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9"/>
  </p:notesMasterIdLst>
  <p:sldIdLst>
    <p:sldId id="279" r:id="rId2"/>
    <p:sldId id="256" r:id="rId3"/>
    <p:sldId id="280" r:id="rId4"/>
    <p:sldId id="273" r:id="rId5"/>
    <p:sldId id="291" r:id="rId6"/>
    <p:sldId id="282" r:id="rId7"/>
    <p:sldId id="290" r:id="rId8"/>
    <p:sldId id="316" r:id="rId9"/>
    <p:sldId id="285" r:id="rId10"/>
    <p:sldId id="288" r:id="rId11"/>
    <p:sldId id="317" r:id="rId12"/>
    <p:sldId id="286" r:id="rId13"/>
    <p:sldId id="318" r:id="rId14"/>
    <p:sldId id="319" r:id="rId15"/>
    <p:sldId id="292" r:id="rId16"/>
    <p:sldId id="293" r:id="rId17"/>
    <p:sldId id="294" r:id="rId18"/>
    <p:sldId id="295" r:id="rId19"/>
    <p:sldId id="296" r:id="rId20"/>
    <p:sldId id="299" r:id="rId21"/>
    <p:sldId id="302" r:id="rId22"/>
    <p:sldId id="300" r:id="rId23"/>
    <p:sldId id="301" r:id="rId24"/>
    <p:sldId id="304" r:id="rId25"/>
    <p:sldId id="305" r:id="rId26"/>
    <p:sldId id="306" r:id="rId27"/>
    <p:sldId id="320" r:id="rId28"/>
    <p:sldId id="308" r:id="rId29"/>
    <p:sldId id="309" r:id="rId30"/>
    <p:sldId id="310" r:id="rId31"/>
    <p:sldId id="321" r:id="rId32"/>
    <p:sldId id="312" r:id="rId33"/>
    <p:sldId id="314" r:id="rId34"/>
    <p:sldId id="313" r:id="rId35"/>
    <p:sldId id="259" r:id="rId36"/>
    <p:sldId id="322" r:id="rId37"/>
    <p:sldId id="315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39" autoAdjust="0"/>
  </p:normalViewPr>
  <p:slideViewPr>
    <p:cSldViewPr>
      <p:cViewPr varScale="1">
        <p:scale>
          <a:sx n="56" d="100"/>
          <a:sy n="56" d="100"/>
        </p:scale>
        <p:origin x="12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23CD4-C880-4B18-A29F-1178CFE38483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508EB-A584-4252-85C3-03BD6618E8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6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mod/glossary/showentry.php?eid=4757&amp;displayformat=dictionar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Pourquoi ? :</a:t>
            </a:r>
          </a:p>
          <a:p>
            <a:r>
              <a:rPr lang="fr-FR" dirty="0" smtClean="0"/>
              <a:t>La gestion des cours (création de cours, suppression, archivage) n’est pas formalisée dans </a:t>
            </a:r>
            <a:r>
              <a:rPr lang="fr-FR" dirty="0" err="1" smtClean="0"/>
              <a:t>Moodle</a:t>
            </a:r>
            <a:r>
              <a:rPr lang="fr-FR" dirty="0" smtClean="0"/>
              <a:t>, ce qui ne facilite pas le respect d’une procédure.</a:t>
            </a:r>
          </a:p>
          <a:p>
            <a:r>
              <a:rPr lang="fr-FR" dirty="0" smtClean="0"/>
              <a:t>La gestion d’ouverture des cours étant essentiellement manuelle, constitue une activité chronophage pour les administrateurs .</a:t>
            </a:r>
          </a:p>
          <a:p>
            <a:r>
              <a:rPr lang="fr-FR" dirty="0" smtClean="0"/>
              <a:t>Souvent  la suppression des cours est manuelle, et donc imparfaitement traitée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08EB-A584-4252-85C3-03BD6618E8A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0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Avoir des indicateurs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surveillance est une anticipation même si le contrôle reste un constat a posteriori d’événements passés</a:t>
            </a:r>
          </a:p>
          <a:p>
            <a:r>
              <a:rPr lang="fr-FR" dirty="0" smtClean="0"/>
              <a:t>Ma grand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mére</a:t>
            </a:r>
            <a:r>
              <a:rPr lang="fr-FR" baseline="0" dirty="0" smtClean="0"/>
              <a:t> aurait dit « la </a:t>
            </a:r>
            <a:r>
              <a:rPr lang="fr-FR" baseline="0" dirty="0" err="1" smtClean="0"/>
              <a:t>casserolle</a:t>
            </a:r>
            <a:r>
              <a:rPr lang="fr-FR" baseline="0" dirty="0" smtClean="0"/>
              <a:t> de lait qu’on surveille ne déborde jamais 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‘ Qui contrôle le passé, maitrise l’avenir’ Aldous Huxley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08EB-A584-4252-85C3-03BD6618E8A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42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sujet n’est pas récent  2015, mais toujours d’actualité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08EB-A584-4252-85C3-03BD6618E8A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6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i="0" dirty="0" smtClean="0"/>
              <a:t>dis-moi ce que tu fais dans </a:t>
            </a:r>
            <a:r>
              <a:rPr lang="fr-FR" b="0" i="0" dirty="0" err="1" smtClean="0"/>
              <a:t>Moodle</a:t>
            </a:r>
            <a:r>
              <a:rPr lang="fr-FR" b="0" i="0" dirty="0" smtClean="0"/>
              <a:t>, je te dirai </a:t>
            </a:r>
            <a:r>
              <a:rPr lang="fr-FR" b="0" i="0" dirty="0" smtClean="0">
                <a:hlinkClick r:id="rId3" tooltip="Terminologie francophone de Moodle : Comment"/>
              </a:rPr>
              <a:t>comment</a:t>
            </a:r>
            <a:r>
              <a:rPr lang="fr-FR" b="0" i="0" dirty="0" smtClean="0"/>
              <a:t> le nettoyer</a:t>
            </a:r>
          </a:p>
          <a:p>
            <a:r>
              <a:rPr lang="fr-FR" b="0" i="0" dirty="0" smtClean="0"/>
              <a:t>Différentes</a:t>
            </a:r>
            <a:r>
              <a:rPr lang="fr-FR" b="0" i="0" baseline="0" dirty="0" smtClean="0"/>
              <a:t> contraintes pour l’archivage:  financement OPCA 4 ans, sur FSE 10 ans</a:t>
            </a:r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08EB-A584-4252-85C3-03BD6618E8A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8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Publishflow</a:t>
            </a:r>
            <a:r>
              <a:rPr lang="fr-FR" dirty="0" smtClean="0"/>
              <a:t> </a:t>
            </a:r>
            <a:r>
              <a:rPr lang="fr-FR" dirty="0" err="1" smtClean="0"/>
              <a:t>modele</a:t>
            </a:r>
            <a:r>
              <a:rPr lang="fr-FR" dirty="0" smtClean="0"/>
              <a:t> développé pour le projet </a:t>
            </a:r>
            <a:r>
              <a:rPr lang="fr-FR" dirty="0" err="1" smtClean="0"/>
              <a:t>PairFormance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2158-870D-42BA-8EF0-1DBFBF76287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62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Inspiré par 1 plugin </a:t>
            </a:r>
            <a:r>
              <a:rPr lang="fr-FR" dirty="0" err="1" smtClean="0"/>
              <a:t>developpé</a:t>
            </a:r>
            <a:r>
              <a:rPr lang="fr-FR" dirty="0" smtClean="0"/>
              <a:t> par Charles Fulton </a:t>
            </a:r>
            <a:r>
              <a:rPr lang="fr-FR" dirty="0" err="1" smtClean="0"/>
              <a:t>moodle</a:t>
            </a:r>
            <a:r>
              <a:rPr lang="fr-FR" dirty="0" smtClean="0"/>
              <a:t>-</a:t>
            </a:r>
            <a:r>
              <a:rPr lang="fr-FR" dirty="0" err="1" smtClean="0"/>
              <a:t>local_remote_backup_provider</a:t>
            </a:r>
            <a:r>
              <a:rPr lang="fr-FR" dirty="0" smtClean="0"/>
              <a:t> </a:t>
            </a:r>
          </a:p>
          <a:p>
            <a:r>
              <a:rPr lang="fr-FR" dirty="0" smtClean="0"/>
              <a:t>Permet de </a:t>
            </a:r>
            <a:r>
              <a:rPr lang="fr-FR" dirty="0" err="1" smtClean="0"/>
              <a:t>restorer</a:t>
            </a:r>
            <a:r>
              <a:rPr lang="fr-FR" dirty="0" smtClean="0"/>
              <a:t> un cours dans</a:t>
            </a:r>
            <a:r>
              <a:rPr lang="fr-FR" baseline="0" dirty="0" smtClean="0"/>
              <a:t> votre instance courante via 1 web service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08EB-A584-4252-85C3-03BD6618E8A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76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08EB-A584-4252-85C3-03BD6618E8AC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63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90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54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11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46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16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25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3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62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1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76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06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1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87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68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13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6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EFD20A-C094-46D1-A90D-7BE4DD03C4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5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LafColITS/moodle-local_remote_backup_provider" TargetMode="External"/><Relationship Id="rId3" Type="http://schemas.openxmlformats.org/officeDocument/2006/relationships/hyperlink" Target="https://www.youtube.com/watch?v=U04i_BrICmQ" TargetMode="External"/><Relationship Id="rId7" Type="http://schemas.openxmlformats.org/officeDocument/2006/relationships/hyperlink" Target="https://github.com/Kylegoslin/moodle-block_cmanager" TargetMode="External"/><Relationship Id="rId2" Type="http://schemas.openxmlformats.org/officeDocument/2006/relationships/hyperlink" Target="https://webtv.univ-lyon3.fr/channelcatmedia/38/MEDIA17070311120957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moodle.org/3x/fr/Publishflow" TargetMode="External"/><Relationship Id="rId5" Type="http://schemas.openxmlformats.org/officeDocument/2006/relationships/hyperlink" Target="https://assets.moodlemoot.org/sites/91/20190423200702/2.-Making-Backups-Better-Matt-Porritt-Catalyst-Australia.pdf" TargetMode="External"/><Relationship Id="rId4" Type="http://schemas.openxmlformats.org/officeDocument/2006/relationships/hyperlink" Target="https://moodle.org/mod/forum/discuss.php?d=379716" TargetMode="External"/><Relationship Id="rId9" Type="http://schemas.openxmlformats.org/officeDocument/2006/relationships/hyperlink" Target="https://moodle.org/plugins/tool_lifecycle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3E8E-B016-4770-9268-366AE706CEB2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19872" y="2843644"/>
            <a:ext cx="333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Cycle de vie d’un cours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03684" y="2039815"/>
            <a:ext cx="509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2168015"/>
            <a:ext cx="2016225" cy="212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7784" y="9807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Bloc  Import de Cours : Configuration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60039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3672407" cy="121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851920" y="1844824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Configuration du plugin :</a:t>
            </a:r>
          </a:p>
          <a:p>
            <a:r>
              <a:rPr lang="fr-FR" dirty="0" smtClean="0"/>
              <a:t>Administration du site </a:t>
            </a:r>
          </a:p>
          <a:p>
            <a:r>
              <a:rPr lang="fr-FR" dirty="0" smtClean="0"/>
              <a:t>Plugins -&gt; Bloc -&gt; Import de cours</a:t>
            </a:r>
          </a:p>
          <a:p>
            <a:endParaRPr lang="fr-FR" dirty="0" smtClean="0"/>
          </a:p>
          <a:p>
            <a:r>
              <a:rPr lang="fr-FR" dirty="0" smtClean="0"/>
              <a:t>Pour chaque environnement renseigner : </a:t>
            </a: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le nom de l’environnement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url d’accès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le jeton d’accès au service web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r>
              <a:rPr lang="fr-FR" dirty="0" smtClean="0"/>
              <a:t>Puis :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Catégorie source : catégorie de départ pour la recherche de cours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Catégorie cible : catégorie sous laquelle le cours va être </a:t>
            </a:r>
            <a:r>
              <a:rPr lang="fr-FR" dirty="0" err="1" smtClean="0"/>
              <a:t>restoré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672-9640-4713-916C-65A6F75C085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276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051720" y="4766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Plugin Import de cours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328498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requête :  liste de cours correspondants aux critères de recherche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réponse : liste de cours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40770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requête :  </a:t>
            </a:r>
            <a:r>
              <a:rPr lang="fr-FR" dirty="0" err="1" smtClean="0"/>
              <a:t>selection</a:t>
            </a:r>
            <a:r>
              <a:rPr lang="fr-FR" dirty="0" smtClean="0"/>
              <a:t> d’ 1 cours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réponse : envoi du fichier </a:t>
            </a:r>
            <a:r>
              <a:rPr lang="fr-FR" dirty="0" err="1" smtClean="0"/>
              <a:t>mbz</a:t>
            </a:r>
            <a:r>
              <a:rPr lang="fr-FR" dirty="0" smtClean="0"/>
              <a:t> du cours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27716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fonctions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672-9640-4713-916C-65A6F75C085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1520" y="692696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Utilisation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Sélectionner l’environnement source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Entrée un critère de recherche (facultatif)</a:t>
            </a:r>
          </a:p>
          <a:p>
            <a:endParaRPr lang="fr-FR" dirty="0" smtClean="0"/>
          </a:p>
          <a:p>
            <a:r>
              <a:rPr lang="fr-FR" dirty="0" smtClean="0"/>
              <a:t>Critère de de recherche</a:t>
            </a:r>
          </a:p>
          <a:p>
            <a:endParaRPr lang="fr-FR" dirty="0" smtClean="0"/>
          </a:p>
          <a:p>
            <a:r>
              <a:rPr lang="fr-FR" dirty="0" smtClean="0"/>
              <a:t>Critère de recherche : le nom long du cours contient la chaine de caractères</a:t>
            </a:r>
          </a:p>
          <a:p>
            <a:r>
              <a:rPr lang="fr-FR" dirty="0" smtClean="0"/>
              <a:t>Le critère de recherche peut être composé de plusieurs mots : ceux-ci sont séparés par des , sans espace</a:t>
            </a:r>
          </a:p>
          <a:p>
            <a:r>
              <a:rPr lang="fr-FR" dirty="0" smtClean="0"/>
              <a:t>La recherche est indifférente à la casse (caractère majuscule ou minuscule)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131840" y="455499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:</a:t>
            </a:r>
          </a:p>
          <a:p>
            <a:r>
              <a:rPr lang="fr-FR" dirty="0" smtClean="0"/>
              <a:t>Le nom du cours doit comporter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Soit </a:t>
            </a:r>
            <a:r>
              <a:rPr lang="fr-FR" dirty="0" err="1" smtClean="0"/>
              <a:t>Podcast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Soit Bac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Soit an</a:t>
            </a:r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1161"/>
            <a:ext cx="21812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979712" y="1886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Bloc  Import de Cours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1656184" cy="305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971600" y="33265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 de </a:t>
            </a:r>
            <a:r>
              <a:rPr lang="fr-FR" dirty="0" err="1" smtClean="0"/>
              <a:t>meta</a:t>
            </a:r>
            <a:r>
              <a:rPr lang="fr-FR" dirty="0" smtClean="0"/>
              <a:t> données sur un cours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03848" y="134076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Se positionner dans le cours.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Aller dans les paramètres du cours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Sélectionner Course </a:t>
            </a:r>
            <a:r>
              <a:rPr lang="fr-FR" dirty="0" err="1" smtClean="0"/>
              <a:t>Metadata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5048225" cy="253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95536" y="38610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L’écran vous permet de gérer la liste des </a:t>
            </a:r>
            <a:r>
              <a:rPr lang="fr-FR" dirty="0" err="1" smtClean="0"/>
              <a:t>meta</a:t>
            </a:r>
            <a:r>
              <a:rPr lang="fr-FR" dirty="0" smtClean="0"/>
              <a:t> données sur un cours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784" y="692696"/>
            <a:ext cx="392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Ajout d’une </a:t>
            </a:r>
            <a:r>
              <a:rPr lang="fr-FR" dirty="0" err="1" smtClean="0"/>
              <a:t>meta</a:t>
            </a:r>
            <a:r>
              <a:rPr lang="fr-FR" dirty="0" smtClean="0"/>
              <a:t> données sur un cours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1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32D4-FD7A-4AD4-B55A-0E25FB44E99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71600" y="2527736"/>
            <a:ext cx="6048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Rendre les </a:t>
            </a:r>
            <a:r>
              <a:rPr lang="fr-FR" dirty="0" smtClean="0"/>
              <a:t>enseignants </a:t>
            </a:r>
            <a:r>
              <a:rPr lang="fr-FR" dirty="0" smtClean="0"/>
              <a:t>autonomes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Réduire les délais de traitement des demandes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Diminuer le travail de saisie des administrateurs </a:t>
            </a:r>
            <a:r>
              <a:rPr lang="fr-FR" dirty="0" err="1" smtClean="0"/>
              <a:t>Moodle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Mais aussi garder le contrôle des opérations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15616" y="126876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Demande d’ouverture de cours : les objectifs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3642" y="1484784"/>
            <a:ext cx="6253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problème est  simplifié en le scindant en 2 opérations distinctes :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1 Ouverture d’un cours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2 Inscription des étudiants à un cours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32D4-FD7A-4AD4-B55A-0E25FB44E998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3568" y="83671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Demande d’ouverture de cours, inscription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32D4-FD7A-4AD4-B55A-0E25FB44E99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1560" y="2060848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principales fonctionnalités :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Concevoir des formulaires de demande personnalisée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Attribuer automatiquement le rôle enseignant  à l’auteur de la demande lors de son acceptation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Envoyer automatiquement des e-mails aux demandeurs lors du changement d’état de la demande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Joindre des commentaires aux demandes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Afficher l'historique des demandes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Concevoir des e-mails de notification personnalisés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54387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1560" y="494116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Ajout d’un catalogue</a:t>
            </a:r>
          </a:p>
          <a:p>
            <a:r>
              <a:rPr lang="fr-FR" dirty="0" smtClean="0"/>
              <a:t> L’ouverture du cours se fait à partir d’un catalogue de cours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32D4-FD7A-4AD4-B55A-0E25FB44E99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47664" y="54868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catalogue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1124744"/>
            <a:ext cx="5184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catalogue contient l’ensemble des cours qui peuvent faire l’objet d’une demande d’ouverture</a:t>
            </a:r>
          </a:p>
          <a:p>
            <a:endParaRPr lang="fr-FR" dirty="0" smtClean="0"/>
          </a:p>
          <a:p>
            <a:r>
              <a:rPr lang="fr-FR" dirty="0" smtClean="0"/>
              <a:t>Les cours sont rangés sous différentes catégories .</a:t>
            </a:r>
          </a:p>
          <a:p>
            <a:r>
              <a:rPr lang="fr-FR" dirty="0" smtClean="0"/>
              <a:t>L’arborescence du catalogue est paramétrable par l’Administrateur Moodle.</a:t>
            </a:r>
          </a:p>
          <a:p>
            <a:r>
              <a:rPr lang="fr-FR" dirty="0" smtClean="0"/>
              <a:t>Par défaut :</a:t>
            </a:r>
          </a:p>
          <a:p>
            <a:r>
              <a:rPr lang="fr-FR" dirty="0" smtClean="0"/>
              <a:t>Catégorie Catalogue 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Modèle : contient les cours Modèles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Auteur : contient les cours des enseignants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Mutualisé: cours libre de droits</a:t>
            </a:r>
          </a:p>
          <a:p>
            <a:r>
              <a:rPr lang="fr-FR" dirty="0" smtClean="0"/>
              <a:t>L’administrateur Moodle peut compléter en ajoutant  des sous catégories à l ’arborescence décrite ci-dessus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70080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Catalogue </a:t>
            </a:r>
            <a:r>
              <a:rPr lang="fr-FR" dirty="0"/>
              <a:t> </a:t>
            </a:r>
            <a:r>
              <a:rPr lang="fr-FR" dirty="0" smtClean="0"/>
              <a:t>est simplement une Catégorie particulière sous laquelle sont rangés les cours qui sont présentés dans la demande d’ouverture de cours.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2924944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 de </a:t>
            </a:r>
            <a:r>
              <a:rPr lang="fr-FR" dirty="0" err="1" smtClean="0"/>
              <a:t>meta</a:t>
            </a:r>
            <a:r>
              <a:rPr lang="fr-FR" dirty="0" smtClean="0"/>
              <a:t> données sur les cours  pour faciliter la recherche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Cours modèles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Auteur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Matière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Version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Licence  : </a:t>
            </a:r>
            <a:r>
              <a:rPr lang="fr-FR" dirty="0" err="1" smtClean="0"/>
              <a:t>Creative</a:t>
            </a:r>
            <a:r>
              <a:rPr lang="fr-FR" dirty="0" smtClean="0"/>
              <a:t> Commons, copyright,.. 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….</a:t>
            </a:r>
          </a:p>
          <a:p>
            <a:r>
              <a:rPr lang="fr-FR" dirty="0" smtClean="0"/>
              <a:t>Les informations sont a renseigner au niveau de chaque cours</a:t>
            </a:r>
          </a:p>
          <a:p>
            <a:r>
              <a:rPr lang="fr-FR" dirty="0" smtClean="0"/>
              <a:t>La saisie de demande de cours permet de filtrer la recherche de cours en utilisant ces paramètres</a:t>
            </a:r>
            <a:r>
              <a:rPr lang="fr-FR" dirty="0" smtClean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87624" y="9087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Meta données sur les cours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9"/>
            <a:ext cx="377823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5536" y="83671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Savoir repérer les signes avant coureurs…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23928" y="1484784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Temps passé par l’équipe TICE pour l’ouverture des cours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Nb cours utilisés/nb cours ouverts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Cours en doublon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Nettoyage des cours terminés impossible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En </a:t>
            </a:r>
            <a:r>
              <a:rPr lang="fr-FR" dirty="0" err="1" smtClean="0"/>
              <a:t>re</a:t>
            </a:r>
            <a:r>
              <a:rPr lang="fr-FR" dirty="0" smtClean="0"/>
              <a:t> utilisant le cours de l’année n , je perds l’historique des activités sur le cours …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98072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des demandes d’ouvertures de cours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03848" y="2708920"/>
            <a:ext cx="511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Reconnu en tant qu’enseignant sa page d’accueil  affiche le bloc lui permettant de gérer ses demandes d’ouverture de cours.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07141"/>
            <a:ext cx="2762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635896" y="19168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formateur  se connecte </a:t>
            </a:r>
            <a:r>
              <a:rPr lang="fr-FR" dirty="0" err="1" smtClean="0"/>
              <a:t>Moodle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131840" y="407707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demande est saisie par l’enseignant, puis validée par l’administrateur </a:t>
            </a:r>
            <a:r>
              <a:rPr lang="fr-FR" dirty="0" err="1" smtClean="0"/>
              <a:t>Moodle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32D4-FD7A-4AD4-B55A-0E25FB44E998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51520" y="501317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Nota : la partie basse du bloc n’est visible que par l’administrateur </a:t>
            </a:r>
            <a:r>
              <a:rPr lang="fr-FR" dirty="0" err="1" smtClean="0"/>
              <a:t>Moodle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69269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Traitement des demande d’ouverture de cours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77281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formulaire va proposer aux enseignants une liste de cours disponibles dans le Catalogue.</a:t>
            </a:r>
          </a:p>
          <a:p>
            <a:r>
              <a:rPr lang="fr-FR" dirty="0" smtClean="0"/>
              <a:t>Les administrateurs </a:t>
            </a:r>
            <a:r>
              <a:rPr lang="fr-FR" dirty="0"/>
              <a:t>M</a:t>
            </a:r>
            <a:r>
              <a:rPr lang="fr-FR" dirty="0" smtClean="0"/>
              <a:t>oodle conservent le contrôle des ouvertures de cours, en validant (ou rejetant) la demande.</a:t>
            </a:r>
          </a:p>
          <a:p>
            <a:r>
              <a:rPr lang="fr-FR" dirty="0" smtClean="0"/>
              <a:t>Le traitement permet un suivi effectif des demandes : en attente, validées, rejetées</a:t>
            </a:r>
          </a:p>
          <a:p>
            <a:r>
              <a:rPr lang="fr-FR" dirty="0" smtClean="0"/>
              <a:t>Un mail est envoyé par le système aux différents acteurs (responsable de formation, formateur).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6700"/>
            <a:ext cx="79533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55775"/>
            <a:ext cx="76644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835696" y="8367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Vue des demandes par l’administrateur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5" y="1755775"/>
            <a:ext cx="76644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187624" y="530120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Apres validation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Notification par e mail du formateur , du responsable de formation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Le demandeur est inscrit au cours avec le rôle Enseignant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51720" y="9087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Suivi des demandes de cours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32D4-FD7A-4AD4-B55A-0E25FB44E998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47664" y="47667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Inscription des apprenants à un cours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3407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fois le cours ouvert, l’enseignant ( ou à défaut l’administrateur </a:t>
            </a:r>
            <a:r>
              <a:rPr lang="fr-FR" dirty="0" err="1" smtClean="0"/>
              <a:t>Moodle</a:t>
            </a:r>
            <a:r>
              <a:rPr lang="fr-FR" dirty="0" smtClean="0"/>
              <a:t>) peut effectuer directement les inscriptions  sur la plate forme .</a:t>
            </a:r>
          </a:p>
          <a:p>
            <a:r>
              <a:rPr lang="fr-FR" dirty="0" smtClean="0"/>
              <a:t>L’utilisateur ajoute au cours la méthode d’inscription par cohorte, et sélectionne une cohorte dans la liste proposée.</a:t>
            </a:r>
            <a:endParaRPr lang="fr-FR" dirty="0"/>
          </a:p>
        </p:txBody>
      </p:sp>
      <p:pic>
        <p:nvPicPr>
          <p:cNvPr id="8" name="Image 7" descr="https://moodle.org/pluginfile.php/239/mod_forum/post/1352307/Capture%20du%202016-06-29%200940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5760720" cy="350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55776" y="548680"/>
            <a:ext cx="15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Rôle, capacités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340768"/>
            <a:ext cx="7344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Capacités du rôle Enseignant référent :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Demande de cours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Ajout d’une méthode d’inscription : méthode cohortes filtrées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r>
              <a:rPr lang="fr-FR" dirty="0" smtClean="0"/>
              <a:t>La méthode par cohorte filtrées :</a:t>
            </a:r>
          </a:p>
          <a:p>
            <a:endParaRPr lang="fr-FR" dirty="0"/>
          </a:p>
          <a:p>
            <a:r>
              <a:rPr lang="fr-FR" dirty="0" smtClean="0"/>
              <a:t>+ liste uniquement les cohortes devant lesquelles l’enseignant fait cours  </a:t>
            </a:r>
          </a:p>
          <a:p>
            <a:r>
              <a:rPr lang="fr-FR" dirty="0" smtClean="0"/>
              <a:t>- Ne permet d’inscrire à n’importe quel groupe 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La méthode d’inscription par cohorte est réservée à l’administrateur qui peut utiliser n’importe quelle cohorte.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1720" y="155679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Clôture des cours, Archivage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87624" y="234888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1 Opération Jouvence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2 </a:t>
            </a:r>
            <a:r>
              <a:rPr lang="fr-FR" dirty="0" err="1" smtClean="0"/>
              <a:t>re</a:t>
            </a:r>
            <a:r>
              <a:rPr lang="fr-FR" dirty="0" smtClean="0"/>
              <a:t> venir dans les rails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3  Définir la procédure de clôture et d’archivage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51244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520" y="285293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Course Life Cycle est un plugin, qui a pour but de vous aider à exécuter des tâches récurrentes sur  votre plateforme </a:t>
            </a:r>
            <a:r>
              <a:rPr lang="fr-FR" dirty="0" err="1" smtClean="0"/>
              <a:t>Moodle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5536" y="3645024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Définition automatique d'une date de fin pour les cours terminés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Supprimer des cours en fin de vie (après avoir demander la permission aux enseignants).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Déplacer les cours terminés dans la corbeille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…</a:t>
            </a:r>
          </a:p>
          <a:p>
            <a:r>
              <a:rPr lang="fr-FR" dirty="0" smtClean="0"/>
              <a:t>Vous définissez votre propre </a:t>
            </a:r>
            <a:r>
              <a:rPr lang="fr-FR" dirty="0" err="1" smtClean="0"/>
              <a:t>workflow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4766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Clôture, Archivage des cours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126876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Architecture </a:t>
            </a:r>
          </a:p>
          <a:p>
            <a:r>
              <a:rPr lang="fr-FR" dirty="0" smtClean="0"/>
              <a:t>Vous définissez vos propres </a:t>
            </a:r>
            <a:r>
              <a:rPr lang="fr-FR" dirty="0" err="1" smtClean="0"/>
              <a:t>workflows</a:t>
            </a:r>
            <a:r>
              <a:rPr lang="fr-FR" dirty="0" smtClean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conditions de déclenchements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actions à enchainer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5576" y="292494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conditions ainsi que les actions sont définies sous forme de sous </a:t>
            </a:r>
            <a:r>
              <a:rPr lang="fr-FR" dirty="0" smtClean="0"/>
              <a:t>plugin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9807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la communauté </a:t>
            </a:r>
            <a:r>
              <a:rPr lang="fr-FR" dirty="0" err="1" smtClean="0"/>
              <a:t>Moodle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851920" y="1556792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Moodlemoot</a:t>
            </a:r>
            <a:r>
              <a:rPr lang="fr-FR" dirty="0" smtClean="0"/>
              <a:t> Australie 2015   Groupe de travail  Jason </a:t>
            </a:r>
            <a:r>
              <a:rPr lang="fr-FR" dirty="0" err="1" smtClean="0"/>
              <a:t>Maddem</a:t>
            </a:r>
            <a:r>
              <a:rPr lang="fr-FR" dirty="0" smtClean="0"/>
              <a:t> Martin </a:t>
            </a:r>
            <a:r>
              <a:rPr lang="fr-FR" dirty="0" err="1" smtClean="0"/>
              <a:t>Dougamias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Moodlemoot</a:t>
            </a:r>
            <a:r>
              <a:rPr lang="fr-FR" dirty="0" smtClean="0"/>
              <a:t>  Lyon: Table ronde sur le cycle de vie</a:t>
            </a:r>
          </a:p>
          <a:p>
            <a:r>
              <a:rPr lang="fr-FR" dirty="0" err="1" smtClean="0"/>
              <a:t>Moodlemoot</a:t>
            </a:r>
            <a:r>
              <a:rPr lang="fr-FR" dirty="0" smtClean="0"/>
              <a:t>  Rennes : Benjamin </a:t>
            </a:r>
            <a:r>
              <a:rPr lang="fr-FR" dirty="0" err="1" smtClean="0"/>
              <a:t>Seclier</a:t>
            </a:r>
            <a:r>
              <a:rPr lang="fr-FR" dirty="0" smtClean="0"/>
              <a:t> Opération Jouvence</a:t>
            </a:r>
          </a:p>
          <a:p>
            <a:endParaRPr lang="fr-FR" dirty="0" smtClean="0"/>
          </a:p>
          <a:p>
            <a:r>
              <a:rPr lang="fr-FR" dirty="0" smtClean="0"/>
              <a:t>Forum </a:t>
            </a:r>
            <a:r>
              <a:rPr lang="fr-FR" dirty="0" err="1" smtClean="0"/>
              <a:t>Moddle</a:t>
            </a:r>
            <a:r>
              <a:rPr lang="fr-FR" dirty="0" smtClean="0"/>
              <a:t> : Comment faire le ménage ?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59049"/>
            <a:ext cx="2518513" cy="260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109861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Exemple de conditions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Démarrage du traitement après une date donnée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cours appartenant (ou n’appartenant pas) à une catégorie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cours terminés (date de fin du cours)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cours sans activité depuis xx jours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7584" y="31409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est possible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de combiner des conditions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de définir de nouvelles conditions, de nouvelles actions par développement d’un nouveau sous plugin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484784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d’actions 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Envoi d’un mail à l’enseignant du cours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Demande réponse de l’enseignant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Déplacement du cours dans la catégorie corbeille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Archivage d’un cours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Suppression d’un cours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….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407707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est possible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d’enchainer des actions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de définir de nouvelles actions par le développement d’un nouveau sous plugin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95736" y="6926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Date de début de fin de cours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4255928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les étudiants , cette fonctionnalité  améliore la  vue des cours en les répartissant dans 3 catégories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en cours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à venir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passés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1340768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cours actuellement ‘en cours’ ne comportent pas tous des dates de fin de cours.</a:t>
            </a:r>
          </a:p>
          <a:p>
            <a:endParaRPr lang="fr-FR" dirty="0" smtClean="0"/>
          </a:p>
          <a:p>
            <a:r>
              <a:rPr lang="fr-FR" dirty="0" smtClean="0"/>
              <a:t>Définition d’un </a:t>
            </a:r>
            <a:r>
              <a:rPr lang="fr-FR" dirty="0" err="1" smtClean="0"/>
              <a:t>workflow</a:t>
            </a:r>
            <a:r>
              <a:rPr lang="fr-FR" dirty="0" smtClean="0"/>
              <a:t> pour faciliter la mise à jour :</a:t>
            </a:r>
          </a:p>
          <a:p>
            <a:r>
              <a:rPr lang="fr-FR" dirty="0" smtClean="0"/>
              <a:t>. Mise à jour de la date de fin de cours  pour les cours sans activité depuis  XX jours</a:t>
            </a:r>
            <a:r>
              <a:rPr lang="fr-FR" dirty="0" smtClean="0"/>
              <a:t>.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7200800" cy="2592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1800" dirty="0" smtClean="0"/>
              <a:t>Utilisation de la date de fin pour indiquer qu’un cours est terminé.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Quand un cours est terminé les actions suivantes sont possibles :</a:t>
            </a:r>
          </a:p>
          <a:p>
            <a:r>
              <a:rPr lang="fr-FR" sz="1800" dirty="0" smtClean="0"/>
              <a:t>1 déplacer le cours dans une Corbeille et le cacher aux étudiants</a:t>
            </a:r>
          </a:p>
          <a:p>
            <a:r>
              <a:rPr lang="fr-FR" sz="1800" dirty="0" smtClean="0"/>
              <a:t>2 archiver le cours : sauvegarde du cours avec les données utilisateurs sur un autre serveur  </a:t>
            </a:r>
          </a:p>
          <a:p>
            <a:r>
              <a:rPr lang="fr-FR" sz="1800" dirty="0" smtClean="0"/>
              <a:t>3 supprimer le cours avec ses inscriptions </a:t>
            </a:r>
            <a:r>
              <a:rPr lang="fr-FR" sz="20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4449886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Pour  les actions 1 et 2 , il est possible de revenir en arrière</a:t>
            </a:r>
          </a:p>
          <a:p>
            <a:r>
              <a:rPr lang="fr-FR" dirty="0" smtClean="0"/>
              <a:t>L’action 3 est définitive !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58729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71600" y="548680"/>
            <a:ext cx="425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Cycle de vie : Clôture,  Archivage d’un cours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98072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Workflow</a:t>
            </a:r>
            <a:r>
              <a:rPr lang="fr-FR" dirty="0" smtClean="0"/>
              <a:t> 1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Recherche des cours sans activité depuis xx jours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Mettre à jour une date de fin de cours (si elle n’est pas déjà renseignée)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Envoi un mail d’information aux enseignants.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15616" y="46738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Exemple de traitement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400506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Workflow</a:t>
            </a:r>
            <a:r>
              <a:rPr lang="fr-FR" dirty="0" smtClean="0"/>
              <a:t> 3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Recherche des cours présents dans la corbeille depuis xx jours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Envoi d’un mail aux enseignants indiquant que le cours va être sauvegardé sur un autre serveur le XX/XX/XXXX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2455728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Workflow</a:t>
            </a:r>
            <a:r>
              <a:rPr lang="fr-FR" dirty="0" smtClean="0"/>
              <a:t> 2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Recherche des cours terminés pour mise en corbeille (utilisation de la date de fin du cours 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Envoi d’un mail aux enseignants indiquant que leur cours va être déplacé dans la corbeille le XX/XX/XXXX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1560" y="545799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tâches s’ exécutant régulièrement sur la plate forme permettent un avancement automatique du </a:t>
            </a:r>
            <a:r>
              <a:rPr lang="fr-FR" dirty="0" err="1" smtClean="0"/>
              <a:t>process</a:t>
            </a:r>
            <a:r>
              <a:rPr lang="fr-FR" dirty="0" smtClean="0"/>
              <a:t> même en l’absence de réponse de l’enseignant.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340768"/>
            <a:ext cx="8136904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 err="1" smtClean="0">
                <a:hlinkClick r:id="rId2"/>
              </a:rPr>
              <a:t>Rollover</a:t>
            </a:r>
            <a:r>
              <a:rPr lang="fr-FR" dirty="0" smtClean="0">
                <a:hlinkClick r:id="rId2"/>
              </a:rPr>
              <a:t> and </a:t>
            </a:r>
            <a:r>
              <a:rPr lang="fr-FR" dirty="0" err="1" smtClean="0">
                <a:hlinkClick r:id="rId2"/>
              </a:rPr>
              <a:t>Archiving</a:t>
            </a:r>
            <a:r>
              <a:rPr lang="fr-FR" dirty="0" smtClean="0">
                <a:hlinkClick r:id="rId2"/>
              </a:rPr>
              <a:t> </a:t>
            </a:r>
            <a:r>
              <a:rPr lang="fr-FR" dirty="0" err="1" smtClean="0">
                <a:hlinkClick r:id="rId2"/>
              </a:rPr>
              <a:t>Moodle</a:t>
            </a:r>
            <a:r>
              <a:rPr lang="fr-FR" dirty="0" smtClean="0">
                <a:hlinkClick r:id="rId2"/>
              </a:rPr>
              <a:t> </a:t>
            </a:r>
            <a:r>
              <a:rPr lang="fr-FR" dirty="0" err="1" smtClean="0">
                <a:hlinkClick r:id="rId2"/>
              </a:rPr>
              <a:t>moot</a:t>
            </a:r>
            <a:r>
              <a:rPr lang="fr-FR" dirty="0" smtClean="0">
                <a:hlinkClick r:id="rId2"/>
              </a:rPr>
              <a:t> AU 2015 Jason </a:t>
            </a:r>
            <a:r>
              <a:rPr lang="fr-FR" dirty="0" err="1" smtClean="0">
                <a:hlinkClick r:id="rId2"/>
              </a:rPr>
              <a:t>Maddem</a:t>
            </a:r>
            <a:r>
              <a:rPr lang="fr-FR" dirty="0" smtClean="0">
                <a:hlinkClick r:id="rId2"/>
              </a:rPr>
              <a:t> </a:t>
            </a:r>
            <a:r>
              <a:rPr lang="fr-FR" dirty="0" err="1" smtClean="0">
                <a:hlinkClick r:id="rId2"/>
              </a:rPr>
              <a:t>MartinDougamias</a:t>
            </a:r>
            <a:r>
              <a:rPr lang="fr-FR" dirty="0" smtClean="0">
                <a:hlinkClick r:id="rId2"/>
              </a:rPr>
              <a:t>  </a:t>
            </a:r>
            <a:endParaRPr lang="fr-FR" dirty="0" smtClean="0"/>
          </a:p>
          <a:p>
            <a:r>
              <a:rPr lang="fr-FR" dirty="0" err="1" smtClean="0"/>
              <a:t>Moodle</a:t>
            </a:r>
            <a:r>
              <a:rPr lang="fr-FR" dirty="0" smtClean="0"/>
              <a:t> Lyon Table Ronde</a:t>
            </a:r>
            <a:endParaRPr lang="fr-FR" dirty="0" smtClean="0">
              <a:hlinkClick r:id="rId2"/>
            </a:endParaRPr>
          </a:p>
          <a:p>
            <a:r>
              <a:rPr lang="fr-FR" dirty="0" smtClean="0">
                <a:hlinkClick r:id="rId2"/>
              </a:rPr>
              <a:t>https://webtv.univ-lyon3.fr/channelcatmedia/38/MEDIA170703111209575</a:t>
            </a:r>
            <a:endParaRPr lang="fr-FR" dirty="0" smtClean="0"/>
          </a:p>
          <a:p>
            <a:r>
              <a:rPr lang="fr-FR" dirty="0" err="1" smtClean="0"/>
              <a:t>Moodle</a:t>
            </a:r>
            <a:r>
              <a:rPr lang="fr-FR" dirty="0" smtClean="0"/>
              <a:t> </a:t>
            </a:r>
            <a:r>
              <a:rPr lang="fr-FR" dirty="0" err="1" smtClean="0"/>
              <a:t>moot</a:t>
            </a:r>
            <a:r>
              <a:rPr lang="fr-FR" dirty="0" smtClean="0"/>
              <a:t> Rennes Benjamin </a:t>
            </a:r>
            <a:r>
              <a:rPr lang="fr-FR" dirty="0" err="1" smtClean="0"/>
              <a:t>Seclier</a:t>
            </a:r>
            <a:r>
              <a:rPr lang="fr-FR" dirty="0" smtClean="0"/>
              <a:t> </a:t>
            </a:r>
          </a:p>
          <a:p>
            <a:r>
              <a:rPr lang="fr-FR" dirty="0" smtClean="0">
                <a:hlinkClick r:id="rId3"/>
              </a:rPr>
              <a:t>https://www.youtube.com/watch?v=U04i_BrICmQ</a:t>
            </a:r>
            <a:r>
              <a:rPr lang="fr-FR" dirty="0" smtClean="0"/>
              <a:t> </a:t>
            </a:r>
          </a:p>
          <a:p>
            <a:r>
              <a:rPr lang="fr-FR" dirty="0" smtClean="0"/>
              <a:t>Forum discussion </a:t>
            </a:r>
          </a:p>
          <a:p>
            <a:r>
              <a:rPr lang="fr-FR" dirty="0" smtClean="0">
                <a:hlinkClick r:id="rId4"/>
              </a:rPr>
              <a:t>https://moodle.org/mod/forum/discuss.php?d=379716</a:t>
            </a:r>
            <a:endParaRPr lang="fr-FR" dirty="0" smtClean="0"/>
          </a:p>
          <a:p>
            <a:pPr lvl="0"/>
            <a:r>
              <a:rPr lang="fr-FR" dirty="0" smtClean="0">
                <a:latin typeface="Cambria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https://assets.moodlemoot.org/sites/91/20190423200702/2.-Making-Backups-Better-Matt-Porritt-Catalyst-Australia.pdf</a:t>
            </a:r>
            <a:endParaRPr lang="fr-FR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fr-FR" dirty="0" smtClean="0">
                <a:hlinkClick r:id="rId6"/>
              </a:rPr>
              <a:t>https://docs.moodle.org/3x/fr/Publishflow</a:t>
            </a:r>
            <a:endParaRPr lang="fr-FR" dirty="0" smtClean="0"/>
          </a:p>
          <a:p>
            <a:r>
              <a:rPr lang="fr-FR" dirty="0" smtClean="0"/>
              <a:t>Plugins </a:t>
            </a:r>
          </a:p>
          <a:p>
            <a:r>
              <a:rPr lang="fr-FR" dirty="0" smtClean="0">
                <a:hlinkClick r:id="rId7"/>
              </a:rPr>
              <a:t>https://github.com/Kylegoslin/moodle-block_cmanager</a:t>
            </a:r>
            <a:r>
              <a:rPr lang="fr-FR" dirty="0" smtClean="0"/>
              <a:t> Kyle </a:t>
            </a:r>
            <a:r>
              <a:rPr lang="fr-FR" dirty="0" err="1" smtClean="0"/>
              <a:t>Goslin</a:t>
            </a:r>
            <a:endParaRPr lang="fr-FR" dirty="0" smtClean="0"/>
          </a:p>
          <a:p>
            <a:r>
              <a:rPr lang="fr-FR" dirty="0" smtClean="0">
                <a:hlinkClick r:id="rId8"/>
              </a:rPr>
              <a:t>https://github.com/LafColITS/moodle-local_remote_backup_provider</a:t>
            </a:r>
            <a:r>
              <a:rPr lang="fr-FR" dirty="0" smtClean="0"/>
              <a:t> Charles Fulton</a:t>
            </a:r>
          </a:p>
          <a:p>
            <a:r>
              <a:rPr lang="fr-FR" dirty="0" smtClean="0">
                <a:hlinkClick r:id="rId9"/>
              </a:rPr>
              <a:t>https://moodle.org/plugins/tool_lifecycle</a:t>
            </a:r>
            <a:r>
              <a:rPr lang="fr-FR" dirty="0" smtClean="0"/>
              <a:t>  Tobias </a:t>
            </a:r>
            <a:r>
              <a:rPr lang="fr-FR" dirty="0" err="1" smtClean="0"/>
              <a:t>Reischmann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07704" y="8367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Credits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i.giphy.com/media/mBY0lSBpDda7G4GqRi/giph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https://i.giphy.com/media/mBY0lSBpDda7G4GqRi/giph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4" descr="http://herniaremediation.org/wp-content/uploads/2016/01/question-comments-concerns-customer-service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768353" cy="3768353"/>
          </a:xfrm>
          <a:prstGeom prst="rect">
            <a:avLst/>
          </a:prstGeom>
          <a:noFill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30624" y="0"/>
            <a:ext cx="11887200" cy="805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2916560" cy="21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67544" y="1484784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Volumétrie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Qui crée les cours ?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Cycle universitaire versus Formation continue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A-t-on des modèles de cours ?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Existence d’un catalogue de cours formalisé?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Durée de conservation des données ?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65313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ne suffit pas de rajouter un bouton </a:t>
            </a:r>
            <a:r>
              <a:rPr lang="fr-FR" dirty="0" err="1" smtClean="0"/>
              <a:t>Delete</a:t>
            </a:r>
            <a:r>
              <a:rPr lang="fr-FR" dirty="0" smtClean="0"/>
              <a:t> dans </a:t>
            </a:r>
            <a:r>
              <a:rPr lang="fr-FR" dirty="0" err="1" smtClean="0"/>
              <a:t>Moodle</a:t>
            </a:r>
            <a:r>
              <a:rPr lang="fr-FR" dirty="0" smtClean="0"/>
              <a:t>… !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5486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contexte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56007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196752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1 La Fabrique : espace de création, de mise à jour, de qualification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2 Le Catalogue : à partir duquel les cours seront ouverts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3 Le Centre de formation : plateforme où se trouvent les cours ouverts aux enseignants et aux apprenants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4 L’Espace d’archivage  où seront stockés les cours terminés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5241974"/>
            <a:ext cx="673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Architecture :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une plate forme </a:t>
            </a:r>
            <a:r>
              <a:rPr lang="fr-FR" dirty="0" err="1" smtClean="0"/>
              <a:t>Moodle</a:t>
            </a:r>
            <a:r>
              <a:rPr lang="fr-FR" dirty="0" smtClean="0"/>
              <a:t> peut cumuler plusieurs rôles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échanges par web services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3E8E-B016-4770-9268-366AE706CEB2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331640" y="62068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Gestion de  4 espaces fonctionnels  </a:t>
            </a:r>
            <a:r>
              <a:rPr lang="fr-FR" dirty="0" err="1" smtClean="0"/>
              <a:t>Moodle</a:t>
            </a:r>
            <a:r>
              <a:rPr lang="fr-FR" dirty="0" smtClean="0"/>
              <a:t> distincts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8608"/>
            <a:ext cx="4562450" cy="208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0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206084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Cycle de vie: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1 Création des environnements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2 Déplacement de cours entre les environnements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3 Gestion des demandes d’ouvertures de cours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4 Inscription des apprenants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5  Automatisation Clôture , archivage des cours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1052736"/>
            <a:ext cx="317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1 Création des environnements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03648" y="234888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Définir l’architecture physique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Communication entre serveur par http(s)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Même base de code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D20A-C094-46D1-A90D-7BE4DD03C43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27784" y="9807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Bloc  Import de Cours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90" y="2132856"/>
            <a:ext cx="2457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347864" y="2167696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bloc permet à un Administrateur d’importer un cours depuis un autre environnement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Archive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Catalogue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Centre de Formation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F672-9640-4713-916C-65A6F75C085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432097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L’import du cours se fera en utilisant  un web service </a:t>
            </a:r>
            <a:r>
              <a:rPr lang="fr-FR" dirty="0" err="1" smtClean="0"/>
              <a:t>Moodle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 bloc doit être installé sur tous les environnements </a:t>
            </a:r>
            <a:r>
              <a:rPr lang="fr-FR" dirty="0" err="1" smtClean="0"/>
              <a:t>Moodle</a:t>
            </a:r>
            <a:r>
              <a:rPr lang="fr-FR" dirty="0" smtClean="0"/>
              <a:t> concernés 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Cycle de vie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3536</TotalTime>
  <Words>2051</Words>
  <Application>Microsoft Office PowerPoint</Application>
  <PresentationFormat>Affichage à l'écran (4:3)</PresentationFormat>
  <Paragraphs>372</Paragraphs>
  <Slides>37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</vt:lpstr>
      <vt:lpstr>Times New Roman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Claude Billon</dc:creator>
  <cp:lastModifiedBy>cb</cp:lastModifiedBy>
  <cp:revision>356</cp:revision>
  <dcterms:created xsi:type="dcterms:W3CDTF">2020-01-18T07:12:03Z</dcterms:created>
  <dcterms:modified xsi:type="dcterms:W3CDTF">2020-02-04T18:41:09Z</dcterms:modified>
</cp:coreProperties>
</file>