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43" r:id="rId3"/>
    <p:sldId id="258" r:id="rId4"/>
    <p:sldId id="351" r:id="rId5"/>
    <p:sldId id="344" r:id="rId6"/>
    <p:sldId id="374" r:id="rId7"/>
    <p:sldId id="292" r:id="rId8"/>
    <p:sldId id="348" r:id="rId9"/>
    <p:sldId id="353" r:id="rId10"/>
    <p:sldId id="372" r:id="rId11"/>
    <p:sldId id="379" r:id="rId12"/>
    <p:sldId id="380" r:id="rId13"/>
    <p:sldId id="371" r:id="rId14"/>
    <p:sldId id="352" r:id="rId15"/>
    <p:sldId id="381" r:id="rId16"/>
    <p:sldId id="373" r:id="rId17"/>
    <p:sldId id="376" r:id="rId18"/>
    <p:sldId id="385" r:id="rId19"/>
    <p:sldId id="386" r:id="rId20"/>
    <p:sldId id="387" r:id="rId21"/>
    <p:sldId id="388" r:id="rId22"/>
    <p:sldId id="389" r:id="rId23"/>
    <p:sldId id="377" r:id="rId24"/>
    <p:sldId id="271" r:id="rId25"/>
    <p:sldId id="338" r:id="rId26"/>
    <p:sldId id="375" r:id="rId27"/>
    <p:sldId id="390" r:id="rId28"/>
    <p:sldId id="391" r:id="rId29"/>
    <p:sldId id="378" r:id="rId30"/>
    <p:sldId id="392" r:id="rId31"/>
    <p:sldId id="393" r:id="rId32"/>
    <p:sldId id="330" r:id="rId33"/>
    <p:sldId id="355" r:id="rId34"/>
    <p:sldId id="354" r:id="rId35"/>
    <p:sldId id="366" r:id="rId36"/>
    <p:sldId id="368" r:id="rId37"/>
    <p:sldId id="365" r:id="rId38"/>
    <p:sldId id="394" r:id="rId39"/>
    <p:sldId id="331" r:id="rId40"/>
    <p:sldId id="320" r:id="rId4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6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136"/>
          </a:xfrm>
          <a:prstGeom prst="rect">
            <a:avLst/>
          </a:prstGeom>
        </p:spPr>
        <p:txBody>
          <a:bodyPr vert="horz" lIns="95572" tIns="47785" rIns="95572" bIns="47785" rtlCol="0"/>
          <a:lstStyle>
            <a:lvl1pPr algn="r">
              <a:defRPr sz="1300"/>
            </a:lvl1pPr>
          </a:lstStyle>
          <a:p>
            <a:fld id="{4825C73A-9356-453A-8337-F6BE35ED19B0}" type="datetimeFigureOut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5" rIns="95572" bIns="4778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572" tIns="47785" rIns="95572" bIns="4778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5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8135"/>
          </a:xfrm>
          <a:prstGeom prst="rect">
            <a:avLst/>
          </a:prstGeom>
        </p:spPr>
        <p:txBody>
          <a:bodyPr vert="horz" lIns="95572" tIns="47785" rIns="95572" bIns="47785" rtlCol="0" anchor="b"/>
          <a:lstStyle>
            <a:lvl1pPr algn="r">
              <a:defRPr sz="1300"/>
            </a:lvl1pPr>
          </a:lstStyle>
          <a:p>
            <a:fld id="{CEAF62C3-2035-4126-ABC7-AD7EF36DF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62C3-2035-4126-ABC7-AD7EF36DF4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4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62C3-2035-4126-ABC7-AD7EF36DF4B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6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62C3-2035-4126-ABC7-AD7EF36DF4B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7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62C3-2035-4126-ABC7-AD7EF36DF4B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75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F62C3-2035-4126-ABC7-AD7EF36DF4B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6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F62C3-2035-4126-ABC7-AD7EF36DF4B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41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62C3-2035-4126-ABC7-AD7EF36DF4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9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F62C3-2035-4126-ABC7-AD7EF36DF4B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1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F62C3-2035-4126-ABC7-AD7EF36DF4B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5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F62C3-2035-4126-ABC7-AD7EF36DF4B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AF62C3-2035-4126-ABC7-AD7EF36DF4BC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6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F62C3-2035-4126-ABC7-AD7EF36DF4B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8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C766F-7573-42F4-8552-A90843A3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9CCD63-774B-44A9-8DBD-2ED884F88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96C87-A9AD-4D34-A2C7-4E103DD6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FACC-2764-4B6E-86E1-2F9F1A5E7264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0B468-4112-4447-B396-023A8AED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CED390-5F1E-49FF-B418-0837D944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7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4B5FF-6B70-4B70-BC3F-EE1EFA3A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AB0AF5-CD02-4032-8175-DA13A0E1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5C96D-9310-4BEB-813D-C5EC0A81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F983-63F3-45DC-8B99-0F7402E842EE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0E14F2-55C7-4CB8-AF39-A2CC3802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6F983-0CC3-4432-A312-55C9E3F3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3C9A4E-5CC5-41ED-B576-A67D4D575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87D78F-48EC-47BF-A389-49B8DF446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22254-7443-4CB4-8E2C-7B1D81CD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A42E-401C-485E-8ED8-6BE05F8E4144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9010F-BA1C-4AE6-874A-D80FD9B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A192F-F53A-4A8F-B059-F2BCA339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6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C766F-7573-42F4-8552-A90843A3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9CCD63-774B-44A9-8DBD-2ED884F88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96C87-A9AD-4D34-A2C7-4E103DD6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FACC-2764-4B6E-86E1-2F9F1A5E7264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0B468-4112-4447-B396-023A8AED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CED390-5F1E-49FF-B418-0837D944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81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5739A-7BD1-4544-B4CD-0A569D68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B4AED-D771-4163-A16F-5BB412496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BB071-8805-4572-AE51-D80F5357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6C98-FFD1-4CD5-A24F-43CA2028BD8E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C33530-6E9C-4064-858E-81BA9622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4EDE5-3494-4AB6-801C-7EDA9743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49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0A13-30E4-4BD1-A25F-51DA85B7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7CABC-09CE-4EED-B211-9E0891AD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3AE94-608E-4ED2-BDC9-91865099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5F6D-A342-48C4-BBA2-4352B03F8672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E2027-FF71-4556-BBEE-568791B9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4F326-57B9-41DB-A4E6-73601B55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3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408F7-F228-47FC-B783-982713B9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329DF-EAD5-4ED7-89A4-4054760D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6CBEA6-7B8B-453D-BADD-27122E52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00B38-3D6E-48E7-B051-06825FFB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A47-78E3-4D7D-9DF6-49CE713C3975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C8791-02ED-4240-A61A-E0D1D917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69E85-A70E-48E4-A5EF-80CDAF79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8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7DEBC-1682-4F97-9020-D42AA0F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A2FA89-B084-49EB-A68F-8CD63F769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63792A-60B2-4DE2-AAC4-69B436E1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CEC6CC-9BC7-43D0-9F6C-46CA3A891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8CDA61-A66F-4D62-A37B-28F9EC15D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4DD1A8-5370-462A-B2BF-AB0580F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B61B-C3CE-42F9-83B0-13F77BF691D3}" type="datetime1">
              <a:rPr lang="fr-FR" smtClean="0"/>
              <a:t>05/02/2020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5A85C3-44D0-4AEF-BBD2-9E7865E0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165377-C0D7-48CD-B448-1AC9BCDF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62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C2286-34E1-4B2E-A664-A92E0A66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36A673-E79A-4F44-B907-910AB8D4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576F-DEBC-4821-9099-E77F1D74D9AF}" type="datetime1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E19F99-F390-419D-87DF-78EFB87E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8D4B45-4EB8-4309-88AD-3183D3CD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13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FCA7E2-AB51-4BE8-ABBE-14399876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C2B1-018E-4042-8E82-B511DE245EFF}" type="datetime1">
              <a:rPr lang="fr-FR" smtClean="0"/>
              <a:t>05/02/2020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0E6A51-D99E-4A78-8619-9AF26BC0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1834AC-6DE3-43C5-B77F-E02877FF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1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CB817-07AF-4514-BF6C-9CD4450F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BD559D-7AE3-446A-8EA9-2E131EDE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7D9701-DE07-4B74-8020-269083670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C4D894-5703-415C-A2F0-966CB315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866C-2D6C-47DA-BD64-2383ECE5FB35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E62B4D-C5DE-4F99-98F9-F2BA403F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85F1F-119F-43DE-ACF8-83AF3344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3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5739A-7BD1-4544-B4CD-0A569D68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B4AED-D771-4163-A16F-5BB412496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BB071-8805-4572-AE51-D80F5357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6C98-FFD1-4CD5-A24F-43CA2028BD8E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C33530-6E9C-4064-858E-81BA9622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4EDE5-3494-4AB6-801C-7EDA9743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746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F5182-A5CC-4687-9A02-1D8B7D70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195ABE-1E31-47E3-9734-D330FA524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600E9-705F-4983-B2AA-98860AD22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14311-6189-4429-A73C-F83C6463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6C65-FA34-4808-AEF8-347D4C443897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3E3F7-32F8-4FDE-BD64-D0588A06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3DE407-4152-444D-9BD0-E86A683E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8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4B5FF-6B70-4B70-BC3F-EE1EFA3A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AB0AF5-CD02-4032-8175-DA13A0E1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5C96D-9310-4BEB-813D-C5EC0A81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F983-63F3-45DC-8B99-0F7402E842EE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0E14F2-55C7-4CB8-AF39-A2CC3802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6F983-0CC3-4432-A312-55C9E3F3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9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3C9A4E-5CC5-41ED-B576-A67D4D575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87D78F-48EC-47BF-A389-49B8DF446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22254-7443-4CB4-8E2C-7B1D81CD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A42E-401C-485E-8ED8-6BE05F8E4144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9010F-BA1C-4AE6-874A-D80FD9B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A192F-F53A-4A8F-B059-F2BCA339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0A13-30E4-4BD1-A25F-51DA85B7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7CABC-09CE-4EED-B211-9E0891AD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3AE94-608E-4ED2-BDC9-91865099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5F6D-A342-48C4-BBA2-4352B03F8672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E2027-FF71-4556-BBEE-568791B9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4F326-57B9-41DB-A4E6-73601B55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3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408F7-F228-47FC-B783-982713B9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329DF-EAD5-4ED7-89A4-4054760D8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6CBEA6-7B8B-453D-BADD-27122E52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00B38-3D6E-48E7-B051-06825FFB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A47-78E3-4D7D-9DF6-49CE713C3975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C8791-02ED-4240-A61A-E0D1D917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869E85-A70E-48E4-A5EF-80CDAF79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05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7DEBC-1682-4F97-9020-D42AA0F2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A2FA89-B084-49EB-A68F-8CD63F769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63792A-60B2-4DE2-AAC4-69B436E1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CEC6CC-9BC7-43D0-9F6C-46CA3A891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8CDA61-A66F-4D62-A37B-28F9EC15D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4DD1A8-5370-462A-B2BF-AB0580F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B61B-C3CE-42F9-83B0-13F77BF691D3}" type="datetime1">
              <a:rPr lang="fr-FR" smtClean="0"/>
              <a:t>05/02/2020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5A85C3-44D0-4AEF-BBD2-9E7865E0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165377-C0D7-48CD-B448-1AC9BCDF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1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C2286-34E1-4B2E-A664-A92E0A66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36A673-E79A-4F44-B907-910AB8D4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576F-DEBC-4821-9099-E77F1D74D9AF}" type="datetime1">
              <a:rPr lang="fr-FR" smtClean="0"/>
              <a:t>05/02/2020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E19F99-F390-419D-87DF-78EFB87E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8D4B45-4EB8-4309-88AD-3183D3CD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FCA7E2-AB51-4BE8-ABBE-14399876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5C2B1-018E-4042-8E82-B511DE245EFF}" type="datetime1">
              <a:rPr lang="fr-FR" smtClean="0"/>
              <a:t>05/02/2020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0E6A51-D99E-4A78-8619-9AF26BC0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1834AC-6DE3-43C5-B77F-E02877FF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CB817-07AF-4514-BF6C-9CD4450F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BD559D-7AE3-446A-8EA9-2E131EDE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7D9701-DE07-4B74-8020-269083670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C4D894-5703-415C-A2F0-966CB315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866C-2D6C-47DA-BD64-2383ECE5FB35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E62B4D-C5DE-4F99-98F9-F2BA403F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85F1F-119F-43DE-ACF8-83AF3344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9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F5182-A5CC-4687-9A02-1D8B7D70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195ABE-1E31-47E3-9734-D330FA524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C600E9-705F-4983-B2AA-98860AD22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14311-6189-4429-A73C-F83C6463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6C65-FA34-4808-AEF8-347D4C443897}" type="datetime1">
              <a:rPr lang="fr-FR" smtClean="0"/>
              <a:t>05/02/2020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73E3F7-32F8-4FDE-BD64-D0588A06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3DE407-4152-444D-9BD0-E86A683E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0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675EEC-A885-4E5D-8ECF-22F36A97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54838C-0066-45D8-B0DC-C89F4B13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9F2279-CBB0-4546-AD6C-311A2D97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A572-745F-44F9-A500-4D37C220B7A8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FE373F-DD89-44A0-9B36-FA7D666D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64B2A-5964-4644-9119-79EBFF666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675EEC-A885-4E5D-8ECF-22F36A97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54838C-0066-45D8-B0DC-C89F4B135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9F2279-CBB0-4546-AD6C-311A2D97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A572-745F-44F9-A500-4D37C220B7A8}" type="datetime1">
              <a:rPr lang="fr-FR" smtClean="0"/>
              <a:t>05/02/2020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FE373F-DD89-44A0-9B36-FA7D666D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SARL Luiggi Sansonetti - LCMS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964B2A-5964-4644-9119-79EBFF666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AAFD-60E8-4C5A-8768-F63B43F27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9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iggisansonetti.fr/consei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ADA75AD-8E39-4122-82C7-70C442AE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88" y="564725"/>
            <a:ext cx="5780406" cy="994163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Moodle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30810314-3101-48A5-A13A-E64DED21E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>
                <a:solidFill>
                  <a:schemeClr val="bg1"/>
                </a:solidFill>
              </a:rPr>
              <a:t>Luiggi Sansonetti</a:t>
            </a:r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B6D867B-1B26-4596-AFE0-221C8B088C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1" y="87148"/>
            <a:ext cx="5512154" cy="297656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B9D1AE-73DC-43D3-B29F-557343E2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6626" y="6199632"/>
            <a:ext cx="4256653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100">
                <a:solidFill>
                  <a:schemeClr val="bg1">
                    <a:alpha val="80000"/>
                  </a:schemeClr>
                </a:solidFill>
              </a:rPr>
              <a:t>SARL Luiggi Sansonetti - LCMS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382DDE-5CF8-4B54-92F0-CD02D934FAC4}"/>
              </a:ext>
            </a:extLst>
          </p:cNvPr>
          <p:cNvSpPr txBox="1"/>
          <p:nvPr/>
        </p:nvSpPr>
        <p:spPr>
          <a:xfrm>
            <a:off x="6141599" y="1903189"/>
            <a:ext cx="5854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bg1"/>
                </a:solidFill>
              </a:rPr>
              <a:t>Ses communautés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bg1"/>
                </a:solidFill>
              </a:rPr>
              <a:t>Son évolution</a:t>
            </a:r>
            <a:r>
              <a:rPr lang="fr-FR" sz="2800" i="1" dirty="0">
                <a:solidFill>
                  <a:schemeClr val="bg1"/>
                </a:solidFill>
              </a:rPr>
              <a:t> (3.5 </a:t>
            </a:r>
            <a:r>
              <a:rPr lang="fr-FR" sz="2800" i="1" dirty="0">
                <a:solidFill>
                  <a:schemeClr val="bg1"/>
                </a:solidFill>
                <a:sym typeface="Wingdings" panose="05000000000000000000" pitchFamily="2" charset="2"/>
              </a:rPr>
              <a:t> 3.8)</a:t>
            </a:r>
            <a:endParaRPr lang="fr-FR" sz="36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bg1"/>
                </a:solidFill>
              </a:rPr>
              <a:t>Son optimisation</a:t>
            </a:r>
            <a:r>
              <a:rPr lang="fr-FR" sz="2800" i="1" dirty="0">
                <a:solidFill>
                  <a:schemeClr val="bg1"/>
                </a:solidFill>
              </a:rPr>
              <a:t> (aperçu)</a:t>
            </a:r>
            <a:endParaRPr lang="fr-FR" sz="3600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bg1"/>
                </a:solidFill>
              </a:rPr>
              <a:t>Ses usages mutualisés</a:t>
            </a:r>
            <a:r>
              <a:rPr lang="fr-FR" sz="2800" i="1" dirty="0">
                <a:solidFill>
                  <a:schemeClr val="bg1"/>
                </a:solidFill>
              </a:rPr>
              <a:t> (aperçu)</a:t>
            </a:r>
            <a:endParaRPr lang="fr-FR" sz="3600" i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E83476-84E6-4565-8295-306C71981D77}"/>
              </a:ext>
            </a:extLst>
          </p:cNvPr>
          <p:cNvSpPr txBox="1"/>
          <p:nvPr/>
        </p:nvSpPr>
        <p:spPr>
          <a:xfrm>
            <a:off x="531862" y="3695400"/>
            <a:ext cx="3548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/>
              <a:t>05/02/2020</a:t>
            </a:r>
          </a:p>
          <a:p>
            <a:pPr algn="ctr"/>
            <a:r>
              <a:rPr lang="fr-FR" sz="5400" dirty="0"/>
              <a:t>Paris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5C332F-20EC-4FD9-A033-44E725806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62" y="6218424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8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1628B6-D8B7-4B24-BC30-03F469DA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54" y="312545"/>
            <a:ext cx="3249472" cy="8123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5434ED-649F-4CB7-85A0-C392BED1C7CD}"/>
              </a:ext>
            </a:extLst>
          </p:cNvPr>
          <p:cNvSpPr/>
          <p:nvPr/>
        </p:nvSpPr>
        <p:spPr>
          <a:xfrm>
            <a:off x="363523" y="1222800"/>
            <a:ext cx="5080932" cy="3470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fr-FR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 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le bon déroulé des conférences francophones annuelles MoodleMoot-FR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la mémoire des conférences francophones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Participer au développement de Moodle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Fédérer les groupes d’utilisateurs francophones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7ADF37-49D0-43B0-9A19-CDBCD95FB553}"/>
              </a:ext>
            </a:extLst>
          </p:cNvPr>
          <p:cNvSpPr/>
          <p:nvPr/>
        </p:nvSpPr>
        <p:spPr>
          <a:xfrm>
            <a:off x="5732477" y="1222800"/>
            <a:ext cx="5760440" cy="462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Perspectives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d’une adhésion individuelle et institutionnelle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Participations à des conférences, séminaires sur l’éducation et les logiciels libres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de la badgification des membres et des Moodleurs (open recognition…)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d’un e-portfolio pour les membres et la communauté francophone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 au développement de plugins locaux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CC267E-322D-47B4-B2A3-E74C76316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77" y="4791637"/>
            <a:ext cx="20288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1628B6-D8B7-4B24-BC30-03F469DA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54" y="312545"/>
            <a:ext cx="3249472" cy="8123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ADF37-49D0-43B0-9A19-CDBCD95FB553}"/>
              </a:ext>
            </a:extLst>
          </p:cNvPr>
          <p:cNvSpPr/>
          <p:nvPr/>
        </p:nvSpPr>
        <p:spPr>
          <a:xfrm>
            <a:off x="1647037" y="1432524"/>
            <a:ext cx="9216705" cy="435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Prochaines actions :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de Journées Thématiques Moodle (les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Jt’M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Liens plus actifs avec les universités et établissements utilisant Moodle (mise en réseau…)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Enquête sur les usages de Moodle et des plugins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d’un dépôt Git pour le partage de codes et plugins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Diffusion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2853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347D66-359E-4143-AD41-D6FDD3B2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0" y="272580"/>
            <a:ext cx="3682422" cy="93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97599B8-0ACA-4F40-A02B-C807209FB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926" y="263153"/>
            <a:ext cx="6907062" cy="61479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8FCFD0-6AFB-43D0-91C6-BD42C2F1D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2" y="1371071"/>
            <a:ext cx="3610212" cy="25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57C87F-B2A1-4194-A2D0-87E05F3365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2" y="3891071"/>
            <a:ext cx="359495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2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15" name="TextShape 3">
            <a:extLst>
              <a:ext uri="{FF2B5EF4-FFF2-40B4-BE49-F238E27FC236}">
                <a16:creationId xmlns:a16="http://schemas.microsoft.com/office/drawing/2014/main" id="{8A6C576E-5577-4D44-A087-8724F738F94F}"/>
              </a:ext>
            </a:extLst>
          </p:cNvPr>
          <p:cNvSpPr txBox="1"/>
          <p:nvPr/>
        </p:nvSpPr>
        <p:spPr>
          <a:xfrm>
            <a:off x="3174132" y="1448156"/>
            <a:ext cx="8642160" cy="45415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spcBef>
                <a:spcPct val="0"/>
              </a:spcBef>
            </a:pPr>
            <a:r>
              <a:rPr lang="fr-FR" altLang="fr-FR" sz="2400" b="1" dirty="0"/>
              <a:t>Objectif</a:t>
            </a:r>
          </a:p>
          <a:p>
            <a:pPr>
              <a:spcBef>
                <a:spcPct val="0"/>
              </a:spcBef>
            </a:pPr>
            <a:r>
              <a:rPr lang="fr-FR" altLang="fr-FR" sz="2400" dirty="0"/>
              <a:t>Permettre à la communauté mondiale de déterminer les nouvelles fonctionnalités dans le </a:t>
            </a:r>
            <a:r>
              <a:rPr lang="fr-FR" altLang="fr-FR" sz="2400" dirty="0" err="1"/>
              <a:t>core</a:t>
            </a:r>
            <a:endParaRPr lang="fr-FR" altLang="fr-FR" sz="2400" dirty="0"/>
          </a:p>
          <a:p>
            <a:pPr>
              <a:spcBef>
                <a:spcPct val="0"/>
              </a:spcBef>
            </a:pPr>
            <a:endParaRPr lang="fr-FR" altLang="fr-FR" sz="2400" dirty="0"/>
          </a:p>
          <a:p>
            <a:pPr>
              <a:defRPr/>
            </a:pPr>
            <a:r>
              <a:rPr lang="fr-FR" sz="2400" b="1" dirty="0"/>
              <a:t>Exemple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la corbeille (3.1)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le nouveau tableau de bord (3.3)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le nouveau calendrier (3.4)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la gestion étendue de la banque de questions (3.5)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l’amélioration des statistiques des questions aléatoires (3.6)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l’amélioration du nouveau tableau de bord (3.6)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l’amélioration du nouveau forum (3.7 et 3.8)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347D66-359E-4143-AD41-D6FDD3B2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0" y="272580"/>
            <a:ext cx="3733850" cy="9490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BF65C6-43F9-482E-9FAB-88EB09238F8E}"/>
              </a:ext>
            </a:extLst>
          </p:cNvPr>
          <p:cNvSpPr txBox="1"/>
          <p:nvPr/>
        </p:nvSpPr>
        <p:spPr>
          <a:xfrm>
            <a:off x="5267935" y="498928"/>
            <a:ext cx="445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https://moodleassociation.org/</a:t>
            </a:r>
          </a:p>
        </p:txBody>
      </p:sp>
    </p:spTree>
    <p:extLst>
      <p:ext uri="{BB962C8B-B14F-4D97-AF65-F5344CB8AC3E}">
        <p14:creationId xmlns:p14="http://schemas.microsoft.com/office/powerpoint/2010/main" val="109853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sp>
        <p:nvSpPr>
          <p:cNvPr id="15" name="TextShape 3">
            <a:extLst>
              <a:ext uri="{FF2B5EF4-FFF2-40B4-BE49-F238E27FC236}">
                <a16:creationId xmlns:a16="http://schemas.microsoft.com/office/drawing/2014/main" id="{8A6C576E-5577-4D44-A087-8724F738F94F}"/>
              </a:ext>
            </a:extLst>
          </p:cNvPr>
          <p:cNvSpPr txBox="1"/>
          <p:nvPr/>
        </p:nvSpPr>
        <p:spPr>
          <a:xfrm>
            <a:off x="2239861" y="1448156"/>
            <a:ext cx="9576431" cy="45415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fr-FR" sz="2400" b="1" dirty="0"/>
              <a:t>Prochainement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3.9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Amélioration de la page des participants (filtres combinés)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Nouvelle interface utilisateur pour la copie des cours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4.0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Fonction de téléchargement des ressources pour les étudiants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4.1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À vous de proposer !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sz="2400" i="1" dirty="0"/>
              <a:t>(jusqu’au 28 février)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347D66-359E-4143-AD41-D6FDD3B2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0" y="272580"/>
            <a:ext cx="3733850" cy="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001DBF-00F9-49B3-952C-B28B650A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76" y="350831"/>
            <a:ext cx="3020779" cy="1043829"/>
          </a:xfrm>
          <a:prstGeom prst="rect">
            <a:avLst/>
          </a:prstGeom>
        </p:spPr>
      </p:pic>
      <p:pic>
        <p:nvPicPr>
          <p:cNvPr id="7" name="Espace réservé du contenu 7" descr="Une image contenant signe, assis, sombre, rouge&#10;&#10;Description générée automatiquement">
            <a:extLst>
              <a:ext uri="{FF2B5EF4-FFF2-40B4-BE49-F238E27FC236}">
                <a16:creationId xmlns:a16="http://schemas.microsoft.com/office/drawing/2014/main" id="{D5063D4B-CA11-4607-A301-973D813E4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871" y="2595877"/>
            <a:ext cx="4464000" cy="2232000"/>
          </a:xfrm>
        </p:spPr>
      </p:pic>
      <p:pic>
        <p:nvPicPr>
          <p:cNvPr id="8" name="Image 7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2AF1699B-5CC2-4EF9-900E-B9B4E1F1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4" y="2822540"/>
            <a:ext cx="2882303" cy="1692000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15732-D1B2-40A9-99D8-7A66461CAA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72" y="2931762"/>
            <a:ext cx="3255886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F634F-1811-4D8B-9471-3C5D1409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évolutions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Moodle</a:t>
            </a:r>
          </a:p>
        </p:txBody>
      </p:sp>
      <p:pic>
        <p:nvPicPr>
          <p:cNvPr id="6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7F05A0E-A042-4CF7-9D3B-CE00D8B7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637" y="4851392"/>
            <a:ext cx="360089" cy="360089"/>
          </a:xfr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1ACBBD-AF69-4F39-9863-5BE371A6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  <p:pic>
        <p:nvPicPr>
          <p:cNvPr id="15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5698590-C89D-4DFD-A6EF-6B0A08F4FB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50" y="4761437"/>
            <a:ext cx="540000" cy="540000"/>
          </a:xfrm>
          <a:prstGeom prst="rect">
            <a:avLst/>
          </a:prstGeom>
        </p:spPr>
      </p:pic>
      <p:pic>
        <p:nvPicPr>
          <p:cNvPr id="16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B070674-980E-4CE5-8EDD-E8D6E5EDA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971" y="4671437"/>
            <a:ext cx="720000" cy="720000"/>
          </a:xfrm>
          <a:prstGeom prst="rect">
            <a:avLst/>
          </a:prstGeom>
        </p:spPr>
      </p:pic>
      <p:pic>
        <p:nvPicPr>
          <p:cNvPr id="17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A97A70B-72A8-49C4-B4D3-D4D14AFC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392" y="4582128"/>
            <a:ext cx="900000" cy="900000"/>
          </a:xfrm>
          <a:prstGeom prst="rect">
            <a:avLst/>
          </a:prstGeom>
        </p:spPr>
      </p:pic>
      <p:pic>
        <p:nvPicPr>
          <p:cNvPr id="18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1D6A65B-3A8A-420B-AD17-76C71838B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216" y="4475638"/>
            <a:ext cx="1080000" cy="1080000"/>
          </a:xfrm>
          <a:prstGeom prst="rect">
            <a:avLst/>
          </a:prstGeom>
        </p:spPr>
      </p:pic>
      <p:pic>
        <p:nvPicPr>
          <p:cNvPr id="19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248A71E-E37B-4854-8670-E8293A3FA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040" y="4405770"/>
            <a:ext cx="1260000" cy="1260000"/>
          </a:xfrm>
          <a:prstGeom prst="rect">
            <a:avLst/>
          </a:prstGeom>
        </p:spPr>
      </p:pic>
      <p:pic>
        <p:nvPicPr>
          <p:cNvPr id="21" name="Espace réservé du contenu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D890DB-6FA0-42F7-BC25-34F130B54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864" y="42956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9E7D2-12C9-4ED6-A81E-C1B7BCB1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3.5 (mai 2018 – mai 2021)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07810-3E66-4F31-B76C-2C48C784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Protection des données et politiques de site RGPD</a:t>
            </a:r>
          </a:p>
          <a:p>
            <a:r>
              <a:rPr lang="fr-FR" dirty="0"/>
              <a:t>Images de cours dans le tableau de bord</a:t>
            </a:r>
          </a:p>
          <a:p>
            <a:r>
              <a:rPr lang="fr-FR" dirty="0"/>
              <a:t>Enregistrement audio/vidéo depuis l’éditeur </a:t>
            </a:r>
            <a:r>
              <a:rPr lang="fr-FR" dirty="0" err="1"/>
              <a:t>Atto</a:t>
            </a:r>
            <a:endParaRPr lang="fr-FR" dirty="0"/>
          </a:p>
          <a:p>
            <a:r>
              <a:rPr lang="fr-FR" dirty="0"/>
              <a:t>Recherche globale simple</a:t>
            </a:r>
          </a:p>
          <a:p>
            <a:r>
              <a:rPr lang="fr-FR" dirty="0"/>
              <a:t>Thème de cohorte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B4B0F0-FA66-440F-B7CD-EC10F207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178831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9E7D2-12C9-4ED6-A81E-C1B7BCB1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3.6 (décembre 2018 – mai 2020)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07810-3E66-4F31-B76C-2C48C784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Tri et filtre dans le tableau de bord</a:t>
            </a:r>
          </a:p>
          <a:p>
            <a:r>
              <a:rPr lang="fr-FR" dirty="0"/>
              <a:t>Nouveaux blocs pour le tableau de bord (chronologie…)</a:t>
            </a:r>
          </a:p>
          <a:p>
            <a:r>
              <a:rPr lang="fr-FR" dirty="0"/>
              <a:t>Nouvelle messagerie interne</a:t>
            </a:r>
          </a:p>
          <a:p>
            <a:r>
              <a:rPr lang="fr-FR" dirty="0"/>
              <a:t>Cacher sa présence en ligne</a:t>
            </a:r>
          </a:p>
          <a:p>
            <a:r>
              <a:rPr lang="fr-FR" dirty="0"/>
              <a:t>Enregistrement audio/vidéo pour les feedback des devoirs</a:t>
            </a:r>
          </a:p>
          <a:p>
            <a:r>
              <a:rPr lang="fr-FR" dirty="0"/>
              <a:t>Gel de contexte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B4B0F0-FA66-440F-B7CD-EC10F207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63977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9E7D2-12C9-4ED6-A81E-C1B7BCB1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3.7 (mai 2019 – novembre 2020)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07810-3E66-4F31-B76C-2C48C784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Refonte du forum (édition simplifiée, tris, favoris…)</a:t>
            </a:r>
          </a:p>
          <a:p>
            <a:r>
              <a:rPr lang="fr-FR" dirty="0"/>
              <a:t>Amélioration de la messagerie (groupes, brouillon, zone privée…)</a:t>
            </a:r>
          </a:p>
          <a:p>
            <a:r>
              <a:rPr lang="fr-FR" dirty="0"/>
              <a:t>Amélioration de la gestion des compétences</a:t>
            </a:r>
          </a:p>
          <a:p>
            <a:r>
              <a:rPr lang="fr-FR" dirty="0"/>
              <a:t>Champs de cours personnalisés</a:t>
            </a:r>
          </a:p>
          <a:p>
            <a:r>
              <a:rPr lang="fr-FR" dirty="0"/>
              <a:t>Gestion d’affichage et accès aux listes de cours</a:t>
            </a:r>
          </a:p>
          <a:p>
            <a:r>
              <a:rPr lang="fr-FR" dirty="0"/>
              <a:t>Nouveau </a:t>
            </a:r>
            <a:r>
              <a:rPr lang="fr-FR" dirty="0" err="1"/>
              <a:t>framework</a:t>
            </a:r>
            <a:r>
              <a:rPr lang="fr-FR" dirty="0"/>
              <a:t> pour les thèmes (Bootstrap 4)</a:t>
            </a:r>
          </a:p>
          <a:p>
            <a:r>
              <a:rPr lang="fr-FR" dirty="0"/>
              <a:t>Amélioration des analyses d’apprentissage</a:t>
            </a:r>
          </a:p>
          <a:p>
            <a:r>
              <a:rPr lang="fr-FR" dirty="0" err="1"/>
              <a:t>OpenBadges</a:t>
            </a:r>
            <a:r>
              <a:rPr lang="fr-FR" dirty="0"/>
              <a:t> V2.0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B4B0F0-FA66-440F-B7CD-EC10F207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191394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31B164BC-6E7D-470A-B19F-BD7D6A6A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8" y="2422833"/>
            <a:ext cx="1182443" cy="862663"/>
          </a:xfrm>
          <a:prstGeom prst="rect">
            <a:avLst/>
          </a:prstGeom>
        </p:spPr>
      </p:pic>
      <p:sp>
        <p:nvSpPr>
          <p:cNvPr id="37" name="Rectangle 3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CCF0B0-0838-4C0B-A22F-80C7C1F9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3396326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 suis-je…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ECE110-E8FD-4D51-9F63-DCBAF18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0636" y="6080760"/>
            <a:ext cx="1973382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SARL Luiggi Sansonetti - LCMS</a:t>
            </a:r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4945926-2893-44A8-AF9A-1E057F6D3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179" y="1128715"/>
            <a:ext cx="952500" cy="952500"/>
          </a:xfrm>
          <a:prstGeom prst="rect">
            <a:avLst/>
          </a:prstGeom>
        </p:spPr>
      </p:pic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930B3646-B157-4457-A95C-5CA556E31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313" y="1137949"/>
            <a:ext cx="952500" cy="952500"/>
          </a:xfrm>
          <a:prstGeom prst="rect">
            <a:avLst/>
          </a:prstGeom>
        </p:spPr>
      </p:pic>
      <p:pic>
        <p:nvPicPr>
          <p:cNvPr id="10" name="Image 9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B938B2F8-528C-432F-BF73-B87D38815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358" y="1128834"/>
            <a:ext cx="952381" cy="952381"/>
          </a:xfrm>
          <a:prstGeom prst="rect">
            <a:avLst/>
          </a:prstGeom>
        </p:spPr>
      </p:pic>
      <p:pic>
        <p:nvPicPr>
          <p:cNvPr id="12" name="Image 11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21D50E5-8065-4A7D-8BEC-EB3D0CC5CF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539" y="169765"/>
            <a:ext cx="900000" cy="900000"/>
          </a:xfrm>
          <a:prstGeom prst="rect">
            <a:avLst/>
          </a:prstGeom>
        </p:spPr>
      </p:pic>
      <p:pic>
        <p:nvPicPr>
          <p:cNvPr id="18" name="Image 1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F68595E4-1B61-4E00-A21C-35FCA80CBC1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90" y="154999"/>
            <a:ext cx="900000" cy="900000"/>
          </a:xfrm>
          <a:prstGeom prst="rect">
            <a:avLst/>
          </a:prstGeom>
        </p:spPr>
      </p:pic>
      <p:pic>
        <p:nvPicPr>
          <p:cNvPr id="21" name="Image 20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B36BC12-D837-4C59-8F3A-EEC418C6D7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266" y="169765"/>
            <a:ext cx="900000" cy="900000"/>
          </a:xfrm>
          <a:prstGeom prst="rect">
            <a:avLst/>
          </a:prstGeom>
        </p:spPr>
      </p:pic>
      <p:pic>
        <p:nvPicPr>
          <p:cNvPr id="23" name="Image 2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C8EBBEB3-A6A3-433F-8814-D0FE4F06B56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61" y="1155146"/>
            <a:ext cx="900000" cy="900000"/>
          </a:xfrm>
          <a:prstGeom prst="rect">
            <a:avLst/>
          </a:prstGeom>
        </p:spPr>
      </p:pic>
      <p:pic>
        <p:nvPicPr>
          <p:cNvPr id="26" name="Image 2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B62C294D-95DB-4A21-9A6B-A6924CFF59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239" y="1165694"/>
            <a:ext cx="900000" cy="900000"/>
          </a:xfrm>
          <a:prstGeom prst="rect">
            <a:avLst/>
          </a:prstGeom>
        </p:spPr>
      </p:pic>
      <p:pic>
        <p:nvPicPr>
          <p:cNvPr id="28" name="Image 27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63AA3BB3-16B0-43EF-8569-FB6597F15B3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266" y="1155146"/>
            <a:ext cx="900000" cy="900000"/>
          </a:xfrm>
          <a:prstGeom prst="rect">
            <a:avLst/>
          </a:prstGeom>
        </p:spPr>
      </p:pic>
      <p:pic>
        <p:nvPicPr>
          <p:cNvPr id="32" name="Image 31" descr="Une image contenant texte, signe, assis, arrêt&#10;&#10;Description générée automatiquement">
            <a:extLst>
              <a:ext uri="{FF2B5EF4-FFF2-40B4-BE49-F238E27FC236}">
                <a16:creationId xmlns:a16="http://schemas.microsoft.com/office/drawing/2014/main" id="{F06F37B2-6260-4F96-8963-586CE58DB8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541" y="194660"/>
            <a:ext cx="1800000" cy="18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59332C5-6A4D-4AD9-B8AA-17F46ECCB3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28" y="2690361"/>
            <a:ext cx="1672574" cy="158894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2307039-209A-43A7-9367-16AE7E26F0E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066" y="2465774"/>
            <a:ext cx="3510783" cy="41676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D677AE8-A559-4AB9-8592-99A745DC795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1" y="3380434"/>
            <a:ext cx="4033635" cy="104400"/>
          </a:xfrm>
          <a:prstGeom prst="rect">
            <a:avLst/>
          </a:prstGeom>
        </p:spPr>
      </p:pic>
      <p:pic>
        <p:nvPicPr>
          <p:cNvPr id="41" name="Image 4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0C0A364-3768-40B3-896C-5C289D55075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70" y="3690844"/>
            <a:ext cx="2468980" cy="6172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EEF7375-5033-4C7F-BD38-827BE62582E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38" y="154577"/>
            <a:ext cx="2790506" cy="7092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03089C-C2C8-44B8-93FF-D7ADADECC44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67" y="2411420"/>
            <a:ext cx="1714491" cy="87085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6916082-CEED-4B7B-ACC2-52E4B32620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317" y="2326075"/>
            <a:ext cx="1116799" cy="10526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72B959-1E80-4DC3-BD2C-7E9FC432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11" y="21200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périphérique, horloge, signe, assiette&#10;&#10;Description générée automatiquement">
            <a:extLst>
              <a:ext uri="{FF2B5EF4-FFF2-40B4-BE49-F238E27FC236}">
                <a16:creationId xmlns:a16="http://schemas.microsoft.com/office/drawing/2014/main" id="{C0C3E38E-A383-45B8-BEE0-7F059FDE5296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73" y="4793862"/>
            <a:ext cx="1800000" cy="1800000"/>
          </a:xfrm>
          <a:prstGeom prst="rect">
            <a:avLst/>
          </a:prstGeom>
        </p:spPr>
      </p:pic>
      <p:pic>
        <p:nvPicPr>
          <p:cNvPr id="13" name="Image 12" descr="Une image contenant texte, pièce&#10;&#10;Description générée automatiquement">
            <a:extLst>
              <a:ext uri="{FF2B5EF4-FFF2-40B4-BE49-F238E27FC236}">
                <a16:creationId xmlns:a16="http://schemas.microsoft.com/office/drawing/2014/main" id="{B96221EA-DDDA-47A9-8B13-67C0829688A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91" y="484599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9E7D2-12C9-4ED6-A81E-C1B7BCB1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3.8 (novembre 2019 – mai 2021)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07810-3E66-4F31-B76C-2C48C784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Amélioration du forum (nouvelle vue, évaluation, rapports, export…)</a:t>
            </a:r>
          </a:p>
          <a:p>
            <a:r>
              <a:rPr lang="fr-FR" dirty="0"/>
              <a:t>Amélioration des filtres du tableau de bord (champs personnalisés…)</a:t>
            </a:r>
          </a:p>
          <a:p>
            <a:r>
              <a:rPr lang="fr-FR" dirty="0"/>
              <a:t>Intégration des ressources H5P (filtres, éditeur…)</a:t>
            </a:r>
          </a:p>
          <a:p>
            <a:r>
              <a:rPr lang="fr-FR" dirty="0"/>
              <a:t>Emojis</a:t>
            </a:r>
          </a:p>
          <a:p>
            <a:r>
              <a:rPr lang="fr-FR" dirty="0"/>
              <a:t>Gestion des groupes pour les badges</a:t>
            </a:r>
          </a:p>
          <a:p>
            <a:r>
              <a:rPr lang="fr-FR" dirty="0"/>
              <a:t>Amélioration de la gestion des utilisateurs (filtre, champs voulus…)</a:t>
            </a:r>
          </a:p>
          <a:p>
            <a:r>
              <a:rPr lang="fr-FR" dirty="0"/>
              <a:t>Amélioration des sauvegardes des cours (fichiers exclus…)</a:t>
            </a:r>
          </a:p>
          <a:p>
            <a:r>
              <a:rPr lang="fr-FR" dirty="0"/>
              <a:t>Dates relatives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B4B0F0-FA66-440F-B7CD-EC10F207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31540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2F877-64AA-4E8C-A04D-762AC712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Une image contenant capture d’écran, moniteur, rue&#10;&#10;Description générée automatiquement">
            <a:extLst>
              <a:ext uri="{FF2B5EF4-FFF2-40B4-BE49-F238E27FC236}">
                <a16:creationId xmlns:a16="http://schemas.microsoft.com/office/drawing/2014/main" id="{39C7D38A-613D-49BB-A1F7-61B4A5BBE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206838"/>
            <a:ext cx="10515600" cy="158891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69836C-FAA1-4D3B-B113-97C40E99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8B118B-272F-4209-9011-15C3E4451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716" y="565608"/>
            <a:ext cx="7840567" cy="21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8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F634F-1811-4D8B-9471-3C5D1409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Optimisation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fonctionnelle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26A6F90-0C86-4C92-9C5B-C59F1414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L’administrateur</a:t>
            </a: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, pièce </a:t>
            </a:r>
            <a:r>
              <a:rPr lang="en-US" sz="2400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maîtresse</a:t>
            </a: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400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pas que…)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1ACBBD-AF69-4F39-9863-5BE371A6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57541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FC8B9-F7DC-4AFD-AAE4-7174FC3F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fr-FR" sz="2800"/>
              <a:t>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A48EF-115E-4895-ACB4-0527DBAA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3" y="2354709"/>
            <a:ext cx="4442829" cy="4366766"/>
          </a:xfrm>
        </p:spPr>
        <p:txBody>
          <a:bodyPr>
            <a:normAutofit/>
          </a:bodyPr>
          <a:lstStyle/>
          <a:p>
            <a:pPr lvl="1"/>
            <a:r>
              <a:rPr lang="fr-FR" sz="1800" dirty="0"/>
              <a:t>Forums</a:t>
            </a:r>
          </a:p>
          <a:p>
            <a:pPr lvl="2"/>
            <a:r>
              <a:rPr lang="fr-FR" sz="1800" dirty="0"/>
              <a:t>Forum collaboratif</a:t>
            </a:r>
          </a:p>
          <a:p>
            <a:pPr lvl="1"/>
            <a:r>
              <a:rPr lang="fr-FR" sz="1800" dirty="0"/>
              <a:t>Devoir</a:t>
            </a:r>
          </a:p>
          <a:p>
            <a:pPr lvl="2"/>
            <a:r>
              <a:rPr lang="fr-FR" sz="1800" dirty="0"/>
              <a:t>Remise de devoir</a:t>
            </a:r>
          </a:p>
          <a:p>
            <a:pPr lvl="2"/>
            <a:r>
              <a:rPr lang="fr-FR" sz="1800" dirty="0"/>
              <a:t>Dépôt de fichiers</a:t>
            </a:r>
          </a:p>
          <a:p>
            <a:pPr lvl="1"/>
            <a:r>
              <a:rPr lang="fr-FR" sz="1800" dirty="0"/>
              <a:t>Sondage</a:t>
            </a:r>
          </a:p>
          <a:p>
            <a:pPr lvl="2"/>
            <a:r>
              <a:rPr lang="fr-FR" sz="1800" dirty="0"/>
              <a:t>Question simple</a:t>
            </a:r>
          </a:p>
          <a:p>
            <a:pPr lvl="1"/>
            <a:r>
              <a:rPr lang="fr-FR" sz="1800" dirty="0"/>
              <a:t>Feedback</a:t>
            </a:r>
          </a:p>
          <a:p>
            <a:pPr lvl="2"/>
            <a:r>
              <a:rPr lang="fr-FR" sz="1800" dirty="0"/>
              <a:t>Enquête</a:t>
            </a:r>
          </a:p>
          <a:p>
            <a:pPr lvl="2"/>
            <a:r>
              <a:rPr lang="fr-FR" sz="1800" dirty="0"/>
              <a:t>Recueil des besoins</a:t>
            </a:r>
          </a:p>
          <a:p>
            <a:pPr lvl="1"/>
            <a:r>
              <a:rPr lang="fr-FR" sz="1800" dirty="0"/>
              <a:t>Test</a:t>
            </a:r>
          </a:p>
          <a:p>
            <a:pPr lvl="2"/>
            <a:r>
              <a:rPr lang="fr-FR" sz="1800" dirty="0"/>
              <a:t>Test de positionnement</a:t>
            </a:r>
          </a:p>
          <a:p>
            <a:pPr lvl="2"/>
            <a:r>
              <a:rPr lang="fr-FR" sz="1800" dirty="0"/>
              <a:t>Évaluation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5B38B8-0DD5-46A5-B7F3-C6D49190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2351"/>
            <a:ext cx="4965840" cy="6599124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6688B-62A6-42E2-8076-6A634A09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89625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FC8B9-F7DC-4AFD-AAE4-7174FC3F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fr-FR" sz="2800" dirty="0"/>
              <a:t>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A48EF-115E-4895-ACB4-0527DBAA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3" y="2354709"/>
            <a:ext cx="4442829" cy="436676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fr-FR" dirty="0"/>
              <a:t>Dossier</a:t>
            </a:r>
          </a:p>
          <a:p>
            <a:pPr lvl="2"/>
            <a:r>
              <a:rPr lang="fr-FR" dirty="0"/>
              <a:t>Par glisser-déposer</a:t>
            </a:r>
          </a:p>
          <a:p>
            <a:pPr lvl="2"/>
            <a:r>
              <a:rPr lang="fr-FR" dirty="0"/>
              <a:t>En mode Archive</a:t>
            </a:r>
          </a:p>
          <a:p>
            <a:pPr lvl="1"/>
            <a:r>
              <a:rPr lang="fr-FR" dirty="0"/>
              <a:t>Étiquette</a:t>
            </a:r>
          </a:p>
          <a:p>
            <a:pPr lvl="2"/>
            <a:r>
              <a:rPr lang="fr-FR" dirty="0"/>
              <a:t>À créer</a:t>
            </a:r>
          </a:p>
          <a:p>
            <a:pPr lvl="2"/>
            <a:r>
              <a:rPr lang="fr-FR" dirty="0"/>
              <a:t>Multimédia possible</a:t>
            </a:r>
          </a:p>
          <a:p>
            <a:pPr lvl="1"/>
            <a:r>
              <a:rPr lang="fr-FR" dirty="0"/>
              <a:t>Fichier</a:t>
            </a:r>
          </a:p>
          <a:p>
            <a:pPr lvl="2"/>
            <a:r>
              <a:rPr lang="fr-FR" dirty="0"/>
              <a:t>Par glisser-déposer</a:t>
            </a:r>
          </a:p>
          <a:p>
            <a:pPr lvl="2"/>
            <a:r>
              <a:rPr lang="fr-FR" dirty="0"/>
              <a:t>1 ou plusieurs</a:t>
            </a:r>
          </a:p>
          <a:p>
            <a:pPr lvl="1"/>
            <a:r>
              <a:rPr lang="fr-FR" dirty="0"/>
              <a:t>Lien</a:t>
            </a:r>
          </a:p>
          <a:p>
            <a:pPr lvl="2"/>
            <a:r>
              <a:rPr lang="fr-FR" dirty="0"/>
              <a:t>À créer</a:t>
            </a:r>
          </a:p>
          <a:p>
            <a:pPr lvl="1"/>
            <a:r>
              <a:rPr lang="fr-FR" dirty="0"/>
              <a:t>Page </a:t>
            </a:r>
          </a:p>
          <a:p>
            <a:pPr lvl="2"/>
            <a:r>
              <a:rPr lang="fr-FR" dirty="0"/>
              <a:t>À créer</a:t>
            </a:r>
          </a:p>
          <a:p>
            <a:pPr lvl="2"/>
            <a:r>
              <a:rPr lang="fr-FR" dirty="0"/>
              <a:t>Multimédia possible</a:t>
            </a:r>
          </a:p>
          <a:p>
            <a:pPr lvl="1"/>
            <a:r>
              <a:rPr lang="fr-FR" dirty="0"/>
              <a:t>Livre</a:t>
            </a:r>
          </a:p>
          <a:p>
            <a:pPr lvl="2"/>
            <a:r>
              <a:rPr lang="fr-FR" dirty="0"/>
              <a:t>À créer</a:t>
            </a:r>
          </a:p>
          <a:p>
            <a:pPr lvl="2"/>
            <a:r>
              <a:rPr lang="fr-FR" dirty="0"/>
              <a:t>Ensemble de « pages »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6688B-62A6-42E2-8076-6A634A09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957A8D-F0EC-49C6-8CCB-C9C3843EA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344" y="500767"/>
            <a:ext cx="3318111" cy="58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68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CDCE2B-8DF6-4C9E-BA9D-D81D7E6F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21EC58-0235-45C6-BBBF-FF3AA8D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95" y="111358"/>
            <a:ext cx="3361587" cy="62498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E8C2D0-356A-41C0-BA4F-91E276CC8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849492"/>
            <a:ext cx="3686101" cy="5159015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BA93E83-D964-471C-9559-E139A19B1C20}"/>
              </a:ext>
            </a:extLst>
          </p:cNvPr>
          <p:cNvSpPr txBox="1">
            <a:spLocks/>
          </p:cNvSpPr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Blocs</a:t>
            </a:r>
          </a:p>
        </p:txBody>
      </p:sp>
    </p:spTree>
    <p:extLst>
      <p:ext uri="{BB962C8B-B14F-4D97-AF65-F5344CB8AC3E}">
        <p14:creationId xmlns:p14="http://schemas.microsoft.com/office/powerpoint/2010/main" val="126221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C579DE-0930-4872-93EA-79CD1615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1A13FC-5663-4483-B56E-529F50353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48" y="359835"/>
            <a:ext cx="5257800" cy="27731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55B262-9780-49BE-8763-EC4CA9F08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586" y="3133004"/>
            <a:ext cx="6744092" cy="32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C4A9F-F39E-499D-A7A4-EEC00753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106137F-1D63-4AD1-BEA1-069C65D56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32" y="285960"/>
            <a:ext cx="8487763" cy="282635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C579DE-0930-4872-93EA-79CD1615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4B8955-340A-4CAC-9E89-A0B22D0E8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53" y="3429000"/>
            <a:ext cx="6085886" cy="27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CDCE2B-8DF6-4C9E-BA9D-D81D7E6F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5F4A994-FFC3-4D0E-8E63-91D5ED528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529" y="355791"/>
            <a:ext cx="2620652" cy="5671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77E88C-40C8-43B6-BDD1-12DFE83A8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74" y="751534"/>
            <a:ext cx="4461100" cy="50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4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370C5-77D3-481B-92A2-FA9BE09D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3F1D0-C713-40C0-8C95-743A6130E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41B1DE-E28D-4EAC-A80B-6A4B9454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AD8EF2-A277-4D82-B65C-FF553879B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98" y="159595"/>
            <a:ext cx="5038725" cy="62388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293684-B41B-4F58-8B43-B62E5017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619" y="117475"/>
            <a:ext cx="50196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B5F2471-EE40-4ACA-9362-93B1DF045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dirty="0">
                <a:solidFill>
                  <a:srgbClr val="FFFFFF"/>
                </a:solidFill>
              </a:rPr>
              <a:t>Martin DOUGIAMAS</a:t>
            </a:r>
          </a:p>
        </p:txBody>
      </p:sp>
      <p:pic>
        <p:nvPicPr>
          <p:cNvPr id="11267" name="Picture 4" descr="moodle2">
            <a:extLst>
              <a:ext uri="{FF2B5EF4-FFF2-40B4-BE49-F238E27FC236}">
                <a16:creationId xmlns:a16="http://schemas.microsoft.com/office/drawing/2014/main" id="{D033E632-B55C-408B-893B-4AF47368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75181" y="3250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7B7D1F-C5A2-4484-9D72-EA4BF02B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7761" y="6455503"/>
            <a:ext cx="4790456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D42C90-173F-4A4F-835A-91267821C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84" y="1936325"/>
            <a:ext cx="3600450" cy="4286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D9F6B5-96AC-4D08-BE8F-F2A358F0E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098" y="2798408"/>
            <a:ext cx="4305045" cy="3424167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104E904-AA00-4B32-8A73-F3C6605628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438890" y="5203527"/>
            <a:ext cx="4142857" cy="1019048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117C9E2-4BFC-4589-ADC2-BA66152ACC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217" y="2798408"/>
            <a:ext cx="1038225" cy="1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BD7CD3-7244-4087-A138-78293F50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BBE52E-C168-499F-8498-F6D3F33E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562" y="3832241"/>
            <a:ext cx="5915025" cy="1914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FECA19-C861-4D59-BB69-462E5310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70008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3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F634F-1811-4D8B-9471-3C5D1409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 </a:t>
            </a: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peut</a:t>
            </a:r>
            <a:r>
              <a:rPr lang="en-US" sz="5800" dirty="0"/>
              <a:t>-on faire avec Moodle 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26A6F90-0C86-4C92-9C5B-C59F1414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Beaucoup </a:t>
            </a:r>
            <a:r>
              <a:rPr lang="en-US" sz="2400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beaucoup</a:t>
            </a: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beaucoup</a:t>
            </a: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beaucoup</a:t>
            </a: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1ACBBD-AF69-4F39-9863-5BE371A6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22957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54100-95FF-442E-84C2-09446146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non exhaustive du public…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C3151-60E2-42E5-ACB8-12CCF0DD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Universités</a:t>
            </a:r>
          </a:p>
          <a:p>
            <a:r>
              <a:rPr lang="fr-FR" dirty="0"/>
              <a:t>Secondaires et Lycées</a:t>
            </a:r>
          </a:p>
          <a:p>
            <a:r>
              <a:rPr lang="fr-FR" dirty="0"/>
              <a:t>Écoles primaires</a:t>
            </a:r>
          </a:p>
          <a:p>
            <a:r>
              <a:rPr lang="fr-FR" dirty="0"/>
              <a:t>Rectorat et Académie</a:t>
            </a:r>
          </a:p>
          <a:p>
            <a:r>
              <a:rPr lang="fr-FR" dirty="0"/>
              <a:t>Business </a:t>
            </a:r>
            <a:r>
              <a:rPr lang="fr-FR" dirty="0" err="1"/>
              <a:t>School</a:t>
            </a:r>
            <a:endParaRPr lang="fr-FR" dirty="0"/>
          </a:p>
          <a:p>
            <a:r>
              <a:rPr lang="fr-FR" dirty="0"/>
              <a:t>Entreprise</a:t>
            </a:r>
          </a:p>
          <a:p>
            <a:r>
              <a:rPr lang="fr-FR" dirty="0"/>
              <a:t>Organisme de formations</a:t>
            </a:r>
          </a:p>
          <a:p>
            <a:r>
              <a:rPr lang="fr-FR" dirty="0"/>
              <a:t>Groupe de travail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E6A146-3375-45B8-9B51-B62C5130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1629885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54100-95FF-442E-84C2-09446146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non exhaustive…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C3151-60E2-42E5-ACB8-12CCF0DD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Plateforme pour du présentiel enrichi</a:t>
            </a:r>
          </a:p>
          <a:p>
            <a:r>
              <a:rPr lang="fr-FR" dirty="0"/>
              <a:t>Plateforme de cours en ligne formation à distance</a:t>
            </a:r>
          </a:p>
          <a:p>
            <a:r>
              <a:rPr lang="fr-FR" dirty="0"/>
              <a:t>Plateforme pour enseignement hybride (présentiel et distance)</a:t>
            </a:r>
          </a:p>
          <a:p>
            <a:r>
              <a:rPr lang="fr-FR" dirty="0"/>
              <a:t>Plateforme de travail collaboratif</a:t>
            </a:r>
          </a:p>
          <a:p>
            <a:r>
              <a:rPr lang="fr-FR" dirty="0"/>
              <a:t>Plateforme d’échanges </a:t>
            </a:r>
          </a:p>
          <a:p>
            <a:r>
              <a:rPr lang="fr-FR" dirty="0"/>
              <a:t>Plateforme de support de formations</a:t>
            </a:r>
          </a:p>
          <a:p>
            <a:r>
              <a:rPr lang="fr-FR" dirty="0"/>
              <a:t>Plateforme de catalogue de formations</a:t>
            </a:r>
          </a:p>
          <a:p>
            <a:r>
              <a:rPr lang="fr-FR" dirty="0"/>
              <a:t>Plateforme de ressources mutualisées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E6A146-3375-45B8-9B51-B62C5130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2785068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F334F-B75E-440B-9A2F-0EB45DA1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EB117E-C426-4820-BC46-66A5FEA60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B1EB5F-A0E7-4BFD-9CA6-7056C51B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D97AF5-2996-411D-9C35-CA3C0C4D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65" y="136525"/>
            <a:ext cx="11424669" cy="60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7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95ECF-1C69-41CF-9894-F7F03107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FEBD6-586E-45FB-88D6-FC421411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603817-BA6A-4189-9FB8-5F340E43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SARL Luiggi Sansonetti - LCMS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198AA3-9E71-44E0-A4A6-F3A25A23D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64" y="208813"/>
            <a:ext cx="4396109" cy="63300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042597-3006-46C4-9242-BCC062D65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924" y="2459774"/>
            <a:ext cx="8524741" cy="38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5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5F718-96E2-4BE4-A14B-8393303E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62085-2125-4153-A314-431A48E4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03AE4A-EF75-4591-B931-9DCE63D0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AE04BA-B6D7-45A0-807C-9094C5BC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523"/>
            <a:ext cx="12192000" cy="64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0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63" y="1355914"/>
            <a:ext cx="1219200" cy="1219200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6494" y="2669925"/>
            <a:ext cx="2293901" cy="8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549" y="165161"/>
            <a:ext cx="3130124" cy="913763"/>
          </a:xfrm>
          <a:prstGeom prst="rect">
            <a:avLst/>
          </a:prstGeom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86" y="1813111"/>
            <a:ext cx="2482977" cy="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57" y="1780544"/>
            <a:ext cx="2671910" cy="6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59" y="4545167"/>
            <a:ext cx="3795030" cy="6885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40" y="4428137"/>
            <a:ext cx="3196600" cy="6922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2612241"/>
            <a:ext cx="2587817" cy="7432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5718316"/>
            <a:ext cx="2017413" cy="6207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438" y="1078924"/>
            <a:ext cx="2671910" cy="6038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14" y="3637562"/>
            <a:ext cx="2762250" cy="790575"/>
          </a:xfrm>
          <a:prstGeom prst="rect">
            <a:avLst/>
          </a:prstGeom>
        </p:spPr>
      </p:pic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A1E32701-82B5-43EF-9DAF-681467DD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1028E0A-D83D-4480-8D44-2DBC5BB9B7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55" y="3306007"/>
            <a:ext cx="3020779" cy="10438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6F48748-A9E1-4BF5-BD55-B6A260388C1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65" y="268197"/>
            <a:ext cx="2382729" cy="605644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B077C8C-A2BD-47A8-AF7A-3DFC154E070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39" y="1080036"/>
            <a:ext cx="2482977" cy="6207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5F80A85-53B5-4381-8961-A846EAD40F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262" y="5413516"/>
            <a:ext cx="2838450" cy="609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E150F0-9691-4EE3-860F-828A5CBEAA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053" y="5179210"/>
            <a:ext cx="2838450" cy="48407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9960A41-CF9E-4441-8841-6FF6A9F92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85" y="2051792"/>
            <a:ext cx="1219200" cy="12192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5A5ED02-6D94-4E2B-89D3-219C36EB8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29" y="2819400"/>
            <a:ext cx="1219200" cy="12192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EBE00B8-4E2F-49C4-95B0-4FEB4731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162" y="3282722"/>
            <a:ext cx="1219200" cy="1219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E41F81B-44F5-4E83-BCC7-743A8581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062" y="1723996"/>
            <a:ext cx="1219200" cy="12192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A72A3DE-49E6-41D0-9F55-EBE83F25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549" y="288334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4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D710EC-FE0B-46D8-9649-3A6C1FB73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fr-FR" sz="4800" dirty="0">
                <a:solidFill>
                  <a:schemeClr val="bg1"/>
                </a:solidFill>
              </a:rPr>
              <a:t>Merci à vous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86593B-6371-425E-94CB-63EAB9393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fr-FR" sz="2000" dirty="0">
                <a:solidFill>
                  <a:srgbClr val="FFC000"/>
                </a:solidFill>
              </a:rPr>
              <a:t>Des questions 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43261D-19EA-477A-915B-DCFAB13C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0588" y="6553690"/>
            <a:ext cx="5053698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050"/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296353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0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2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67AB48E-C69D-4234-A7F7-79DDCD34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2444" y="6199632"/>
            <a:ext cx="4751433" cy="36576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 sz="1100">
                <a:solidFill>
                  <a:schemeClr val="tx1">
                    <a:alpha val="80000"/>
                  </a:schemeClr>
                </a:solidFill>
              </a:rPr>
              <a:t>SARL Luiggi Sansonetti - LCMS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84120663-B510-4D59-B382-F4F65AAF917E}"/>
              </a:ext>
            </a:extLst>
          </p:cNvPr>
          <p:cNvSpPr txBox="1">
            <a:spLocks/>
          </p:cNvSpPr>
          <p:nvPr/>
        </p:nvSpPr>
        <p:spPr>
          <a:xfrm>
            <a:off x="4919830" y="5783749"/>
            <a:ext cx="5108425" cy="521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https://www.luiggisansonetti.fr/conseils</a:t>
            </a:r>
            <a:endParaRPr lang="fr-FR" sz="2400" dirty="0"/>
          </a:p>
          <a:p>
            <a:pPr algn="l">
              <a:spcAft>
                <a:spcPts val="600"/>
              </a:spcAft>
            </a:pPr>
            <a:endParaRPr lang="fr-FR" sz="4400" dirty="0">
              <a:solidFill>
                <a:srgbClr val="000000"/>
              </a:solidFill>
            </a:endParaRPr>
          </a:p>
        </p:txBody>
      </p:sp>
      <p:sp>
        <p:nvSpPr>
          <p:cNvPr id="17" name="Titre 6">
            <a:extLst>
              <a:ext uri="{FF2B5EF4-FFF2-40B4-BE49-F238E27FC236}">
                <a16:creationId xmlns:a16="http://schemas.microsoft.com/office/drawing/2014/main" id="{DE51EDE9-C0A4-49CF-9995-7AF9BBDD1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6878" y="2662076"/>
            <a:ext cx="5348940" cy="2221156"/>
          </a:xfrm>
        </p:spPr>
        <p:txBody>
          <a:bodyPr>
            <a:noAutofit/>
          </a:bodyPr>
          <a:lstStyle/>
          <a:p>
            <a:r>
              <a:rPr lang="fr-FR" sz="4000" b="1" dirty="0"/>
              <a:t>Moodle :</a:t>
            </a:r>
            <a:r>
              <a:rPr lang="fr-FR" sz="2800" b="1" dirty="0"/>
              <a:t> </a:t>
            </a:r>
            <a:br>
              <a:rPr lang="fr-FR" sz="2800" b="1" dirty="0"/>
            </a:br>
            <a:r>
              <a:rPr lang="fr-FR" sz="2800" b="1" dirty="0"/>
              <a:t>Ses communautés</a:t>
            </a:r>
            <a:br>
              <a:rPr lang="fr-FR" sz="2800" b="1" dirty="0"/>
            </a:br>
            <a:r>
              <a:rPr lang="fr-FR" sz="2800" b="1" dirty="0"/>
              <a:t>Son évolution</a:t>
            </a:r>
            <a:r>
              <a:rPr lang="fr-FR" sz="2400" i="1" dirty="0"/>
              <a:t> (3.5 </a:t>
            </a:r>
            <a:r>
              <a:rPr lang="fr-FR" sz="2400" i="1" dirty="0">
                <a:sym typeface="Wingdings" panose="05000000000000000000" pitchFamily="2" charset="2"/>
              </a:rPr>
              <a:t></a:t>
            </a:r>
            <a:r>
              <a:rPr lang="fr-FR" sz="2400" i="1" dirty="0"/>
              <a:t> 3.8)</a:t>
            </a:r>
            <a:br>
              <a:rPr lang="fr-FR" sz="2800" b="1" dirty="0"/>
            </a:br>
            <a:r>
              <a:rPr lang="fr-FR" sz="2800" b="1" dirty="0"/>
              <a:t>Son optimisation</a:t>
            </a:r>
            <a:r>
              <a:rPr lang="fr-FR" sz="2400" i="1" dirty="0"/>
              <a:t> (aperçu)</a:t>
            </a:r>
            <a:br>
              <a:rPr lang="fr-FR" sz="2800" dirty="0"/>
            </a:br>
            <a:r>
              <a:rPr lang="fr-FR" sz="2800" b="1" dirty="0"/>
              <a:t>Ses usages mutualisés</a:t>
            </a:r>
            <a:r>
              <a:rPr lang="fr-FR" sz="2400" i="1" dirty="0"/>
              <a:t> (aperçu)</a:t>
            </a:r>
            <a:endParaRPr lang="fr-FR" sz="2800" i="1" dirty="0"/>
          </a:p>
        </p:txBody>
      </p:sp>
      <p:sp>
        <p:nvSpPr>
          <p:cNvPr id="18" name="Sous-titre 7">
            <a:extLst>
              <a:ext uri="{FF2B5EF4-FFF2-40B4-BE49-F238E27FC236}">
                <a16:creationId xmlns:a16="http://schemas.microsoft.com/office/drawing/2014/main" id="{EDF78560-790A-4660-9CC7-D8D4602B9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9489" y="5262652"/>
            <a:ext cx="4643718" cy="521097"/>
          </a:xfrm>
        </p:spPr>
        <p:txBody>
          <a:bodyPr>
            <a:normAutofit/>
          </a:bodyPr>
          <a:lstStyle/>
          <a:p>
            <a:r>
              <a:rPr lang="fr-FR" dirty="0"/>
              <a:t>Luiggi Sansonetti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9506FC-8D3F-4A38-8019-04A651B203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7" y="2151260"/>
            <a:ext cx="4482161" cy="30643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24DBBD1-512C-44F8-B9A3-F3C2D34BD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89" y="185953"/>
            <a:ext cx="2080170" cy="17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E2BA1A-0934-4B1F-9EBA-901D1D6F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5FD02A-0FF3-412B-9D7B-D06F79ABE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64" y="136525"/>
            <a:ext cx="11296454" cy="62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F634F-1811-4D8B-9471-3C5D1409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 err="1"/>
              <a:t>Sommes</a:t>
            </a:r>
            <a:r>
              <a:rPr lang="en-US" sz="5800" dirty="0"/>
              <a:t>-nous </a:t>
            </a:r>
            <a:r>
              <a:rPr lang="en-US" sz="5800" dirty="0" err="1"/>
              <a:t>seuls</a:t>
            </a:r>
            <a:r>
              <a:rPr lang="en-US" sz="5800" dirty="0"/>
              <a:t> ?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26A6F90-0C86-4C92-9C5B-C59F1414D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1ACBBD-AF69-4F39-9863-5BE371A6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71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SARL Luiggi Sansonetti - LCMS</a:t>
            </a:r>
          </a:p>
        </p:txBody>
      </p:sp>
    </p:spTree>
    <p:extLst>
      <p:ext uri="{BB962C8B-B14F-4D97-AF65-F5344CB8AC3E}">
        <p14:creationId xmlns:p14="http://schemas.microsoft.com/office/powerpoint/2010/main" val="2613032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63" y="1355914"/>
            <a:ext cx="1219200" cy="1219200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6494" y="2669925"/>
            <a:ext cx="2293901" cy="8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549" y="165161"/>
            <a:ext cx="3130124" cy="913763"/>
          </a:xfrm>
          <a:prstGeom prst="rect">
            <a:avLst/>
          </a:prstGeom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86" y="1813111"/>
            <a:ext cx="2482977" cy="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57" y="1780544"/>
            <a:ext cx="2671910" cy="6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59" y="4545167"/>
            <a:ext cx="3795030" cy="6885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40" y="4428137"/>
            <a:ext cx="3196600" cy="6922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2612241"/>
            <a:ext cx="2587817" cy="7432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45" y="5718316"/>
            <a:ext cx="2017413" cy="6207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438" y="1078924"/>
            <a:ext cx="2671910" cy="6038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14" y="3637562"/>
            <a:ext cx="2762250" cy="790575"/>
          </a:xfrm>
          <a:prstGeom prst="rect">
            <a:avLst/>
          </a:prstGeom>
        </p:spPr>
      </p:pic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A1E32701-82B5-43EF-9DAF-681467DD1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1028E0A-D83D-4480-8D44-2DBC5BB9B7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55" y="3306007"/>
            <a:ext cx="3020779" cy="104382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6F48748-A9E1-4BF5-BD55-B6A260388C1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65" y="268197"/>
            <a:ext cx="2382729" cy="605644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B077C8C-A2BD-47A8-AF7A-3DFC154E070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39" y="1080036"/>
            <a:ext cx="2482977" cy="6207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5F80A85-53B5-4381-8961-A846EAD40F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262" y="5413516"/>
            <a:ext cx="2838450" cy="6096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E150F0-9691-4EE3-860F-828A5CBEAA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053" y="5179210"/>
            <a:ext cx="2838450" cy="48407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9960A41-CF9E-4441-8841-6FF6A9F92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85" y="2051792"/>
            <a:ext cx="1219200" cy="12192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5A5ED02-6D94-4E2B-89D3-219C36EB8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29" y="2819400"/>
            <a:ext cx="1219200" cy="12192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EBE00B8-4E2F-49C4-95B0-4FEB4731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162" y="3282722"/>
            <a:ext cx="1219200" cy="1219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E41F81B-44F5-4E83-BCC7-743A85811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062" y="1723996"/>
            <a:ext cx="1219200" cy="12192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A72A3DE-49E6-41D0-9F55-EBE83F25E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549" y="2883343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0728ABC-E87C-4E1A-87E6-AF645F91924D}"/>
              </a:ext>
            </a:extLst>
          </p:cNvPr>
          <p:cNvGrpSpPr/>
          <p:nvPr/>
        </p:nvGrpSpPr>
        <p:grpSpPr>
          <a:xfrm>
            <a:off x="7220909" y="4241900"/>
            <a:ext cx="4448175" cy="2381250"/>
            <a:chOff x="3169027" y="4157662"/>
            <a:chExt cx="4448175" cy="23812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B906A83-E0BB-4B45-AFEB-C60944B1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027" y="4157662"/>
              <a:ext cx="4448175" cy="238125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E53EF3F-4AEB-4F36-B285-A142188CBF84}"/>
                </a:ext>
              </a:extLst>
            </p:cNvPr>
            <p:cNvSpPr txBox="1"/>
            <p:nvPr/>
          </p:nvSpPr>
          <p:spPr>
            <a:xfrm>
              <a:off x="5109672" y="4950751"/>
              <a:ext cx="2507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18 personnes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FA677A4-1F72-47F2-8FF6-F21F91BADE3D}"/>
              </a:ext>
            </a:extLst>
          </p:cNvPr>
          <p:cNvGrpSpPr/>
          <p:nvPr/>
        </p:nvGrpSpPr>
        <p:grpSpPr>
          <a:xfrm>
            <a:off x="6095999" y="2601338"/>
            <a:ext cx="4114801" cy="2055795"/>
            <a:chOff x="6095999" y="2601338"/>
            <a:chExt cx="4114801" cy="205579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3D8643C-0CE0-422D-8AAB-1BF8910D0B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99" y="2601338"/>
              <a:ext cx="4114801" cy="2055795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887EF52-FAB8-4324-842D-7AE7BB38CB1E}"/>
                </a:ext>
              </a:extLst>
            </p:cNvPr>
            <p:cNvSpPr txBox="1"/>
            <p:nvPr/>
          </p:nvSpPr>
          <p:spPr>
            <a:xfrm>
              <a:off x="7703270" y="2788394"/>
              <a:ext cx="2507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14 personnes</a:t>
              </a:r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3D7EECE-0038-4AD0-89EC-72E5712C71A6}"/>
              </a:ext>
            </a:extLst>
          </p:cNvPr>
          <p:cNvGrpSpPr/>
          <p:nvPr/>
        </p:nvGrpSpPr>
        <p:grpSpPr>
          <a:xfrm>
            <a:off x="7220909" y="203310"/>
            <a:ext cx="4606400" cy="2381251"/>
            <a:chOff x="151615" y="1957387"/>
            <a:chExt cx="4724400" cy="294322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F2306BA-9C55-4E38-8656-D8A971092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15" y="1957387"/>
              <a:ext cx="4724400" cy="294322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2500571-404B-441B-9C4F-5D5AD24D170F}"/>
                </a:ext>
              </a:extLst>
            </p:cNvPr>
            <p:cNvSpPr txBox="1"/>
            <p:nvPr/>
          </p:nvSpPr>
          <p:spPr>
            <a:xfrm>
              <a:off x="2073897" y="2790334"/>
              <a:ext cx="2507530" cy="64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35 personnes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BF4C8BD5-411F-4C8F-8B7B-119BDADD2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59" y="1256693"/>
            <a:ext cx="5643403" cy="5241079"/>
          </a:xfrm>
          <a:prstGeom prst="rect">
            <a:avLst/>
          </a:prstGeom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EF8060E6-FBFC-45D8-8F31-511A19465D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955" y="220087"/>
            <a:ext cx="2527025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8269BC-C9EF-426C-89DE-C7C7FAB8EC0B}"/>
              </a:ext>
            </a:extLst>
          </p:cNvPr>
          <p:cNvSpPr txBox="1"/>
          <p:nvPr/>
        </p:nvSpPr>
        <p:spPr>
          <a:xfrm>
            <a:off x="1002896" y="1138826"/>
            <a:ext cx="445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https://moodle.org/course/view.php?id=20</a:t>
            </a:r>
          </a:p>
        </p:txBody>
      </p:sp>
    </p:spTree>
    <p:extLst>
      <p:ext uri="{BB962C8B-B14F-4D97-AF65-F5344CB8AC3E}">
        <p14:creationId xmlns:p14="http://schemas.microsoft.com/office/powerpoint/2010/main" val="203307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1628B6-D8B7-4B24-BC30-03F469DA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54" y="312545"/>
            <a:ext cx="3249472" cy="8123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BAC48E-D02C-4C76-AF1C-6F00B807279F}"/>
              </a:ext>
            </a:extLst>
          </p:cNvPr>
          <p:cNvSpPr/>
          <p:nvPr/>
        </p:nvSpPr>
        <p:spPr>
          <a:xfrm>
            <a:off x="4542288" y="885431"/>
            <a:ext cx="7413510" cy="505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Membres actuels du CA 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Bergheaud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(Organisation MootFr17)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Caterino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(Membre fondateur, Organisation MootFr10)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Jérôme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Demiaux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(Membre fondateur)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Lionel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Fandeur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(Organisation MootFr15 &amp; MootFr20)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Dominique-Alain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(Trésorier, Membre fondateur)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Jean-Yves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Jeannas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(Membre fondateur)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Bernard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(Organisation MootFr13)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Martignoni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(Président, Membre fondateur)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Neyt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(Organisation MootFr18)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Luiggi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Sansonetti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(Organisation MootFr14 &amp; MootFr19)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Thierry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Spriet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(Membre fondateur, Organisation MootFr12)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Séverin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Terrier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(Membre fondateur)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Thorel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(Secrétaire, Membre fondateur, Organisation MootFr10)</a:t>
            </a:r>
          </a:p>
        </p:txBody>
      </p:sp>
      <p:pic>
        <p:nvPicPr>
          <p:cNvPr id="2050" name="Picture 2" descr="Résultat de recherche d'images pour &quot;yann bergheaud&quot;">
            <a:extLst>
              <a:ext uri="{FF2B5EF4-FFF2-40B4-BE49-F238E27FC236}">
                <a16:creationId xmlns:a16="http://schemas.microsoft.com/office/drawing/2014/main" id="{E09B7D7D-2AEB-43CF-AB46-BF152CA2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4" y="12851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personne, intérieur, habits, femme&#10;&#10;Description générée automatiquement">
            <a:extLst>
              <a:ext uri="{FF2B5EF4-FFF2-40B4-BE49-F238E27FC236}">
                <a16:creationId xmlns:a16="http://schemas.microsoft.com/office/drawing/2014/main" id="{44F5DFFB-EAED-496B-8ABF-1A1DAE358A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026" y="1285133"/>
            <a:ext cx="1080000" cy="1080000"/>
          </a:xfrm>
          <a:prstGeom prst="rect">
            <a:avLst/>
          </a:prstGeom>
        </p:spPr>
      </p:pic>
      <p:pic>
        <p:nvPicPr>
          <p:cNvPr id="2052" name="Picture 4" descr="Résultat de recherche d'images pour &quot;jerome demiaux&quot;">
            <a:extLst>
              <a:ext uri="{FF2B5EF4-FFF2-40B4-BE49-F238E27FC236}">
                <a16:creationId xmlns:a16="http://schemas.microsoft.com/office/drawing/2014/main" id="{E8630771-06B5-4D9F-B936-D7034082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498" y="12851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lionel fandeur&quot;">
            <a:extLst>
              <a:ext uri="{FF2B5EF4-FFF2-40B4-BE49-F238E27FC236}">
                <a16:creationId xmlns:a16="http://schemas.microsoft.com/office/drawing/2014/main" id="{DF14F7C9-723B-419F-84D0-C49E94E8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45" y="261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dominique alain-jan&quot;">
            <a:extLst>
              <a:ext uri="{FF2B5EF4-FFF2-40B4-BE49-F238E27FC236}">
                <a16:creationId xmlns:a16="http://schemas.microsoft.com/office/drawing/2014/main" id="{514ABCB1-31D5-4836-A311-073D5545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102" y="26375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&quot;jean-yves jeannas&quot;&quot;">
            <a:extLst>
              <a:ext uri="{FF2B5EF4-FFF2-40B4-BE49-F238E27FC236}">
                <a16:creationId xmlns:a16="http://schemas.microsoft.com/office/drawing/2014/main" id="{2B704189-E943-48C7-A17C-50684CB8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39" y="26375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ésultat de recherche d'images pour &quot;nicolas martignoni&quot;">
            <a:extLst>
              <a:ext uri="{FF2B5EF4-FFF2-40B4-BE49-F238E27FC236}">
                <a16:creationId xmlns:a16="http://schemas.microsoft.com/office/drawing/2014/main" id="{A792AE23-53BE-4C26-80AE-41A7127D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27" y="39528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928F87-0391-4075-A599-94A217BB8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102" y="3958898"/>
            <a:ext cx="996923" cy="1080000"/>
          </a:xfrm>
          <a:prstGeom prst="rect">
            <a:avLst/>
          </a:prstGeom>
        </p:spPr>
      </p:pic>
      <p:pic>
        <p:nvPicPr>
          <p:cNvPr id="2066" name="Picture 18" descr="Résultat de recherche d'images pour &quot;thierry spriet&quot;">
            <a:extLst>
              <a:ext uri="{FF2B5EF4-FFF2-40B4-BE49-F238E27FC236}">
                <a16:creationId xmlns:a16="http://schemas.microsoft.com/office/drawing/2014/main" id="{95087B6A-CA2F-41D3-A8E6-A02D2928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54" y="536413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ésultat de recherche d'images pour &quot;luiggi sansonetti&quot;">
            <a:extLst>
              <a:ext uri="{FF2B5EF4-FFF2-40B4-BE49-F238E27FC236}">
                <a16:creationId xmlns:a16="http://schemas.microsoft.com/office/drawing/2014/main" id="{A4D512DA-A9B3-46F2-A3AE-5CAA9B9F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503" y="39528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ésultat de recherche d'images pour &quot;séverin terrier&quot;">
            <a:extLst>
              <a:ext uri="{FF2B5EF4-FFF2-40B4-BE49-F238E27FC236}">
                <a16:creationId xmlns:a16="http://schemas.microsoft.com/office/drawing/2014/main" id="{0744883D-00D4-4985-956E-F84A3B1A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360" y="535267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ésultat de recherche d'images pour &quot;nicolas thorel&quot;">
            <a:extLst>
              <a:ext uri="{FF2B5EF4-FFF2-40B4-BE49-F238E27FC236}">
                <a16:creationId xmlns:a16="http://schemas.microsoft.com/office/drawing/2014/main" id="{B989A5C0-92D1-435D-9FED-5E039398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496" y="53221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FC2033-451B-41D4-9CB2-BA6383F543B0}"/>
              </a:ext>
            </a:extLst>
          </p:cNvPr>
          <p:cNvSpPr/>
          <p:nvPr/>
        </p:nvSpPr>
        <p:spPr>
          <a:xfrm>
            <a:off x="7931252" y="5935853"/>
            <a:ext cx="372858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de loi 1901 créée en 2013</a:t>
            </a:r>
          </a:p>
        </p:txBody>
      </p:sp>
    </p:spTree>
    <p:extLst>
      <p:ext uri="{BB962C8B-B14F-4D97-AF65-F5344CB8AC3E}">
        <p14:creationId xmlns:p14="http://schemas.microsoft.com/office/powerpoint/2010/main" val="15663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80FC9B-B06A-400A-9D18-E9C00D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SARL Luiggi Sansonetti - LCMS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E44430-C879-440D-883C-EF37E857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59" y="1276350"/>
            <a:ext cx="7620000" cy="5080000"/>
          </a:xfrm>
          <a:prstGeom prst="rect">
            <a:avLst/>
          </a:prstGeom>
        </p:spPr>
      </p:pic>
      <p:pic>
        <p:nvPicPr>
          <p:cNvPr id="8" name="Image 5">
            <a:extLst>
              <a:ext uri="{FF2B5EF4-FFF2-40B4-BE49-F238E27FC236}">
                <a16:creationId xmlns:a16="http://schemas.microsoft.com/office/drawing/2014/main" id="{332F1151-42E3-4C1E-8ECE-1797F596FD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9583" y="430602"/>
            <a:ext cx="2482977" cy="5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C1628B6-D8B7-4B24-BC30-03F469DAC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54" y="312545"/>
            <a:ext cx="3249472" cy="8123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1CBD9B5-F2BC-4716-AC78-2AF858EEA942}"/>
              </a:ext>
            </a:extLst>
          </p:cNvPr>
          <p:cNvSpPr txBox="1"/>
          <p:nvPr/>
        </p:nvSpPr>
        <p:spPr>
          <a:xfrm>
            <a:off x="321278" y="1276350"/>
            <a:ext cx="3543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8 – 10 Juillet 2020</a:t>
            </a:r>
          </a:p>
          <a:p>
            <a:pPr algn="ctr"/>
            <a:r>
              <a:rPr lang="fr-FR" sz="3200" b="1" dirty="0"/>
              <a:t>TOURS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2CF4FA-C75B-4F7B-AFFE-04F2F3B596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56" y="2340216"/>
            <a:ext cx="4114800" cy="43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294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ion MOODLE MediaMed" id="{9C470ADE-BEC7-4E98-85B7-90E60D2C0109}" vid="{6720DA3B-A70B-471A-8D0E-DB4824C78335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1053</Words>
  <Application>Microsoft Office PowerPoint</Application>
  <PresentationFormat>Grand écran</PresentationFormat>
  <Paragraphs>233</Paragraphs>
  <Slides>39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Thème Office</vt:lpstr>
      <vt:lpstr>1_Thème Office</vt:lpstr>
      <vt:lpstr>Moodle</vt:lpstr>
      <vt:lpstr>Qui suis-je…</vt:lpstr>
      <vt:lpstr>Martin DOUGIAMAS</vt:lpstr>
      <vt:lpstr>Présentation PowerPoint</vt:lpstr>
      <vt:lpstr>Sommes-nous seuls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évolutions de Moodle</vt:lpstr>
      <vt:lpstr>3.5 (mai 2018 – mai 2021) </vt:lpstr>
      <vt:lpstr>3.6 (décembre 2018 – mai 2020) </vt:lpstr>
      <vt:lpstr>3.7 (mai 2019 – novembre 2020) </vt:lpstr>
      <vt:lpstr>3.8 (novembre 2019 – mai 2021) </vt:lpstr>
      <vt:lpstr>Présentation PowerPoint</vt:lpstr>
      <vt:lpstr>Optimisation fonctionnelle</vt:lpstr>
      <vt:lpstr>Activités</vt:lpstr>
      <vt:lpstr>Ressources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peut-on faire avec Moodle ?</vt:lpstr>
      <vt:lpstr>Liste non exhaustive du public…</vt:lpstr>
      <vt:lpstr>Liste non exhaustive…</vt:lpstr>
      <vt:lpstr>Présentation PowerPoint</vt:lpstr>
      <vt:lpstr>Présentation PowerPoint</vt:lpstr>
      <vt:lpstr>Présentation PowerPoint</vt:lpstr>
      <vt:lpstr>Présentation PowerPoint</vt:lpstr>
      <vt:lpstr>Merci à vous</vt:lpstr>
      <vt:lpstr>Moodle :  Ses communautés Son évolution (3.5  3.8) Son optimisation (aperçu) Ses usages mutualisés (aperçu)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</dc:title>
  <dc:creator>Luiggi Sansonetti</dc:creator>
  <cp:lastModifiedBy>Luiggi Sansonetti</cp:lastModifiedBy>
  <cp:revision>34</cp:revision>
  <dcterms:created xsi:type="dcterms:W3CDTF">2020-02-03T16:34:05Z</dcterms:created>
  <dcterms:modified xsi:type="dcterms:W3CDTF">2020-02-05T10:13:47Z</dcterms:modified>
</cp:coreProperties>
</file>