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2" r:id="rId5"/>
    <p:sldId id="266" r:id="rId6"/>
    <p:sldId id="263" r:id="rId7"/>
    <p:sldId id="264" r:id="rId8"/>
    <p:sldId id="260" r:id="rId9"/>
    <p:sldId id="261" r:id="rId10"/>
    <p:sldId id="267" r:id="rId11"/>
    <p:sldId id="269" r:id="rId12"/>
    <p:sldId id="265" r:id="rId13"/>
    <p:sldId id="270" r:id="rId14"/>
    <p:sldId id="268" r:id="rId15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400"/>
    <a:srgbClr val="D2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200" autoAdjust="0"/>
  </p:normalViewPr>
  <p:slideViewPr>
    <p:cSldViewPr snapToGrid="0" snapToObjects="1">
      <p:cViewPr varScale="1">
        <p:scale>
          <a:sx n="75" d="100"/>
          <a:sy n="75" d="100"/>
        </p:scale>
        <p:origin x="16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974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48146F-073A-46BA-B03C-E764F33AFDD5}" type="datetimeFigureOut">
              <a:rPr lang="fr-FR"/>
              <a:pPr>
                <a:defRPr/>
              </a:pPr>
              <a:t>19/10/2017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9CC490-876E-4604-B6BB-C99C30E94B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62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E1CC2-1448-4888-BAAF-13C69C0918BF}" type="datetimeFigureOut">
              <a:rPr lang="fr-FR" smtClean="0"/>
              <a:t>19/10/2017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6EDDA-4828-4152-8DBD-1F4AC3323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21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de cahier des charges sous Word, de listes de fonctionnalités,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EDDA-4828-4152-8DBD-1F4AC3323A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0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dereyme\Desktop\Bandeau couleur pour charte graphique\Imag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891"/>
            <a:ext cx="9144000" cy="10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443244"/>
            <a:ext cx="7772400" cy="1470025"/>
          </a:xfrm>
        </p:spPr>
        <p:txBody>
          <a:bodyPr/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334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présentation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9151-B06C-45A1-BE34-68361F7EBC36}" type="datetimeFigureOut">
              <a:rPr lang="fr-FR"/>
              <a:pPr>
                <a:defRPr/>
              </a:pPr>
              <a:t>19/10/2017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1F76-9F48-4ACC-B1F6-5E4E37F544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475" y="6145213"/>
            <a:ext cx="1769125" cy="6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odereyme\Desktop\onglet_char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517"/>
            <a:ext cx="407988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dereyme\Desktop\ens_de_lyon_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8537" cy="1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2851-DAC5-40D3-B7F2-26BCFFAA466E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20AD0A73-BB58-45A3-863B-986598A7B4F5}" type="datetime1">
              <a:rPr lang="fr-FR" smtClean="0"/>
              <a:t>19/10/2017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65680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5D07-170C-44CC-9208-09C0F3EA561A}" type="datetimeFigureOut">
              <a:rPr lang="fr-FR"/>
              <a:pPr>
                <a:defRPr/>
              </a:pPr>
              <a:t>19/10/2017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0B00-00E2-481A-A5FE-D6E64FCE52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CB89-3E8B-42BB-9D53-4ACFB684340F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46F25301-7294-46A7-A56C-49050D44FBC7}" type="datetime1">
              <a:rPr lang="fr-FR" smtClean="0"/>
              <a:t>19/10/2017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776D-36AA-467F-9A15-3AD2818C629C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79214623-0B87-4B14-83A4-BD98820CEA1F}" type="datetime1">
              <a:rPr lang="fr-FR" smtClean="0"/>
              <a:t>19/10/2017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4EA3-72BB-434B-B13E-B31ED7FD71FB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24ACC809-BEA2-46BE-B06F-781E099B4BA6}" type="datetime1">
              <a:rPr lang="fr-FR" smtClean="0"/>
              <a:t>19/10/2017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1B27-3BF4-48F1-8E2F-CC3A40A8E337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87B419CB-DF46-403A-8A01-CC2487DCBB21}" type="datetime1">
              <a:rPr lang="fr-FR" smtClean="0"/>
              <a:t>19/10/2017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r>
              <a:rPr lang="fr-FR" dirty="0" smtClean="0"/>
              <a:t>Cliquez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E652-22F8-4F1D-B65D-4847A3540609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F1F3F2B3-9976-4B3C-AC37-340ABED02137}" type="datetime1">
              <a:rPr lang="fr-FR" smtClean="0"/>
              <a:t>19/10/2017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1454-4EDC-49B8-B34D-EB0A6C2363CE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CE452B6C-F0BD-451E-A474-DC8DEC0DA2C1}" type="datetime1">
              <a:rPr lang="fr-FR" smtClean="0"/>
              <a:t>19/10/2017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CDE06-8BBA-4D84-9E46-3CE415E27B7E}" type="slidenum">
              <a:rPr lang="fr-FR" smtClean="0"/>
              <a:pPr>
                <a:defRPr/>
              </a:pPr>
              <a:t>‹N°›</a:t>
            </a:fld>
            <a:endParaRPr lang="fr-FR" dirty="0" smtClean="0"/>
          </a:p>
          <a:p>
            <a:pPr>
              <a:defRPr/>
            </a:pPr>
            <a:fld id="{E849B025-EA61-4E22-BECB-0BF50055E4A7}" type="datetime1">
              <a:rPr lang="fr-FR" smtClean="0"/>
              <a:t>19/10/2017</a:t>
            </a:fld>
            <a:endParaRPr lang="fr-FR" dirty="0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5984875"/>
            <a:ext cx="4079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475" y="6145213"/>
            <a:ext cx="1769125" cy="6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E5400"/>
          </a:solidFill>
          <a:latin typeface="Arial Narrow" panose="020B0606020202030204" pitchFamily="34" charset="0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E54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E54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E54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E54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E54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>
                <a:solidFill>
                  <a:srgbClr val="FE5400"/>
                </a:solidFill>
              </a:rPr>
              <a:t>Nouvelle approche de la DSI</a:t>
            </a:r>
            <a:endParaRPr lang="fr-FR" sz="4800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898989"/>
                </a:solidFill>
              </a:rPr>
              <a:t>19 octobre </a:t>
            </a:r>
            <a:r>
              <a:rPr lang="fr-FR" sz="2400" b="1" dirty="0">
                <a:solidFill>
                  <a:srgbClr val="898989"/>
                </a:solidFill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Solution retenue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r>
              <a:rPr lang="fr-FR" sz="2400" dirty="0"/>
              <a:t>Méthodologie UX/UI (Expérience Utilisateur / Interface Utilisateur</a:t>
            </a:r>
            <a:r>
              <a:rPr lang="fr-FR" sz="2400" dirty="0" smtClean="0"/>
              <a:t>) :</a:t>
            </a:r>
          </a:p>
          <a:p>
            <a:pPr marL="361950" lvl="1" indent="0">
              <a:buNone/>
            </a:pPr>
            <a:r>
              <a:rPr lang="fr-FR" sz="2400" dirty="0" smtClean="0"/>
              <a:t>Prestation d’assistance </a:t>
            </a:r>
            <a:r>
              <a:rPr lang="fr-FR" sz="2400" dirty="0"/>
              <a:t>à l’expression du </a:t>
            </a:r>
            <a:r>
              <a:rPr lang="fr-FR" sz="2400" dirty="0" smtClean="0"/>
              <a:t>besoin, en partant de la question «à quoi va ressembler votre nouvelle application et que va-t-elle faire ?» :</a:t>
            </a:r>
          </a:p>
          <a:p>
            <a:pPr lvl="1"/>
            <a:r>
              <a:rPr lang="fr-FR" sz="2000" dirty="0" smtClean="0"/>
              <a:t>Animation d’ateliers d’échanges sur le contexte et les pratiques avec les référents métiers et les référents SI.</a:t>
            </a:r>
          </a:p>
          <a:p>
            <a:pPr lvl="1"/>
            <a:r>
              <a:rPr lang="fr-FR" sz="2000" dirty="0" smtClean="0"/>
              <a:t>Réalisation de </a:t>
            </a:r>
            <a:r>
              <a:rPr lang="fr-FR" sz="2000" dirty="0" err="1" smtClean="0"/>
              <a:t>wireframes</a:t>
            </a:r>
            <a:r>
              <a:rPr lang="fr-FR" sz="2000" dirty="0" smtClean="0"/>
              <a:t> (Dessin </a:t>
            </a:r>
            <a:r>
              <a:rPr lang="fr-FR" sz="2000" dirty="0"/>
              <a:t>des schémas d’écrans et </a:t>
            </a:r>
            <a:r>
              <a:rPr lang="fr-FR" sz="2000" dirty="0" smtClean="0"/>
              <a:t>leurs enchaînements) qui sont discutés, enrichis, et </a:t>
            </a:r>
            <a:r>
              <a:rPr lang="fr-FR" sz="2000" b="1" dirty="0" smtClean="0"/>
              <a:t>validés</a:t>
            </a:r>
            <a:r>
              <a:rPr lang="fr-FR" sz="2000" dirty="0" smtClean="0"/>
              <a:t> par les référents métiers pendant les ateliers</a:t>
            </a:r>
          </a:p>
          <a:p>
            <a:pPr lvl="1"/>
            <a:r>
              <a:rPr lang="fr-FR" sz="2000" dirty="0" smtClean="0"/>
              <a:t>Formalisation des règles de gestion pour l’ensemble des </a:t>
            </a:r>
            <a:r>
              <a:rPr lang="fr-FR" sz="2000" dirty="0" err="1" smtClean="0"/>
              <a:t>wireframes</a:t>
            </a:r>
            <a:r>
              <a:rPr lang="fr-FR" sz="2000" dirty="0" smtClean="0"/>
              <a:t>.</a:t>
            </a:r>
          </a:p>
          <a:p>
            <a:pPr marL="355600" lvl="1" indent="-355600">
              <a:buFont typeface="Wingdings"/>
              <a:buChar char="è"/>
            </a:pPr>
            <a:r>
              <a:rPr lang="fr-FR" sz="1800" b="1" dirty="0" smtClean="0">
                <a:sym typeface="Wingdings" panose="05000000000000000000" pitchFamily="2" charset="2"/>
              </a:rPr>
              <a:t>C</a:t>
            </a:r>
            <a:r>
              <a:rPr lang="fr-FR" sz="1800" b="1" dirty="0" smtClean="0"/>
              <a:t>ette méthode a considérablement amélioré la description (conception détaillée) de la nouvelle application (y compris la conception de l’architecture technique), et a évité de nombreux allez retours avec les référents métiers.</a:t>
            </a:r>
            <a:endParaRPr lang="fr-FR" sz="1800" b="1" dirty="0"/>
          </a:p>
          <a:p>
            <a:pPr marL="355600" lvl="1" indent="-355600">
              <a:buFont typeface="Wingdings"/>
              <a:buChar char="è"/>
            </a:pPr>
            <a:r>
              <a:rPr lang="fr-FR" sz="1800" b="1" dirty="0" smtClean="0"/>
              <a:t>L’application est quasi-prête à être développée.</a:t>
            </a:r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Solution retenue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r>
              <a:rPr lang="fr-FR" sz="2400" dirty="0"/>
              <a:t>Méthodologie UX/UI </a:t>
            </a:r>
            <a:r>
              <a:rPr lang="fr-FR" sz="2400" dirty="0" smtClean="0"/>
              <a:t>: Exemple de </a:t>
            </a:r>
            <a:r>
              <a:rPr lang="fr-FR" sz="2400" dirty="0" err="1" smtClean="0"/>
              <a:t>wireframes</a:t>
            </a:r>
            <a:r>
              <a:rPr lang="fr-FR" sz="2400" dirty="0" smtClean="0"/>
              <a:t>.</a:t>
            </a:r>
          </a:p>
          <a:p>
            <a:pPr marL="361950" lvl="1" indent="0">
              <a:buNone/>
            </a:pPr>
            <a:endParaRPr lang="fr-FR" sz="2400" dirty="0" smtClean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350184"/>
              </p:ext>
            </p:extLst>
          </p:nvPr>
        </p:nvGraphicFramePr>
        <p:xfrm>
          <a:off x="632449" y="2567922"/>
          <a:ext cx="19161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Objet d’environnement du Gestionnaire de liaisons" showAsIcon="1" r:id="rId3" imgW="1916280" imgH="686880" progId="Package">
                  <p:embed/>
                </p:oleObj>
              </mc:Choice>
              <mc:Fallback>
                <p:oleObj name="Objet d’environnement du Gestionnaire de liaisons" showAsIcon="1" r:id="rId3" imgW="191628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449" y="2567922"/>
                        <a:ext cx="1916113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37595"/>
              </p:ext>
            </p:extLst>
          </p:nvPr>
        </p:nvGraphicFramePr>
        <p:xfrm>
          <a:off x="2739784" y="2567922"/>
          <a:ext cx="3260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Objet d’environnement du Gestionnaire de liaisons" showAsIcon="1" r:id="rId5" imgW="3261240" imgH="686880" progId="Package">
                  <p:embed/>
                </p:oleObj>
              </mc:Choice>
              <mc:Fallback>
                <p:oleObj name="Objet d’environnement du Gestionnaire de liaisons" showAsIcon="1" r:id="rId5" imgW="326124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9784" y="2567922"/>
                        <a:ext cx="32607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92878"/>
              </p:ext>
            </p:extLst>
          </p:nvPr>
        </p:nvGraphicFramePr>
        <p:xfrm>
          <a:off x="5977971" y="2567922"/>
          <a:ext cx="29321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Objet d’environnement du Gestionnaire de liaisons" showAsIcon="1" r:id="rId7" imgW="2931480" imgH="686880" progId="Package">
                  <p:embed/>
                </p:oleObj>
              </mc:Choice>
              <mc:Fallback>
                <p:oleObj name="Objet d’environnement du Gestionnaire de liaisons" showAsIcon="1" r:id="rId7" imgW="293148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7971" y="2567922"/>
                        <a:ext cx="2932113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995654"/>
              </p:ext>
            </p:extLst>
          </p:nvPr>
        </p:nvGraphicFramePr>
        <p:xfrm>
          <a:off x="2349957" y="3630763"/>
          <a:ext cx="4022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Objet d’environnement du Gestionnaire de liaisons" showAsIcon="1" r:id="rId9" imgW="4022640" imgH="686880" progId="Package">
                  <p:embed/>
                </p:oleObj>
              </mc:Choice>
              <mc:Fallback>
                <p:oleObj name="Objet d’environnement du Gestionnaire de liaisons" showAsIcon="1" r:id="rId9" imgW="402264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9957" y="3630763"/>
                        <a:ext cx="402272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6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Solution retenue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r>
              <a:rPr lang="fr-FR" sz="2400" dirty="0"/>
              <a:t>Outillage de la méthode pour faciliter les interactions Utilisateurs/DSI et pour faciliter les </a:t>
            </a:r>
            <a:r>
              <a:rPr lang="fr-FR" sz="2400" dirty="0" smtClean="0"/>
              <a:t>développements.</a:t>
            </a:r>
          </a:p>
          <a:p>
            <a:endParaRPr lang="fr-FR" sz="1200" dirty="0"/>
          </a:p>
          <a:p>
            <a:pPr lvl="1"/>
            <a:r>
              <a:rPr lang="fr-FR" sz="2000" dirty="0"/>
              <a:t>Acquisition des différents modules de la suite ATLASSIAN :</a:t>
            </a:r>
          </a:p>
          <a:p>
            <a:pPr lvl="2"/>
            <a:r>
              <a:rPr lang="fr-FR" sz="2000" dirty="0"/>
              <a:t>Confluence (Wiki)</a:t>
            </a:r>
          </a:p>
          <a:p>
            <a:pPr lvl="3"/>
            <a:r>
              <a:rPr lang="fr-FR" sz="1600" dirty="0"/>
              <a:t>Outil collaboratif</a:t>
            </a:r>
          </a:p>
          <a:p>
            <a:pPr lvl="3"/>
            <a:r>
              <a:rPr lang="fr-FR" sz="1600" dirty="0"/>
              <a:t>Edition des spécifications / Commentaires/ Intégration des </a:t>
            </a:r>
            <a:r>
              <a:rPr lang="fr-FR" sz="1600" dirty="0" err="1"/>
              <a:t>WireFrames</a:t>
            </a:r>
            <a:endParaRPr lang="fr-FR" sz="1600" dirty="0"/>
          </a:p>
          <a:p>
            <a:pPr lvl="3"/>
            <a:r>
              <a:rPr lang="fr-FR" sz="1600" dirty="0"/>
              <a:t>Nombreux plugins</a:t>
            </a:r>
          </a:p>
          <a:p>
            <a:pPr lvl="2"/>
            <a:r>
              <a:rPr lang="fr-FR" sz="2000" dirty="0" err="1"/>
              <a:t>Jira</a:t>
            </a:r>
            <a:endParaRPr lang="fr-FR" sz="2000" dirty="0"/>
          </a:p>
          <a:p>
            <a:pPr lvl="3"/>
            <a:r>
              <a:rPr lang="fr-FR" sz="1600" dirty="0"/>
              <a:t>Gestion des demandes</a:t>
            </a:r>
          </a:p>
          <a:p>
            <a:pPr lvl="3"/>
            <a:r>
              <a:rPr lang="fr-FR" sz="1600" dirty="0"/>
              <a:t>Priorisation et planification des </a:t>
            </a:r>
            <a:r>
              <a:rPr lang="fr-FR" sz="1600" dirty="0" err="1"/>
              <a:t>devs</a:t>
            </a:r>
            <a:endParaRPr lang="fr-FR" sz="1600" dirty="0"/>
          </a:p>
          <a:p>
            <a:pPr lvl="2"/>
            <a:r>
              <a:rPr lang="fr-FR" sz="2000" dirty="0" err="1"/>
              <a:t>BitBucket</a:t>
            </a:r>
            <a:endParaRPr lang="fr-FR" sz="2000" dirty="0"/>
          </a:p>
          <a:p>
            <a:pPr lvl="3"/>
            <a:r>
              <a:rPr lang="fr-FR" sz="1600" dirty="0"/>
              <a:t>Gestion des sources (</a:t>
            </a:r>
            <a:r>
              <a:rPr lang="fr-FR" sz="1600" dirty="0" smtClean="0"/>
              <a:t>Git)</a:t>
            </a: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144540" cy="603300"/>
          </a:xfrm>
        </p:spPr>
        <p:txBody>
          <a:bodyPr/>
          <a:lstStyle/>
          <a:p>
            <a:r>
              <a:rPr lang="fr-FR" sz="3600" dirty="0" smtClean="0"/>
              <a:t>Solution retenue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18434"/>
            <a:ext cx="8229600" cy="5395477"/>
          </a:xfrm>
        </p:spPr>
        <p:txBody>
          <a:bodyPr/>
          <a:lstStyle/>
          <a:p>
            <a:r>
              <a:rPr lang="fr-FR" sz="1800" b="1" dirty="0" smtClean="0"/>
              <a:t>Evolutions de notre environnement de développement :</a:t>
            </a:r>
          </a:p>
          <a:p>
            <a:pPr lvl="1"/>
            <a:r>
              <a:rPr lang="fr-FR" sz="1600" b="1" dirty="0" smtClean="0"/>
              <a:t>Création d’un Kit UI pour standardiser nos développements</a:t>
            </a:r>
          </a:p>
          <a:p>
            <a:endParaRPr lang="fr-FR" sz="1600" dirty="0" smtClean="0"/>
          </a:p>
          <a:p>
            <a:pPr>
              <a:lnSpc>
                <a:spcPct val="200000"/>
              </a:lnSpc>
            </a:pPr>
            <a:endParaRPr lang="fr-FR" sz="1600" dirty="0"/>
          </a:p>
          <a:p>
            <a:pPr>
              <a:lnSpc>
                <a:spcPct val="200000"/>
              </a:lnSpc>
            </a:pPr>
            <a:endParaRPr lang="fr-FR" sz="1600" dirty="0" smtClean="0"/>
          </a:p>
          <a:p>
            <a:pPr lvl="1">
              <a:lnSpc>
                <a:spcPct val="200000"/>
              </a:lnSpc>
            </a:pPr>
            <a:r>
              <a:rPr lang="fr-FR" sz="1600" b="1" dirty="0"/>
              <a:t>Socle technique (</a:t>
            </a:r>
            <a:r>
              <a:rPr lang="fr-FR" sz="1600" b="1" dirty="0" err="1"/>
              <a:t>frameworks</a:t>
            </a:r>
            <a:r>
              <a:rPr lang="fr-FR" sz="1600" b="1" dirty="0"/>
              <a:t> </a:t>
            </a:r>
            <a:r>
              <a:rPr lang="fr-FR" sz="1600" b="1" dirty="0" err="1"/>
              <a:t>OpenSource</a:t>
            </a:r>
            <a:r>
              <a:rPr lang="fr-FR" sz="1600" b="1" dirty="0"/>
              <a:t>)</a:t>
            </a:r>
          </a:p>
          <a:p>
            <a:pPr marL="742950" lvl="2" indent="-342900">
              <a:lnSpc>
                <a:spcPct val="200000"/>
              </a:lnSpc>
            </a:pPr>
            <a:endParaRPr lang="fr-FR" sz="1600" dirty="0"/>
          </a:p>
          <a:p>
            <a:pPr marL="742950" lvl="2" indent="-342900">
              <a:lnSpc>
                <a:spcPct val="200000"/>
              </a:lnSpc>
            </a:pPr>
            <a:endParaRPr lang="fr-FR" sz="1600" dirty="0" smtClean="0"/>
          </a:p>
          <a:p>
            <a:pPr marL="742950" lvl="2" indent="-342900">
              <a:lnSpc>
                <a:spcPct val="200000"/>
              </a:lnSpc>
            </a:pPr>
            <a:endParaRPr lang="fr-FR" sz="1600" dirty="0"/>
          </a:p>
          <a:p>
            <a:pPr marL="400050" lvl="2" indent="0">
              <a:buNone/>
            </a:pPr>
            <a:endParaRPr lang="fr-FR" sz="1600" dirty="0" smtClean="0"/>
          </a:p>
          <a:p>
            <a:pPr marL="742950" lvl="2" indent="-342900"/>
            <a:endParaRPr lang="fr-FR" sz="1600" b="1" dirty="0" smtClean="0"/>
          </a:p>
          <a:p>
            <a:pPr marL="742950" lvl="2" indent="-342900"/>
            <a:endParaRPr lang="fr-FR" sz="1400" b="1" dirty="0"/>
          </a:p>
          <a:p>
            <a:pPr marL="800100" lvl="3" indent="-342900"/>
            <a:r>
              <a:rPr lang="fr-FR" sz="1600" b="1" dirty="0" smtClean="0"/>
              <a:t>Chaine d’intégration Continue </a:t>
            </a:r>
            <a:r>
              <a:rPr lang="fr-FR" sz="1200" b="1" dirty="0" smtClean="0"/>
              <a:t>: </a:t>
            </a:r>
            <a:r>
              <a:rPr lang="fr-FR" sz="1600" dirty="0" err="1" smtClean="0"/>
              <a:t>BitBucket</a:t>
            </a:r>
            <a:r>
              <a:rPr lang="fr-FR" sz="1600" dirty="0" smtClean="0"/>
              <a:t> gestionnaire de code </a:t>
            </a:r>
            <a:r>
              <a:rPr lang="fr-FR" sz="1600" dirty="0" smtClean="0">
                <a:sym typeface="Wingdings" panose="05000000000000000000" pitchFamily="2" charset="2"/>
              </a:rPr>
              <a:t> Jenkins  environnement de test / production</a:t>
            </a:r>
          </a:p>
          <a:p>
            <a:pPr marL="742950" lvl="2" indent="-342900"/>
            <a:endParaRPr lang="fr-FR" dirty="0"/>
          </a:p>
          <a:p>
            <a:pPr marL="742950" lvl="2" indent="-342900"/>
            <a:endParaRPr lang="fr-FR" sz="1600" dirty="0"/>
          </a:p>
          <a:p>
            <a:endParaRPr lang="fr-FR" sz="1600" dirty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"/>
          <a:stretch/>
        </p:blipFill>
        <p:spPr bwMode="auto">
          <a:xfrm>
            <a:off x="1549002" y="1128164"/>
            <a:ext cx="6084656" cy="14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59427"/>
              </p:ext>
            </p:extLst>
          </p:nvPr>
        </p:nvGraphicFramePr>
        <p:xfrm>
          <a:off x="1258812" y="3105508"/>
          <a:ext cx="6715425" cy="2255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56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Domaine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Framework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Commentaire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3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Authentification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Spring</a:t>
                      </a:r>
                      <a:r>
                        <a:rPr lang="fr-FR" sz="1400" dirty="0" smtClean="0"/>
                        <a:t> Security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CAS / LDAP / Base locale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6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Front Office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Angular</a:t>
                      </a:r>
                      <a:r>
                        <a:rPr lang="fr-FR" sz="1400" dirty="0" smtClean="0"/>
                        <a:t> 2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Jhipster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generator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6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BackOffice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Spring</a:t>
                      </a:r>
                      <a:r>
                        <a:rPr lang="fr-FR" sz="1400" dirty="0" smtClean="0"/>
                        <a:t> / </a:t>
                      </a:r>
                      <a:r>
                        <a:rPr lang="fr-FR" sz="1400" dirty="0" err="1" smtClean="0"/>
                        <a:t>MicroServices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Jhipster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generator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6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Logs / historisation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Logstash</a:t>
                      </a:r>
                      <a:r>
                        <a:rPr lang="fr-FR" sz="1400" dirty="0" smtClean="0"/>
                        <a:t> / </a:t>
                      </a:r>
                      <a:r>
                        <a:rPr lang="fr-FR" sz="1400" dirty="0" err="1" smtClean="0"/>
                        <a:t>elasticsearch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6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SGBD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Oracle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5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Bilan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Cette 1ère expérience est un succès  …</a:t>
            </a:r>
          </a:p>
          <a:p>
            <a:r>
              <a:rPr lang="fr-FR" sz="2400" dirty="0" smtClean="0"/>
              <a:t>Au niveau des métiers, ils ont apprécié !</a:t>
            </a:r>
          </a:p>
          <a:p>
            <a:pPr lvl="1"/>
            <a:r>
              <a:rPr lang="fr-FR" sz="2000" dirty="0" smtClean="0"/>
              <a:t>l’appropriation de l’environnement Confluence s’est très facilement, </a:t>
            </a:r>
          </a:p>
          <a:p>
            <a:pPr lvl="1"/>
            <a:r>
              <a:rPr lang="fr-FR" sz="2000" dirty="0" smtClean="0"/>
              <a:t>les </a:t>
            </a:r>
            <a:r>
              <a:rPr lang="fr-FR" sz="2000" dirty="0" err="1" smtClean="0"/>
              <a:t>wireframes</a:t>
            </a:r>
            <a:r>
              <a:rPr lang="fr-FR" sz="2000" dirty="0" smtClean="0"/>
              <a:t> ont rendu concrète l’expression des besoins, qui est beaucoup + complète et précise,</a:t>
            </a:r>
          </a:p>
          <a:p>
            <a:pPr lvl="1"/>
            <a:r>
              <a:rPr lang="fr-FR" sz="2000" dirty="0"/>
              <a:t>le périmètre fonctionnel attendu a été livré dans les temps (avec très peu de bugs</a:t>
            </a:r>
            <a:r>
              <a:rPr lang="fr-FR" sz="2000" dirty="0" smtClean="0"/>
              <a:t>).</a:t>
            </a:r>
          </a:p>
          <a:p>
            <a:r>
              <a:rPr lang="fr-FR" sz="2400" dirty="0" smtClean="0"/>
              <a:t>Au niveau de la DSI, </a:t>
            </a:r>
          </a:p>
          <a:p>
            <a:pPr lvl="1"/>
            <a:r>
              <a:rPr lang="fr-FR" sz="2000" dirty="0"/>
              <a:t>une grande partie de l’environnement </a:t>
            </a:r>
            <a:r>
              <a:rPr lang="fr-FR" sz="2000" dirty="0" smtClean="0"/>
              <a:t>technique a </a:t>
            </a:r>
            <a:r>
              <a:rPr lang="fr-FR" sz="2000" dirty="0"/>
              <a:t>été </a:t>
            </a:r>
            <a:r>
              <a:rPr lang="fr-FR" sz="2000" dirty="0" smtClean="0"/>
              <a:t>revu (et modernisé),</a:t>
            </a:r>
            <a:endParaRPr lang="fr-FR" sz="2000" dirty="0"/>
          </a:p>
          <a:p>
            <a:pPr lvl="1"/>
            <a:r>
              <a:rPr lang="fr-FR" sz="2000" dirty="0" smtClean="0"/>
              <a:t>On a opéré un changement d’échelle : « on est passé d’un mode de  développement </a:t>
            </a:r>
            <a:r>
              <a:rPr lang="fr-FR" sz="2000" dirty="0"/>
              <a:t>d’applications </a:t>
            </a:r>
            <a:r>
              <a:rPr lang="fr-FR" sz="2000" dirty="0" smtClean="0"/>
              <a:t>artisanal à un mode de </a:t>
            </a:r>
            <a:r>
              <a:rPr lang="fr-FR" sz="2000" smtClean="0"/>
              <a:t>développement </a:t>
            </a:r>
            <a:r>
              <a:rPr lang="fr-FR" sz="2000" smtClean="0"/>
              <a:t>industriel</a:t>
            </a:r>
            <a:r>
              <a:rPr lang="fr-FR" sz="2000" smtClean="0"/>
              <a:t>.</a:t>
            </a:r>
            <a:r>
              <a:rPr lang="fr-FR" sz="2000" dirty="0" smtClean="0"/>
              <a:t> »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                                                         </a:t>
            </a:r>
            <a:r>
              <a:rPr lang="fr-FR" sz="2400" dirty="0" smtClean="0">
                <a:solidFill>
                  <a:srgbClr val="0070C0"/>
                </a:solidFill>
              </a:rPr>
              <a:t>... </a:t>
            </a:r>
            <a:r>
              <a:rPr lang="fr-FR" sz="2400" dirty="0">
                <a:solidFill>
                  <a:srgbClr val="0070C0"/>
                </a:solidFill>
              </a:rPr>
              <a:t>e</a:t>
            </a:r>
            <a:r>
              <a:rPr lang="fr-FR" sz="2400" dirty="0" smtClean="0">
                <a:solidFill>
                  <a:srgbClr val="0070C0"/>
                </a:solidFill>
              </a:rPr>
              <a:t>t va se poursuivre en 2017-18.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279" y="1253399"/>
            <a:ext cx="8240233" cy="404042"/>
          </a:xfrm>
          <a:prstGeom prst="rect">
            <a:avLst/>
          </a:prstGeom>
          <a:solidFill>
            <a:srgbClr val="FE5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43634"/>
          </a:xfrm>
        </p:spPr>
        <p:txBody>
          <a:bodyPr/>
          <a:lstStyle/>
          <a:p>
            <a:r>
              <a:rPr lang="fr-FR" dirty="0"/>
              <a:t>Contexte</a:t>
            </a:r>
          </a:p>
          <a:p>
            <a:r>
              <a:rPr lang="fr-FR" dirty="0"/>
              <a:t>Besoins</a:t>
            </a:r>
          </a:p>
          <a:p>
            <a:r>
              <a:rPr lang="fr-FR" dirty="0"/>
              <a:t>Solution retenue</a:t>
            </a:r>
          </a:p>
          <a:p>
            <a:pPr lvl="1"/>
            <a:r>
              <a:rPr lang="fr-FR" dirty="0"/>
              <a:t>Méthodologie</a:t>
            </a:r>
          </a:p>
          <a:p>
            <a:pPr lvl="1"/>
            <a:r>
              <a:rPr lang="fr-FR" dirty="0"/>
              <a:t>Outillage</a:t>
            </a:r>
          </a:p>
          <a:p>
            <a:pPr lvl="1"/>
            <a:r>
              <a:rPr lang="fr-FR" dirty="0"/>
              <a:t>Architecture technique</a:t>
            </a:r>
          </a:p>
          <a:p>
            <a:pPr lvl="1"/>
            <a:r>
              <a:rPr lang="fr-FR" dirty="0"/>
              <a:t>Architecture applicative</a:t>
            </a:r>
          </a:p>
          <a:p>
            <a:pPr lvl="1"/>
            <a:r>
              <a:rPr lang="fr-FR" dirty="0"/>
              <a:t>Intégration continue</a:t>
            </a:r>
          </a:p>
        </p:txBody>
      </p:sp>
      <p:sp>
        <p:nvSpPr>
          <p:cNvPr id="5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pPr algn="l"/>
            <a:r>
              <a:rPr lang="fr-FR" sz="3600" dirty="0" smtClean="0"/>
              <a:t>Contexte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r>
              <a:rPr lang="fr-FR" sz="2800" dirty="0" smtClean="0"/>
              <a:t>L’ENS de Lyon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en quelques chiffres.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26" y="74684"/>
            <a:ext cx="4570228" cy="590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2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Contexte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8798"/>
            <a:ext cx="8229600" cy="4828776"/>
          </a:xfrm>
        </p:spPr>
        <p:txBody>
          <a:bodyPr/>
          <a:lstStyle/>
          <a:p>
            <a:r>
              <a:rPr lang="fr-FR" sz="2800" b="1" dirty="0" smtClean="0"/>
              <a:t>Au niveau de la DSI de l’ENSL.</a:t>
            </a:r>
          </a:p>
          <a:p>
            <a:pPr marL="712788" lvl="1" indent="-357188"/>
            <a:r>
              <a:rPr lang="fr-FR" sz="2400" dirty="0" smtClean="0"/>
              <a:t>27 agents à la DSI, dont 8 dans le pôle Applications.</a:t>
            </a:r>
          </a:p>
          <a:p>
            <a:pPr marL="712788" lvl="2" indent="-357188"/>
            <a:r>
              <a:rPr lang="fr-FR" dirty="0"/>
              <a:t>Depuis </a:t>
            </a:r>
            <a:r>
              <a:rPr lang="fr-FR" dirty="0" smtClean="0"/>
              <a:t>2010</a:t>
            </a:r>
            <a:r>
              <a:rPr lang="fr-FR" dirty="0"/>
              <a:t>, </a:t>
            </a:r>
            <a:r>
              <a:rPr lang="fr-FR" dirty="0" smtClean="0"/>
              <a:t>un ensemble de règles d’urbanisation ont été mises en place, parmi lesquelles :</a:t>
            </a:r>
          </a:p>
          <a:p>
            <a:pPr marL="1200150" lvl="3" indent="-342900"/>
            <a:r>
              <a:rPr lang="fr-FR" dirty="0" smtClean="0"/>
              <a:t>un </a:t>
            </a:r>
            <a:r>
              <a:rPr lang="fr-FR" dirty="0"/>
              <a:t>socle de technologie a été validé pour le développement des applications </a:t>
            </a:r>
            <a:r>
              <a:rPr lang="fr-FR" dirty="0" smtClean="0"/>
              <a:t>en interne : </a:t>
            </a:r>
            <a:r>
              <a:rPr lang="fr-FR" dirty="0" err="1" smtClean="0"/>
              <a:t>Jµava</a:t>
            </a:r>
            <a:r>
              <a:rPr lang="fr-FR" dirty="0" smtClean="0"/>
              <a:t> J2EE / Oracle</a:t>
            </a:r>
            <a:endParaRPr lang="fr-FR" dirty="0" smtClean="0">
              <a:sym typeface="Wingdings" panose="05000000000000000000" pitchFamily="2" charset="2"/>
            </a:endParaRPr>
          </a:p>
          <a:p>
            <a:pPr marL="1200150" lvl="3" indent="-342900"/>
            <a:r>
              <a:rPr lang="fr-FR" dirty="0" smtClean="0"/>
              <a:t>La </a:t>
            </a:r>
            <a:r>
              <a:rPr lang="fr-FR" dirty="0"/>
              <a:t>construction d’applications en interne est limitée aux périmètres non </a:t>
            </a:r>
            <a:r>
              <a:rPr lang="fr-FR" dirty="0" smtClean="0"/>
              <a:t>couverts </a:t>
            </a:r>
            <a:r>
              <a:rPr lang="fr-FR" dirty="0"/>
              <a:t>par Cocktail ou par des progiciels spécifiques</a:t>
            </a:r>
            <a:r>
              <a:rPr lang="fr-FR" dirty="0" smtClean="0"/>
              <a:t>.</a:t>
            </a:r>
          </a:p>
          <a:p>
            <a:pPr marL="1200150" lvl="3" indent="-342900"/>
            <a:endParaRPr lang="fr-FR" dirty="0" smtClean="0"/>
          </a:p>
          <a:p>
            <a:pPr lvl="1"/>
            <a:r>
              <a:rPr lang="fr-FR" sz="2400" dirty="0"/>
              <a:t>Un parc applicatif qui s’accroit </a:t>
            </a:r>
            <a:r>
              <a:rPr lang="fr-FR" sz="2400" dirty="0" smtClean="0"/>
              <a:t>d’année en année au </a:t>
            </a:r>
            <a:r>
              <a:rPr lang="fr-FR" sz="2400" dirty="0"/>
              <a:t>fil des </a:t>
            </a:r>
            <a:r>
              <a:rPr lang="fr-FR" sz="2400" dirty="0" smtClean="0"/>
              <a:t>projets.</a:t>
            </a:r>
            <a:endParaRPr lang="fr-FR" sz="2400" dirty="0"/>
          </a:p>
          <a:p>
            <a:pPr marL="742950" lvl="2" indent="-342900"/>
            <a:endParaRPr lang="fr-FR" dirty="0"/>
          </a:p>
          <a:p>
            <a:pPr marL="742950" lvl="2" indent="-342900"/>
            <a:endParaRPr lang="fr-FR" dirty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pPr lvl="1"/>
            <a:r>
              <a:rPr lang="fr-FR" sz="3600" b="1" kern="1200" dirty="0">
                <a:solidFill>
                  <a:srgbClr val="FE5400"/>
                </a:solidFill>
                <a:latin typeface="Arial Narrow" panose="020B0606020202030204" pitchFamily="34" charset="0"/>
                <a:ea typeface="+mj-ea"/>
                <a:cs typeface="+mj-cs"/>
              </a:rPr>
              <a:t>Contexte</a:t>
            </a:r>
            <a:r>
              <a:rPr lang="fr-FR" sz="3600" dirty="0" smtClean="0"/>
              <a:t> - </a:t>
            </a:r>
            <a:r>
              <a:rPr lang="fr-FR" sz="3200" dirty="0" smtClean="0"/>
              <a:t>Cartographie </a:t>
            </a:r>
            <a:r>
              <a:rPr lang="fr-FR" sz="3200" dirty="0"/>
              <a:t>applicative </a:t>
            </a:r>
            <a:r>
              <a:rPr lang="fr-FR" sz="3200" dirty="0" smtClean="0"/>
              <a:t>2016-17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pPr marL="342900" lvl="1" indent="-342900"/>
            <a:endParaRPr lang="fr-FR" dirty="0"/>
          </a:p>
          <a:p>
            <a:pPr marL="742950" lvl="2" indent="-342900"/>
            <a:endParaRPr lang="fr-FR" dirty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1" y="1672157"/>
            <a:ext cx="8282769" cy="431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81" y="1007949"/>
            <a:ext cx="4982221" cy="57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Contexte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r>
              <a:rPr lang="fr-FR" sz="2800" b="1" dirty="0" smtClean="0"/>
              <a:t>Au </a:t>
            </a:r>
            <a:r>
              <a:rPr lang="fr-FR" sz="2800" b="1" dirty="0"/>
              <a:t>niveau des utilisateurs du SI</a:t>
            </a:r>
            <a:r>
              <a:rPr lang="fr-FR" sz="2800" b="1" dirty="0" smtClean="0"/>
              <a:t>.</a:t>
            </a:r>
            <a:endParaRPr lang="fr-FR" sz="1400" b="1" dirty="0"/>
          </a:p>
          <a:p>
            <a:pPr lvl="1" algn="just"/>
            <a:r>
              <a:rPr lang="fr-FR" sz="2200" dirty="0"/>
              <a:t>Il y a encore </a:t>
            </a:r>
            <a:r>
              <a:rPr lang="fr-FR" sz="2200" dirty="0" err="1"/>
              <a:t>qqs</a:t>
            </a:r>
            <a:r>
              <a:rPr lang="fr-FR" sz="2200" dirty="0"/>
              <a:t> années, les utilisateurs </a:t>
            </a:r>
            <a:r>
              <a:rPr lang="fr-FR" sz="2200" dirty="0" smtClean="0"/>
              <a:t>des applications étaient peu impliqués dans les projets SI, ils formulaient généralement leurs demandes en </a:t>
            </a:r>
            <a:r>
              <a:rPr lang="fr-FR" sz="2200" dirty="0"/>
              <a:t>s’attendant à ce que la DSI </a:t>
            </a:r>
            <a:r>
              <a:rPr lang="fr-FR" sz="2200" dirty="0" smtClean="0"/>
              <a:t>prenne tout en main, y compris les aspects métiers parfois !</a:t>
            </a:r>
            <a:endParaRPr lang="fr-FR" sz="2200" dirty="0"/>
          </a:p>
          <a:p>
            <a:pPr lvl="1" algn="just"/>
            <a:r>
              <a:rPr lang="fr-FR" sz="2200" dirty="0"/>
              <a:t>Aujourd’hui, les utilisateurs sont devenus de vrais référents métiers, </a:t>
            </a:r>
            <a:r>
              <a:rPr lang="fr-FR" sz="2200" dirty="0" smtClean="0"/>
              <a:t>impliqués et force de proposition. Ils participent, </a:t>
            </a:r>
            <a:r>
              <a:rPr lang="fr-FR" sz="2200" dirty="0"/>
              <a:t>voire </a:t>
            </a:r>
            <a:r>
              <a:rPr lang="fr-FR" sz="2200" dirty="0" smtClean="0"/>
              <a:t>pilotent, </a:t>
            </a:r>
            <a:r>
              <a:rPr lang="fr-FR" sz="2200" dirty="0"/>
              <a:t>les projets SI dans leur périmètre métier. </a:t>
            </a:r>
            <a:br>
              <a:rPr lang="fr-FR" sz="2200" dirty="0"/>
            </a:br>
            <a:r>
              <a:rPr lang="fr-FR" sz="2200" dirty="0" smtClean="0"/>
              <a:t>(Mise en place de référents métiers sur tous les grands domaines métiers, </a:t>
            </a:r>
            <a:r>
              <a:rPr lang="fr-FR" sz="2200" dirty="0" err="1" smtClean="0"/>
              <a:t>dvpt</a:t>
            </a:r>
            <a:r>
              <a:rPr lang="fr-FR" sz="2200" dirty="0" smtClean="0"/>
              <a:t> </a:t>
            </a:r>
            <a:r>
              <a:rPr lang="fr-FR" sz="2200" dirty="0"/>
              <a:t>de la culture projet, </a:t>
            </a:r>
            <a:r>
              <a:rPr lang="fr-FR" sz="2200" dirty="0" smtClean="0"/>
              <a:t>transformation progressive de la </a:t>
            </a:r>
            <a:r>
              <a:rPr lang="fr-FR" sz="2200" dirty="0"/>
              <a:t>DSI </a:t>
            </a:r>
            <a:r>
              <a:rPr lang="fr-FR" sz="2200" dirty="0" smtClean="0"/>
              <a:t>«au </a:t>
            </a:r>
            <a:r>
              <a:rPr lang="fr-FR" sz="2200" dirty="0"/>
              <a:t>service </a:t>
            </a:r>
            <a:r>
              <a:rPr lang="fr-FR" sz="2200" dirty="0" smtClean="0"/>
              <a:t>de ses utilisateurs/usagers».</a:t>
            </a:r>
          </a:p>
          <a:p>
            <a:pPr lvl="1" algn="just"/>
            <a:r>
              <a:rPr lang="fr-FR" sz="2200" dirty="0" smtClean="0"/>
              <a:t>La collaboration s’est installée et la compréhension mutuelle des enjeux et des contraintes s’est améliorée.</a:t>
            </a:r>
            <a:endParaRPr lang="fr-FR" sz="2200" dirty="0"/>
          </a:p>
          <a:p>
            <a:endParaRPr lang="fr-FR" sz="2800" dirty="0" smtClean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Besoins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Le besoin de rénover notre environnement de développement des applications, dans l’objectif de construire </a:t>
            </a:r>
            <a:r>
              <a:rPr lang="fr-FR" sz="2400" b="1" dirty="0"/>
              <a:t>avec </a:t>
            </a:r>
            <a:r>
              <a:rPr lang="fr-FR" sz="2400" b="1" dirty="0" smtClean="0"/>
              <a:t>les métiers, des applications parfaitement adaptées aux besoins</a:t>
            </a:r>
            <a:r>
              <a:rPr lang="fr-FR" sz="2400" dirty="0" smtClean="0"/>
              <a:t>, dans des délais de + en + courts.</a:t>
            </a:r>
            <a:endParaRPr lang="fr-FR" sz="1000" dirty="0" smtClean="0"/>
          </a:p>
          <a:p>
            <a:pPr lvl="1"/>
            <a:r>
              <a:rPr lang="fr-FR" sz="2200" dirty="0" smtClean="0"/>
              <a:t>Faciliter </a:t>
            </a:r>
            <a:r>
              <a:rPr lang="fr-FR" sz="2200" dirty="0"/>
              <a:t>et renforcer l’intervention des référents métiers dans le cycle de conception, de </a:t>
            </a:r>
            <a:r>
              <a:rPr lang="fr-FR" sz="2200" dirty="0" smtClean="0"/>
              <a:t>développement, </a:t>
            </a:r>
            <a:r>
              <a:rPr lang="fr-FR" sz="2200" dirty="0"/>
              <a:t>de tests des applications jusqu’à la mise en </a:t>
            </a:r>
            <a:r>
              <a:rPr lang="fr-FR" sz="2200" dirty="0" smtClean="0"/>
              <a:t>service.</a:t>
            </a:r>
          </a:p>
          <a:p>
            <a:pPr lvl="1"/>
            <a:r>
              <a:rPr lang="fr-FR" sz="2200" dirty="0" smtClean="0"/>
              <a:t>Améliorer </a:t>
            </a:r>
            <a:r>
              <a:rPr lang="fr-FR" sz="2200" dirty="0"/>
              <a:t>l’ergonomie de nos applications, dans un esprit web </a:t>
            </a:r>
            <a:r>
              <a:rPr lang="fr-FR" sz="2200" dirty="0" smtClean="0"/>
              <a:t>2.0, pour une meilleure </a:t>
            </a:r>
            <a:r>
              <a:rPr lang="fr-FR" sz="2200" dirty="0"/>
              <a:t>prise en main des utilisateurs et </a:t>
            </a:r>
            <a:r>
              <a:rPr lang="fr-FR" sz="2200" dirty="0" smtClean="0"/>
              <a:t>usagers.</a:t>
            </a:r>
            <a:endParaRPr lang="fr-FR" sz="2200" dirty="0"/>
          </a:p>
          <a:p>
            <a:pPr lvl="1"/>
            <a:r>
              <a:rPr lang="fr-FR" sz="2200" dirty="0" smtClean="0"/>
              <a:t>Introduire </a:t>
            </a:r>
            <a:r>
              <a:rPr lang="fr-FR" sz="2200" dirty="0"/>
              <a:t>le mode agile pour livrer régulièrement des modules plus faciles et moins longs à </a:t>
            </a:r>
            <a:r>
              <a:rPr lang="fr-FR" sz="2200" dirty="0" smtClean="0"/>
              <a:t>tester</a:t>
            </a:r>
            <a:r>
              <a:rPr lang="fr-FR" sz="2200" dirty="0"/>
              <a:t> </a:t>
            </a:r>
            <a:r>
              <a:rPr lang="fr-FR" sz="2200" dirty="0" smtClean="0"/>
              <a:t>(recette utilisateurs).</a:t>
            </a:r>
          </a:p>
          <a:p>
            <a:pPr lvl="1"/>
            <a:r>
              <a:rPr lang="fr-FR" sz="2200" dirty="0" smtClean="0"/>
              <a:t>Faire collaborer plus intuitivement tous les acteurs des projets (dont les prestataires).</a:t>
            </a:r>
            <a:endParaRPr lang="fr-FR" sz="2200" dirty="0"/>
          </a:p>
          <a:p>
            <a:pPr marL="457200" lvl="1" indent="0">
              <a:buNone/>
            </a:pPr>
            <a:endParaRPr lang="fr-FR" sz="2400" dirty="0"/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Besoins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sz="2400" dirty="0"/>
              <a:t>Le besoin de rénover notre environnement de développement des applications, dans l’objectif de construire </a:t>
            </a:r>
            <a:r>
              <a:rPr lang="fr-FR" sz="2400" b="1" dirty="0" smtClean="0"/>
              <a:t>des applications documentées et plus aisément maintenables.</a:t>
            </a:r>
          </a:p>
          <a:p>
            <a:pPr marL="514350" indent="-514350">
              <a:buFont typeface="+mj-lt"/>
              <a:buAutoNum type="arabicPeriod" startAt="2"/>
            </a:pPr>
            <a:endParaRPr lang="fr-FR" sz="1000" b="1" dirty="0"/>
          </a:p>
          <a:p>
            <a:pPr lvl="1"/>
            <a:r>
              <a:rPr lang="fr-FR" sz="2400" dirty="0" smtClean="0"/>
              <a:t>Développer plus rapidement des applications à partir de technologies libres, de préférence, et de standards largement utilisés.</a:t>
            </a:r>
          </a:p>
          <a:p>
            <a:pPr lvl="1"/>
            <a:r>
              <a:rPr lang="fr-FR" sz="2400" dirty="0"/>
              <a:t>Standardiser les IHM (charte graphique ENSL, création de modèles d’écran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smtClean="0"/>
              <a:t>Formaliser </a:t>
            </a:r>
            <a:r>
              <a:rPr lang="fr-FR" sz="2400" dirty="0"/>
              <a:t>le besoin, à minima </a:t>
            </a:r>
            <a:r>
              <a:rPr lang="fr-FR" sz="2400" dirty="0" smtClean="0"/>
              <a:t>les processus/procédures/règles de gestion, sans passer par des documents Word.</a:t>
            </a:r>
          </a:p>
          <a:p>
            <a:pPr lvl="1"/>
            <a:r>
              <a:rPr lang="fr-FR" sz="2400" dirty="0" smtClean="0"/>
              <a:t>Industrialiser les cycles de maintenance évolutive</a:t>
            </a:r>
            <a:endParaRPr lang="fr-FR" sz="2400" dirty="0"/>
          </a:p>
          <a:p>
            <a:pPr lvl="1"/>
            <a:endParaRPr lang="fr-FR" sz="2400" dirty="0" smtClean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fr-FR" sz="3600" dirty="0" smtClean="0"/>
              <a:t>Solution retenue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389"/>
            <a:ext cx="8229600" cy="4828776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dirty="0" smtClean="0"/>
              <a:t>A </a:t>
            </a:r>
            <a:r>
              <a:rPr lang="fr-FR" sz="2400" dirty="0"/>
              <a:t>l’automne </a:t>
            </a:r>
            <a:r>
              <a:rPr lang="fr-FR" sz="2400" dirty="0" smtClean="0"/>
              <a:t>2016, après avoir consulté plusieurs sociétés pour explorer </a:t>
            </a:r>
            <a:r>
              <a:rPr lang="fr-FR" sz="2400" dirty="0"/>
              <a:t>le champ des </a:t>
            </a:r>
            <a:r>
              <a:rPr lang="fr-FR" sz="2400" dirty="0" smtClean="0"/>
              <a:t>possibles, </a:t>
            </a:r>
            <a:r>
              <a:rPr lang="fr-FR" sz="2400" dirty="0" smtClean="0">
                <a:sym typeface="Wingdings" panose="05000000000000000000" pitchFamily="2" charset="2"/>
              </a:rPr>
              <a:t>1 </a:t>
            </a:r>
            <a:r>
              <a:rPr lang="fr-FR" sz="2400" dirty="0">
                <a:sym typeface="Wingdings" panose="05000000000000000000" pitchFamily="2" charset="2"/>
              </a:rPr>
              <a:t>seul prestataire nous a proposé une démarche répondant parfaitement à l’ensemble de nos </a:t>
            </a:r>
            <a:r>
              <a:rPr lang="fr-FR" sz="2400" dirty="0" smtClean="0">
                <a:sym typeface="Wingdings" panose="05000000000000000000" pitchFamily="2" charset="2"/>
              </a:rPr>
              <a:t>attentes :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Méthodologie UX/UI (Expérience Utilisateur / Interface Utilisateur)</a:t>
            </a:r>
          </a:p>
          <a:p>
            <a:r>
              <a:rPr lang="fr-FR" sz="2400" dirty="0" smtClean="0"/>
              <a:t>Outillage de la méthode pour faciliter les interactions Utilisateurs/DSI</a:t>
            </a:r>
          </a:p>
          <a:p>
            <a:r>
              <a:rPr lang="fr-FR" sz="2400" dirty="0" smtClean="0"/>
              <a:t>Evolutions de notre environnement de développement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En </a:t>
            </a:r>
            <a:r>
              <a:rPr lang="fr-FR" sz="2400" dirty="0" err="1"/>
              <a:t>oct</a:t>
            </a:r>
            <a:r>
              <a:rPr lang="fr-FR" sz="2400" dirty="0"/>
              <a:t> 2016, </a:t>
            </a:r>
            <a:r>
              <a:rPr lang="fr-FR" sz="2400" dirty="0" smtClean="0"/>
              <a:t>la décision est prise de </a:t>
            </a:r>
            <a:r>
              <a:rPr lang="fr-FR" sz="2400" dirty="0"/>
              <a:t>se lancer sur un premier périmètre applicatif : le projet de refonte de notre application de gestion des candidatures sur dossier (hors concours).</a:t>
            </a:r>
          </a:p>
          <a:p>
            <a:endParaRPr lang="fr-FR" sz="2400" dirty="0" smtClean="0"/>
          </a:p>
        </p:txBody>
      </p:sp>
      <p:sp>
        <p:nvSpPr>
          <p:cNvPr id="4" name="Espace réservé de la date 2"/>
          <p:cNvSpPr txBox="1">
            <a:spLocks/>
          </p:cNvSpPr>
          <p:nvPr/>
        </p:nvSpPr>
        <p:spPr>
          <a:xfrm>
            <a:off x="467544" y="6175663"/>
            <a:ext cx="1066800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Date : 19/10/17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1075" y="6175663"/>
            <a:ext cx="2895600" cy="365125"/>
          </a:xfrm>
        </p:spPr>
        <p:txBody>
          <a:bodyPr vert="horz" anchor="t" anchorCtr="0"/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CSIESR – Nouvelle approche de la DSI</a:t>
            </a:r>
          </a:p>
          <a:p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 : V.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Chrétiennot</a:t>
            </a:r>
            <a:r>
              <a:rPr lang="fr-F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</a:t>
            </a:r>
            <a:r>
              <a:rPr lang="fr-F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Belledent</a:t>
            </a:r>
            <a:endParaRPr lang="fr-F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353350" y="6175663"/>
            <a:ext cx="420043" cy="365125"/>
          </a:xfrm>
          <a:prstGeom prst="rect">
            <a:avLst/>
          </a:prstGeom>
        </p:spPr>
        <p:txBody>
          <a:bodyPr vert="horz" anchor="t" anchorCtr="0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AB57012-0CC9-487D-B5DB-0B2F81EC5216}" type="slidenum">
              <a:rPr lang="fr-FR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06326" y="6000022"/>
            <a:ext cx="8803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-ensdelyon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masque-ensdelyon-2016</Template>
  <TotalTime>1587</TotalTime>
  <Words>1135</Words>
  <Application>Microsoft Office PowerPoint</Application>
  <PresentationFormat>Affichage à l'écran (4:3)</PresentationFormat>
  <Paragraphs>171</Paragraphs>
  <Slides>14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masque-ensdelyon-2016</vt:lpstr>
      <vt:lpstr>Objet d’environnement du Gestionnaire de liaisons</vt:lpstr>
      <vt:lpstr>Nouvelle approche de la DSI</vt:lpstr>
      <vt:lpstr>Sommaire</vt:lpstr>
      <vt:lpstr>Contexte</vt:lpstr>
      <vt:lpstr>Contexte</vt:lpstr>
      <vt:lpstr>Contexte - Cartographie applicative 2016-17</vt:lpstr>
      <vt:lpstr>Contexte</vt:lpstr>
      <vt:lpstr>Besoins</vt:lpstr>
      <vt:lpstr>Besoins</vt:lpstr>
      <vt:lpstr>Solution retenue</vt:lpstr>
      <vt:lpstr>Solution retenue</vt:lpstr>
      <vt:lpstr>Solution retenue</vt:lpstr>
      <vt:lpstr>Solution retenue</vt:lpstr>
      <vt:lpstr>Solution retenue</vt:lpstr>
      <vt:lpstr>Bilan</vt:lpstr>
    </vt:vector>
  </TitlesOfParts>
  <Company>ENS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Dereymez Olivier</dc:creator>
  <cp:lastModifiedBy>th Sim</cp:lastModifiedBy>
  <cp:revision>209</cp:revision>
  <cp:lastPrinted>2014-09-24T09:06:21Z</cp:lastPrinted>
  <dcterms:created xsi:type="dcterms:W3CDTF">2017-06-19T13:09:51Z</dcterms:created>
  <dcterms:modified xsi:type="dcterms:W3CDTF">2017-10-19T06:56:04Z</dcterms:modified>
</cp:coreProperties>
</file>