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74" r:id="rId4"/>
    <p:sldId id="276" r:id="rId5"/>
    <p:sldId id="278" r:id="rId6"/>
    <p:sldId id="277" r:id="rId7"/>
    <p:sldId id="275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3030"/>
    <a:srgbClr val="E03C31"/>
    <a:srgbClr val="D13030"/>
    <a:srgbClr val="434241"/>
    <a:srgbClr val="24272A"/>
    <a:srgbClr val="379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7986" autoAdjust="0"/>
  </p:normalViewPr>
  <p:slideViewPr>
    <p:cSldViewPr>
      <p:cViewPr varScale="1">
        <p:scale>
          <a:sx n="100" d="100"/>
          <a:sy n="100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Open Sans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Open Sans"/>
                <a:ea typeface="+mn-ea"/>
                <a:cs typeface="+mn-cs"/>
              </a:defRPr>
            </a:lvl1pPr>
          </a:lstStyle>
          <a:p>
            <a:pPr>
              <a:defRPr/>
            </a:pPr>
            <a:fld id="{B97EEF4E-B953-D740-989C-9BEF3A619A82}" type="datetime1">
              <a:rPr lang="fr-FR"/>
              <a:pPr>
                <a:defRPr/>
              </a:pPr>
              <a:t>10/09/2020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Open Sans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Université de Rennes 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Open Sans"/>
                <a:ea typeface="+mn-ea"/>
                <a:cs typeface="+mn-cs"/>
              </a:defRPr>
            </a:lvl1pPr>
          </a:lstStyle>
          <a:p>
            <a:pPr>
              <a:defRPr/>
            </a:pPr>
            <a:fld id="{DD25B8FE-CD64-474A-9C41-D2D8ED509A8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49059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Open Sans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Open Sans"/>
                <a:ea typeface="+mn-ea"/>
                <a:cs typeface="+mn-cs"/>
              </a:defRPr>
            </a:lvl1pPr>
          </a:lstStyle>
          <a:p>
            <a:pPr>
              <a:defRPr/>
            </a:pPr>
            <a:fld id="{7239C342-4194-CD46-8A16-5BE62E73AEA3}" type="datetime1">
              <a:rPr lang="fr-FR"/>
              <a:pPr>
                <a:defRPr/>
              </a:pPr>
              <a:t>10/09/2020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Open Sans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Université de Rennes 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Open Sans"/>
                <a:ea typeface="+mn-ea"/>
                <a:cs typeface="+mn-cs"/>
              </a:defRPr>
            </a:lvl1pPr>
          </a:lstStyle>
          <a:p>
            <a:pPr>
              <a:defRPr/>
            </a:pPr>
            <a:fld id="{B45E25B2-187E-CC49-97EA-46095CE6ECA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185951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/>
        <a:ea typeface="ＭＳ Ｐゴシック" charset="0"/>
        <a:cs typeface="Open San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/>
        <a:ea typeface="Open Sans"/>
        <a:cs typeface="Open Sans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/>
        <a:ea typeface="Open Sans"/>
        <a:cs typeface="Open Sans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/>
        <a:ea typeface="Open Sans"/>
        <a:cs typeface="Open Sans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/>
        <a:ea typeface="Open Sans"/>
        <a:cs typeface="Open Sans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Université de Rennes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E25B2-187E-CC49-97EA-46095CE6ECA3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96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Université de Rennes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E25B2-187E-CC49-97EA-46095CE6ECA3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26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Disposer</a:t>
            </a:r>
            <a:r>
              <a:rPr lang="fr-FR" baseline="0" dirty="0" smtClean="0"/>
              <a:t> d’un SI du SI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Université de Rennes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E25B2-187E-CC49-97EA-46095CE6ECA3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55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Université de Rennes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E25B2-187E-CC49-97EA-46095CE6ECA3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973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Université de Rennes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E25B2-187E-CC49-97EA-46095CE6ECA3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70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Ex.: </a:t>
            </a:r>
            <a:r>
              <a:rPr lang="fr-FR" dirty="0" err="1" smtClean="0"/>
              <a:t>carto</a:t>
            </a:r>
            <a:r>
              <a:rPr lang="fr-FR" dirty="0" smtClean="0"/>
              <a:t> </a:t>
            </a:r>
            <a:r>
              <a:rPr lang="fr-FR" dirty="0" err="1" smtClean="0"/>
              <a:t>dép</a:t>
            </a:r>
            <a:r>
              <a:rPr lang="fr-FR" dirty="0" smtClean="0"/>
              <a:t> SIRH pour migration SIHAM </a:t>
            </a:r>
            <a:r>
              <a:rPr lang="fr-FR" dirty="0" smtClean="0">
                <a:sym typeface="Wingdings" panose="05000000000000000000" pitchFamily="2" charset="2"/>
              </a:rPr>
              <a:t> référentiel métier</a:t>
            </a:r>
          </a:p>
          <a:p>
            <a:r>
              <a:rPr lang="fr-FR" dirty="0" err="1" smtClean="0">
                <a:sym typeface="Wingdings" panose="05000000000000000000" pitchFamily="2" charset="2"/>
              </a:rPr>
              <a:t>Carto</a:t>
            </a:r>
            <a:r>
              <a:rPr lang="fr-FR" dirty="0" smtClean="0">
                <a:sym typeface="Wingdings" panose="05000000000000000000" pitchFamily="2" charset="2"/>
              </a:rPr>
              <a:t> interfaces avec</a:t>
            </a:r>
            <a:r>
              <a:rPr lang="fr-FR" baseline="0" dirty="0" smtClean="0">
                <a:sym typeface="Wingdings" panose="05000000000000000000" pitchFamily="2" charset="2"/>
              </a:rPr>
              <a:t> DCP / RGPD</a:t>
            </a:r>
          </a:p>
          <a:p>
            <a:r>
              <a:rPr lang="fr-FR" baseline="0" dirty="0" smtClean="0">
                <a:sym typeface="Wingdings" panose="05000000000000000000" pitchFamily="2" charset="2"/>
              </a:rPr>
              <a:t>Impact métier / </a:t>
            </a:r>
            <a:r>
              <a:rPr lang="fr-FR" baseline="0" dirty="0" err="1" smtClean="0">
                <a:sym typeface="Wingdings" panose="05000000000000000000" pitchFamily="2" charset="2"/>
              </a:rPr>
              <a:t>comm</a:t>
            </a:r>
            <a:r>
              <a:rPr lang="fr-FR" baseline="0" dirty="0" smtClean="0">
                <a:sym typeface="Wingdings" panose="05000000000000000000" pitchFamily="2" charset="2"/>
              </a:rPr>
              <a:t>. gestion incidents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Université de Rennes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E25B2-187E-CC49-97EA-46095CE6ECA3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18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Université de Rennes 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E25B2-187E-CC49-97EA-46095CE6ECA3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13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theque.univ-rennes1.fr/identification.php" TargetMode="External"/><Relationship Id="rId2" Type="http://schemas.openxmlformats.org/officeDocument/2006/relationships/hyperlink" Target="https://fonts.google.com/specimen/Open+Sans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thenounproject.com/" TargetMode="External"/><Relationship Id="rId4" Type="http://schemas.openxmlformats.org/officeDocument/2006/relationships/hyperlink" Target="https://fontawesome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 t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95288" y="1484313"/>
            <a:ext cx="3384550" cy="887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hu-HU" sz="1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Cliquez sur “Nouvelle diapositive“ et sélectionnez la disposition souhaitée :</a:t>
            </a:r>
          </a:p>
        </p:txBody>
      </p:sp>
      <p:pic>
        <p:nvPicPr>
          <p:cNvPr id="4" name="Image 4" descr="Capture d’écran 2018-02-01 à 16.53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57338"/>
            <a:ext cx="1873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slides-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79565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4356100" y="1773238"/>
            <a:ext cx="215900" cy="215900"/>
          </a:xfrm>
          <a:prstGeom prst="ellipse">
            <a:avLst/>
          </a:prstGeom>
          <a:noFill/>
          <a:ln>
            <a:solidFill>
              <a:srgbClr val="D3303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01216" y="499533"/>
            <a:ext cx="8563272" cy="7880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 baseline="0">
                <a:solidFill>
                  <a:schemeClr val="accent1"/>
                </a:solidFill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5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e fin - rou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otif-polygs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81275"/>
            <a:ext cx="4859337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UR1surles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3773488"/>
            <a:ext cx="18732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UR1-cartouche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7273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b="0" baseline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324049" y="5157464"/>
            <a:ext cx="3671887" cy="1511896"/>
          </a:xfrm>
          <a:prstGeom prst="rect">
            <a:avLst/>
          </a:prstGeom>
        </p:spPr>
        <p:txBody>
          <a:bodyPr vert="horz"/>
          <a:lstStyle>
            <a:lvl1pPr marL="69850" indent="0">
              <a:buNone/>
              <a:defRPr sz="1600" baseline="0">
                <a:solidFill>
                  <a:srgbClr val="FFFFFE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6901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GRI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UR1surles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21400"/>
            <a:ext cx="14398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924944"/>
            <a:ext cx="5760640" cy="62159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0" baseline="0">
                <a:solidFill>
                  <a:schemeClr val="tx1">
                    <a:lumMod val="90000"/>
                    <a:lumOff val="10000"/>
                  </a:schemeClr>
                </a:solidFill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919329"/>
            <a:ext cx="5760639" cy="5177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Open Sans Light"/>
                <a:ea typeface="Open Sans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54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standard - footer gri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7950" y="6372225"/>
            <a:ext cx="9359900" cy="512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rgbClr val="D33030"/>
              </a:solidFill>
              <a:latin typeface="Open Sans"/>
            </a:endParaRPr>
          </a:p>
        </p:txBody>
      </p:sp>
      <p:pic>
        <p:nvPicPr>
          <p:cNvPr id="5" name="Image 4" descr="UR1-rese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18263"/>
            <a:ext cx="100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23528" y="1412776"/>
            <a:ext cx="8424936" cy="1800200"/>
          </a:xfrm>
          <a:prstGeom prst="rect">
            <a:avLst/>
          </a:prstGeom>
        </p:spPr>
        <p:txBody>
          <a:bodyPr vert="horz"/>
          <a:lstStyle>
            <a:lvl1pPr marL="68580" indent="0">
              <a:buFontTx/>
              <a:buNone/>
              <a:defRPr sz="2400">
                <a:latin typeface="Open Sans"/>
                <a:ea typeface="Open Sans"/>
                <a:cs typeface="Open Sans"/>
              </a:defRPr>
            </a:lvl1pPr>
            <a:lvl2pPr marL="540000" indent="-288000">
              <a:buClr>
                <a:srgbClr val="E03C31"/>
              </a:buClr>
              <a:buSzPct val="90000"/>
              <a:defRPr sz="2100">
                <a:latin typeface="Open Sans"/>
                <a:ea typeface="Open Sans"/>
                <a:cs typeface="Open Sans"/>
              </a:defRPr>
            </a:lvl2pPr>
            <a:lvl3pPr marL="900000" indent="-252000"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charset="2"/>
              <a:buChar char=""/>
              <a:defRPr sz="1800">
                <a:latin typeface="Open Sans"/>
                <a:ea typeface="Open Sans"/>
                <a:cs typeface="Open Sans"/>
              </a:defRPr>
            </a:lvl3pPr>
            <a:lvl4pPr marL="1260000" indent="-180000">
              <a:buFont typeface="Courier New"/>
              <a:buChar char="o"/>
              <a:defRPr sz="1500" b="0" i="0" baseline="0">
                <a:latin typeface="Open Sans"/>
                <a:ea typeface="Open Sans"/>
                <a:cs typeface="Open Sans"/>
              </a:defRPr>
            </a:lvl4pPr>
            <a:lvl5pPr marL="1620000" indent="0">
              <a:buNone/>
              <a:defRPr sz="1300" baseline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1620000" indent="0">
              <a:buFontTx/>
              <a:buNone/>
              <a:defRPr sz="1200" baseline="0">
                <a:solidFill>
                  <a:srgbClr val="747474"/>
                </a:solidFill>
                <a:latin typeface="Open Sans"/>
                <a:cs typeface="Open Sans"/>
              </a:defRPr>
            </a:lvl6pPr>
            <a:lvl7pPr marL="1620000" indent="0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defRPr>
            </a:lvl7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401216" y="499533"/>
            <a:ext cx="8563272" cy="7880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/>
                </a:solidFill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59F1-0649-8547-A2CC-D4583F04096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9375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standard BIS - footer gri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7950" y="6372225"/>
            <a:ext cx="9359900" cy="512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rgbClr val="D33030"/>
              </a:solidFill>
              <a:latin typeface="Open Sans"/>
            </a:endParaRPr>
          </a:p>
        </p:txBody>
      </p:sp>
      <p:pic>
        <p:nvPicPr>
          <p:cNvPr id="5" name="Image 4" descr="UR1-rese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18263"/>
            <a:ext cx="100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23528" y="1412776"/>
            <a:ext cx="8424936" cy="1800200"/>
          </a:xfrm>
          <a:prstGeom prst="rect">
            <a:avLst/>
          </a:prstGeom>
        </p:spPr>
        <p:txBody>
          <a:bodyPr vert="horz"/>
          <a:lstStyle>
            <a:lvl1pPr marL="68580" indent="0">
              <a:buFontTx/>
              <a:buNone/>
              <a:defRPr sz="2400">
                <a:latin typeface="Open Sans"/>
                <a:ea typeface="Open Sans"/>
                <a:cs typeface="Open Sans"/>
              </a:defRPr>
            </a:lvl1pPr>
            <a:lvl2pPr marL="540000" indent="-288000">
              <a:buClr>
                <a:srgbClr val="E03C31"/>
              </a:buClr>
              <a:buSzPct val="90000"/>
              <a:defRPr sz="2100">
                <a:latin typeface="Open Sans"/>
                <a:ea typeface="Open Sans"/>
                <a:cs typeface="Open Sans"/>
              </a:defRPr>
            </a:lvl2pPr>
            <a:lvl3pPr marL="900000" indent="-252000"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charset="2"/>
              <a:buChar char=""/>
              <a:defRPr sz="1800">
                <a:latin typeface="Open Sans"/>
                <a:ea typeface="Open Sans"/>
                <a:cs typeface="Open Sans"/>
              </a:defRPr>
            </a:lvl3pPr>
            <a:lvl4pPr marL="1260000" indent="-180000">
              <a:buFont typeface="Courier New"/>
              <a:buChar char="o"/>
              <a:defRPr sz="1500" b="0" i="0" baseline="0">
                <a:latin typeface="Open Sans"/>
                <a:ea typeface="Open Sans"/>
                <a:cs typeface="Open Sans"/>
              </a:defRPr>
            </a:lvl4pPr>
            <a:lvl5pPr marL="1620000" indent="0">
              <a:buNone/>
              <a:defRPr sz="1300" baseline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1620000" indent="0">
              <a:buFontTx/>
              <a:buNone/>
              <a:defRPr sz="1200" baseline="0">
                <a:solidFill>
                  <a:srgbClr val="747474"/>
                </a:solidFill>
                <a:latin typeface="Open Sans"/>
                <a:cs typeface="Open Sans"/>
              </a:defRPr>
            </a:lvl6pPr>
            <a:lvl7pPr marL="1620000" indent="0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defRPr>
            </a:lvl7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401216" y="499533"/>
            <a:ext cx="8563272" cy="7880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/>
                </a:solidFill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0EB8-38C9-D145-B5E1-BDFB9A1CBC7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4246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s - footer rou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7950" y="6372225"/>
            <a:ext cx="9359900" cy="512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rgbClr val="D33030"/>
              </a:solidFill>
              <a:latin typeface="Open Sans"/>
            </a:endParaRPr>
          </a:p>
        </p:txBody>
      </p:sp>
      <p:pic>
        <p:nvPicPr>
          <p:cNvPr id="6" name="Image 4" descr="UR1-rese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18263"/>
            <a:ext cx="100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1"/>
          <p:cNvSpPr>
            <a:spLocks noGrp="1"/>
          </p:cNvSpPr>
          <p:nvPr>
            <p:ph idx="1"/>
          </p:nvPr>
        </p:nvSpPr>
        <p:spPr>
          <a:xfrm>
            <a:off x="401216" y="1483567"/>
            <a:ext cx="4170784" cy="423609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100">
                <a:latin typeface="Open Sans"/>
                <a:ea typeface="Open Sans"/>
                <a:cs typeface="Open Sans"/>
              </a:defRPr>
            </a:lvl1pPr>
            <a:lvl2pPr marL="366713" indent="0">
              <a:buNone/>
              <a:defRPr sz="1800">
                <a:latin typeface="Open Sans"/>
                <a:ea typeface="Open Sans"/>
                <a:cs typeface="Open Sans"/>
              </a:defRPr>
            </a:lvl2pPr>
            <a:lvl3pPr marL="685800" indent="0">
              <a:buNone/>
              <a:defRPr sz="1600"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3pPr>
            <a:lvl4pPr marL="895350" indent="0">
              <a:buNone/>
              <a:defRPr/>
            </a:lvl4pPr>
            <a:lvl5pPr marL="1096963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idx="10"/>
          </p:nvPr>
        </p:nvSpPr>
        <p:spPr>
          <a:xfrm>
            <a:off x="4788024" y="1483566"/>
            <a:ext cx="4176464" cy="4236097"/>
          </a:xfrm>
          <a:prstGeom prst="rect">
            <a:avLst/>
          </a:prstGeom>
        </p:spPr>
        <p:txBody>
          <a:bodyPr/>
          <a:lstStyle>
            <a:lvl1pPr marL="34290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0"/>
              <a:defRPr lang="fr-FR" sz="2100" kern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  <a:lvl2pPr marL="36671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0"/>
              <a:buNone/>
              <a:defRPr lang="fr-FR" sz="1800" kern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Tx/>
              <a:buNone/>
              <a:defRPr lang="fr-FR" sz="1600" kern="1200" dirty="0" smtClean="0"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5" name="Titre 2"/>
          <p:cNvSpPr>
            <a:spLocks noGrp="1"/>
          </p:cNvSpPr>
          <p:nvPr>
            <p:ph type="title"/>
          </p:nvPr>
        </p:nvSpPr>
        <p:spPr>
          <a:xfrm>
            <a:off x="401216" y="499533"/>
            <a:ext cx="8563272" cy="7880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/>
                </a:solidFill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4710-E5B2-F342-A8BA-ED9620D9EE4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29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+ contenus - footer gri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07950" y="6372225"/>
            <a:ext cx="9359900" cy="512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rgbClr val="D33030"/>
              </a:solidFill>
              <a:latin typeface="Open Sans"/>
            </a:endParaRPr>
          </a:p>
        </p:txBody>
      </p:sp>
      <p:pic>
        <p:nvPicPr>
          <p:cNvPr id="16" name="Image 4" descr="UR1-rese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18263"/>
            <a:ext cx="100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6"/>
          <p:cNvSpPr>
            <a:spLocks noGrp="1"/>
          </p:cNvSpPr>
          <p:nvPr>
            <p:ph type="body" sz="quarter" idx="26"/>
          </p:nvPr>
        </p:nvSpPr>
        <p:spPr>
          <a:xfrm>
            <a:off x="1541983" y="1700809"/>
            <a:ext cx="2943199" cy="1080120"/>
          </a:xfrm>
          <a:prstGeom prst="rect">
            <a:avLst/>
          </a:prstGeom>
        </p:spPr>
        <p:txBody>
          <a:bodyPr/>
          <a:lstStyle>
            <a:lvl1pPr marL="69850" indent="0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8" name="Espace réservé pour une image  27"/>
          <p:cNvSpPr>
            <a:spLocks noGrp="1"/>
          </p:cNvSpPr>
          <p:nvPr>
            <p:ph type="pic" sz="quarter" idx="29"/>
          </p:nvPr>
        </p:nvSpPr>
        <p:spPr>
          <a:xfrm>
            <a:off x="323850" y="1700213"/>
            <a:ext cx="1079500" cy="1081087"/>
          </a:xfrm>
          <a:prstGeom prst="rect">
            <a:avLst/>
          </a:prstGeom>
        </p:spPr>
        <p:txBody>
          <a:bodyPr vert="horz"/>
          <a:lstStyle>
            <a:lvl1pPr marL="69850" indent="0">
              <a:buFontTx/>
              <a:buNone/>
              <a:defRPr sz="800" i="1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9" name="Espace réservé du texte 6"/>
          <p:cNvSpPr>
            <a:spLocks noGrp="1"/>
          </p:cNvSpPr>
          <p:nvPr>
            <p:ph type="body" sz="quarter" idx="30"/>
          </p:nvPr>
        </p:nvSpPr>
        <p:spPr>
          <a:xfrm>
            <a:off x="6012160" y="1700808"/>
            <a:ext cx="2943199" cy="1080120"/>
          </a:xfrm>
          <a:prstGeom prst="rect">
            <a:avLst/>
          </a:prstGeom>
        </p:spPr>
        <p:txBody>
          <a:bodyPr/>
          <a:lstStyle>
            <a:lvl1pPr marL="69850" indent="0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Espace réservé pour une image  27"/>
          <p:cNvSpPr>
            <a:spLocks noGrp="1"/>
          </p:cNvSpPr>
          <p:nvPr>
            <p:ph type="pic" sz="quarter" idx="31"/>
          </p:nvPr>
        </p:nvSpPr>
        <p:spPr>
          <a:xfrm>
            <a:off x="4794027" y="1700212"/>
            <a:ext cx="1079500" cy="1081087"/>
          </a:xfrm>
          <a:prstGeom prst="rect">
            <a:avLst/>
          </a:prstGeom>
        </p:spPr>
        <p:txBody>
          <a:bodyPr vert="horz"/>
          <a:lstStyle>
            <a:lvl1pPr marL="69850" indent="0">
              <a:buFontTx/>
              <a:buNone/>
              <a:defRPr sz="800" i="1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1" name="Espace réservé du texte 6"/>
          <p:cNvSpPr>
            <a:spLocks noGrp="1"/>
          </p:cNvSpPr>
          <p:nvPr>
            <p:ph type="body" sz="quarter" idx="32"/>
          </p:nvPr>
        </p:nvSpPr>
        <p:spPr>
          <a:xfrm>
            <a:off x="1547664" y="3068960"/>
            <a:ext cx="2943199" cy="1080120"/>
          </a:xfrm>
          <a:prstGeom prst="rect">
            <a:avLst/>
          </a:prstGeom>
        </p:spPr>
        <p:txBody>
          <a:bodyPr/>
          <a:lstStyle>
            <a:lvl1pPr marL="69850" indent="0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2" name="Espace réservé pour une image  27"/>
          <p:cNvSpPr>
            <a:spLocks noGrp="1"/>
          </p:cNvSpPr>
          <p:nvPr>
            <p:ph type="pic" sz="quarter" idx="33"/>
          </p:nvPr>
        </p:nvSpPr>
        <p:spPr>
          <a:xfrm>
            <a:off x="329531" y="3068364"/>
            <a:ext cx="1079500" cy="1081087"/>
          </a:xfrm>
          <a:prstGeom prst="rect">
            <a:avLst/>
          </a:prstGeom>
        </p:spPr>
        <p:txBody>
          <a:bodyPr vert="horz"/>
          <a:lstStyle>
            <a:lvl1pPr marL="69850" indent="0">
              <a:buFontTx/>
              <a:buNone/>
              <a:defRPr sz="800" i="1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3" name="Espace réservé du texte 6"/>
          <p:cNvSpPr>
            <a:spLocks noGrp="1"/>
          </p:cNvSpPr>
          <p:nvPr>
            <p:ph type="body" sz="quarter" idx="34"/>
          </p:nvPr>
        </p:nvSpPr>
        <p:spPr>
          <a:xfrm>
            <a:off x="5940152" y="2996952"/>
            <a:ext cx="2943199" cy="1080120"/>
          </a:xfrm>
          <a:prstGeom prst="rect">
            <a:avLst/>
          </a:prstGeom>
        </p:spPr>
        <p:txBody>
          <a:bodyPr/>
          <a:lstStyle>
            <a:lvl1pPr marL="69850" indent="0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4" name="Espace réservé pour une image  27"/>
          <p:cNvSpPr>
            <a:spLocks noGrp="1"/>
          </p:cNvSpPr>
          <p:nvPr>
            <p:ph type="pic" sz="quarter" idx="35"/>
          </p:nvPr>
        </p:nvSpPr>
        <p:spPr>
          <a:xfrm>
            <a:off x="4722019" y="2996356"/>
            <a:ext cx="1079500" cy="1081087"/>
          </a:xfrm>
          <a:prstGeom prst="rect">
            <a:avLst/>
          </a:prstGeom>
        </p:spPr>
        <p:txBody>
          <a:bodyPr vert="horz"/>
          <a:lstStyle>
            <a:lvl1pPr marL="69850" indent="0">
              <a:buFontTx/>
              <a:buNone/>
              <a:defRPr sz="800" i="1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5" name="Espace réservé du texte 6"/>
          <p:cNvSpPr>
            <a:spLocks noGrp="1"/>
          </p:cNvSpPr>
          <p:nvPr>
            <p:ph type="body" sz="quarter" idx="36"/>
          </p:nvPr>
        </p:nvSpPr>
        <p:spPr>
          <a:xfrm>
            <a:off x="1547664" y="4365104"/>
            <a:ext cx="2943199" cy="1080120"/>
          </a:xfrm>
          <a:prstGeom prst="rect">
            <a:avLst/>
          </a:prstGeom>
        </p:spPr>
        <p:txBody>
          <a:bodyPr/>
          <a:lstStyle>
            <a:lvl1pPr marL="69850" indent="0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6" name="Espace réservé pour une image  27"/>
          <p:cNvSpPr>
            <a:spLocks noGrp="1"/>
          </p:cNvSpPr>
          <p:nvPr>
            <p:ph type="pic" sz="quarter" idx="37"/>
          </p:nvPr>
        </p:nvSpPr>
        <p:spPr>
          <a:xfrm>
            <a:off x="329531" y="4364508"/>
            <a:ext cx="1079500" cy="1081087"/>
          </a:xfrm>
          <a:prstGeom prst="rect">
            <a:avLst/>
          </a:prstGeom>
        </p:spPr>
        <p:txBody>
          <a:bodyPr vert="horz"/>
          <a:lstStyle>
            <a:lvl1pPr marL="69850" indent="0">
              <a:buFontTx/>
              <a:buNone/>
              <a:defRPr sz="800" i="1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7" name="Espace réservé du texte 6"/>
          <p:cNvSpPr>
            <a:spLocks noGrp="1"/>
          </p:cNvSpPr>
          <p:nvPr>
            <p:ph type="body" sz="quarter" idx="38"/>
          </p:nvPr>
        </p:nvSpPr>
        <p:spPr>
          <a:xfrm>
            <a:off x="5940152" y="4365104"/>
            <a:ext cx="2943199" cy="1080120"/>
          </a:xfrm>
          <a:prstGeom prst="rect">
            <a:avLst/>
          </a:prstGeom>
        </p:spPr>
        <p:txBody>
          <a:bodyPr/>
          <a:lstStyle>
            <a:lvl1pPr marL="69850" indent="0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8" name="Espace réservé pour une image  27"/>
          <p:cNvSpPr>
            <a:spLocks noGrp="1"/>
          </p:cNvSpPr>
          <p:nvPr>
            <p:ph type="pic" sz="quarter" idx="39"/>
          </p:nvPr>
        </p:nvSpPr>
        <p:spPr>
          <a:xfrm>
            <a:off x="4722019" y="4364508"/>
            <a:ext cx="1079500" cy="1081087"/>
          </a:xfrm>
          <a:prstGeom prst="rect">
            <a:avLst/>
          </a:prstGeom>
        </p:spPr>
        <p:txBody>
          <a:bodyPr vert="horz"/>
          <a:lstStyle>
            <a:lvl1pPr marL="69850" indent="0">
              <a:buFontTx/>
              <a:buNone/>
              <a:defRPr sz="800" i="1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9" name="Titre 2"/>
          <p:cNvSpPr>
            <a:spLocks noGrp="1"/>
          </p:cNvSpPr>
          <p:nvPr>
            <p:ph type="title"/>
          </p:nvPr>
        </p:nvSpPr>
        <p:spPr>
          <a:xfrm>
            <a:off x="401216" y="499533"/>
            <a:ext cx="8563272" cy="7880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/>
                </a:solidFill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1AE45-2DE1-724B-AB55-C62E781F317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8023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légendes - footer gri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07950" y="6372225"/>
            <a:ext cx="9359900" cy="512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rgbClr val="D33030"/>
              </a:solidFill>
              <a:latin typeface="Open Sans"/>
            </a:endParaRPr>
          </a:p>
        </p:txBody>
      </p:sp>
      <p:pic>
        <p:nvPicPr>
          <p:cNvPr id="12" name="Image 4" descr="UR1-rese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18263"/>
            <a:ext cx="100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498599" y="4149080"/>
            <a:ext cx="1938262" cy="1728192"/>
          </a:xfrm>
          <a:prstGeom prst="rect">
            <a:avLst/>
          </a:prstGeom>
        </p:spPr>
        <p:txBody>
          <a:bodyPr/>
          <a:lstStyle>
            <a:lvl1pPr marL="69850" indent="0" algn="ctr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pour une image  18"/>
          <p:cNvSpPr>
            <a:spLocks noGrp="1"/>
          </p:cNvSpPr>
          <p:nvPr>
            <p:ph type="pic" sz="quarter" idx="27"/>
          </p:nvPr>
        </p:nvSpPr>
        <p:spPr>
          <a:xfrm>
            <a:off x="467544" y="1484784"/>
            <a:ext cx="1944588" cy="2448272"/>
          </a:xfrm>
          <a:custGeom>
            <a:avLst/>
            <a:gdLst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57350 w 1657350"/>
              <a:gd name="connsiteY2" fmla="*/ 136842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48530 w 1657350"/>
              <a:gd name="connsiteY2" fmla="*/ 115676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368425">
                <a:moveTo>
                  <a:pt x="0" y="0"/>
                </a:moveTo>
                <a:lnTo>
                  <a:pt x="1657350" y="0"/>
                </a:lnTo>
                <a:lnTo>
                  <a:pt x="1648530" y="1156765"/>
                </a:lnTo>
                <a:lnTo>
                  <a:pt x="0" y="13684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69850" indent="0">
              <a:buFontTx/>
              <a:buNone/>
              <a:defRPr sz="12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28"/>
          </p:nvPr>
        </p:nvSpPr>
        <p:spPr>
          <a:xfrm>
            <a:off x="2658839" y="4149080"/>
            <a:ext cx="1938262" cy="1728192"/>
          </a:xfrm>
          <a:prstGeom prst="rect">
            <a:avLst/>
          </a:prstGeom>
        </p:spPr>
        <p:txBody>
          <a:bodyPr/>
          <a:lstStyle>
            <a:lvl1pPr marL="69850" indent="0" algn="ctr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pour une image  18"/>
          <p:cNvSpPr>
            <a:spLocks noGrp="1"/>
          </p:cNvSpPr>
          <p:nvPr>
            <p:ph type="pic" sz="quarter" idx="29"/>
          </p:nvPr>
        </p:nvSpPr>
        <p:spPr>
          <a:xfrm>
            <a:off x="2627784" y="1484784"/>
            <a:ext cx="1944588" cy="2448272"/>
          </a:xfrm>
          <a:custGeom>
            <a:avLst/>
            <a:gdLst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57350 w 1657350"/>
              <a:gd name="connsiteY2" fmla="*/ 136842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48530 w 1657350"/>
              <a:gd name="connsiteY2" fmla="*/ 115676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368425">
                <a:moveTo>
                  <a:pt x="0" y="0"/>
                </a:moveTo>
                <a:lnTo>
                  <a:pt x="1657350" y="0"/>
                </a:lnTo>
                <a:lnTo>
                  <a:pt x="1648530" y="1156765"/>
                </a:lnTo>
                <a:lnTo>
                  <a:pt x="0" y="13684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69850" indent="0">
              <a:buFontTx/>
              <a:buNone/>
              <a:defRPr lang="fr-FR" sz="1200" kern="1200" noProof="0" dirty="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2" name="Espace réservé du texte 2"/>
          <p:cNvSpPr>
            <a:spLocks noGrp="1"/>
          </p:cNvSpPr>
          <p:nvPr>
            <p:ph type="body" sz="quarter" idx="30"/>
          </p:nvPr>
        </p:nvSpPr>
        <p:spPr>
          <a:xfrm>
            <a:off x="4891087" y="4149080"/>
            <a:ext cx="1938262" cy="1728192"/>
          </a:xfrm>
          <a:prstGeom prst="rect">
            <a:avLst/>
          </a:prstGeom>
        </p:spPr>
        <p:txBody>
          <a:bodyPr/>
          <a:lstStyle>
            <a:lvl1pPr marL="69850" indent="0" algn="ctr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pour une image  18"/>
          <p:cNvSpPr>
            <a:spLocks noGrp="1"/>
          </p:cNvSpPr>
          <p:nvPr>
            <p:ph type="pic" sz="quarter" idx="31"/>
          </p:nvPr>
        </p:nvSpPr>
        <p:spPr>
          <a:xfrm>
            <a:off x="4860032" y="1484784"/>
            <a:ext cx="1944588" cy="2448272"/>
          </a:xfrm>
          <a:custGeom>
            <a:avLst/>
            <a:gdLst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57350 w 1657350"/>
              <a:gd name="connsiteY2" fmla="*/ 136842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48530 w 1657350"/>
              <a:gd name="connsiteY2" fmla="*/ 115676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368425">
                <a:moveTo>
                  <a:pt x="0" y="0"/>
                </a:moveTo>
                <a:lnTo>
                  <a:pt x="1657350" y="0"/>
                </a:lnTo>
                <a:lnTo>
                  <a:pt x="1648530" y="1156765"/>
                </a:lnTo>
                <a:lnTo>
                  <a:pt x="0" y="13684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69850" indent="0">
              <a:buFontTx/>
              <a:buNone/>
              <a:defRPr lang="fr-FR" sz="1200" kern="1200" noProof="0" dirty="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2"/>
          <p:cNvSpPr>
            <a:spLocks noGrp="1"/>
          </p:cNvSpPr>
          <p:nvPr>
            <p:ph type="body" sz="quarter" idx="32"/>
          </p:nvPr>
        </p:nvSpPr>
        <p:spPr>
          <a:xfrm>
            <a:off x="7051327" y="4149080"/>
            <a:ext cx="1938262" cy="1728192"/>
          </a:xfrm>
          <a:prstGeom prst="rect">
            <a:avLst/>
          </a:prstGeom>
        </p:spPr>
        <p:txBody>
          <a:bodyPr/>
          <a:lstStyle>
            <a:lvl1pPr marL="69850" indent="0" algn="ctr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Espace réservé pour une image  18"/>
          <p:cNvSpPr>
            <a:spLocks noGrp="1"/>
          </p:cNvSpPr>
          <p:nvPr>
            <p:ph type="pic" sz="quarter" idx="33"/>
          </p:nvPr>
        </p:nvSpPr>
        <p:spPr>
          <a:xfrm>
            <a:off x="7020272" y="1484784"/>
            <a:ext cx="1944588" cy="2448272"/>
          </a:xfrm>
          <a:custGeom>
            <a:avLst/>
            <a:gdLst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57350 w 1657350"/>
              <a:gd name="connsiteY2" fmla="*/ 136842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48530 w 1657350"/>
              <a:gd name="connsiteY2" fmla="*/ 115676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368425">
                <a:moveTo>
                  <a:pt x="0" y="0"/>
                </a:moveTo>
                <a:lnTo>
                  <a:pt x="1657350" y="0"/>
                </a:lnTo>
                <a:lnTo>
                  <a:pt x="1648530" y="1156765"/>
                </a:lnTo>
                <a:lnTo>
                  <a:pt x="0" y="13684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69850" indent="0">
              <a:buFontTx/>
              <a:buNone/>
              <a:defRPr lang="fr-FR" sz="1200" kern="1200" noProof="0" dirty="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401216" y="499533"/>
            <a:ext cx="8563272" cy="7880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/>
                </a:solidFill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3" name="Espace réservé du pied de page 2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240E-E4DE-0242-A2E9-F7351672B01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985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ove de fin - gr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otif-polygs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81275"/>
            <a:ext cx="4859337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UR1surles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3773488"/>
            <a:ext cx="18732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UR1-cartouche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7273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b="0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324049" y="5157464"/>
            <a:ext cx="3671887" cy="1511896"/>
          </a:xfrm>
          <a:prstGeom prst="rect">
            <a:avLst/>
          </a:prstGeom>
        </p:spPr>
        <p:txBody>
          <a:bodyPr vert="horz"/>
          <a:lstStyle>
            <a:lvl1pPr marL="69850" indent="0">
              <a:buNone/>
              <a:defRPr sz="1600" baseline="0">
                <a:solidFill>
                  <a:srgbClr val="FFFFFE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595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95288" y="1773238"/>
            <a:ext cx="8497887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smtClean="0">
                <a:latin typeface="Open Sans" charset="0"/>
                <a:cs typeface="Open Sans" charset="0"/>
              </a:rPr>
              <a:t>Télécharger la police Open Sans</a:t>
            </a:r>
          </a:p>
          <a:p>
            <a:pPr eaLnBrk="1" hangingPunct="1">
              <a:defRPr/>
            </a:pPr>
            <a:r>
              <a:rPr lang="fr-FR" sz="1800" smtClean="0">
                <a:latin typeface="Open Sans" charset="0"/>
                <a:cs typeface="Open Sans" charset="0"/>
                <a:hlinkClick r:id="rId2"/>
              </a:rPr>
              <a:t>https://fonts.google.com/specimen/Open+Sans</a:t>
            </a:r>
            <a:endParaRPr lang="fr-FR" sz="1800" smtClean="0">
              <a:latin typeface="Open Sans" charset="0"/>
              <a:cs typeface="Open Sans" charset="0"/>
            </a:endParaRPr>
          </a:p>
          <a:p>
            <a:pPr eaLnBrk="1" hangingPunct="1">
              <a:defRPr/>
            </a:pPr>
            <a:endParaRPr lang="fr-FR" sz="1800" smtClean="0">
              <a:latin typeface="Open Sans" charset="0"/>
              <a:cs typeface="Open Sans" charset="0"/>
            </a:endParaRPr>
          </a:p>
          <a:p>
            <a:pPr eaLnBrk="1" hangingPunct="1">
              <a:defRPr/>
            </a:pPr>
            <a:r>
              <a:rPr lang="fr-FR" sz="1800" smtClean="0">
                <a:latin typeface="Open Sans" charset="0"/>
                <a:cs typeface="Open Sans" charset="0"/>
              </a:rPr>
              <a:t>Trouver des photos de l’Université de Rennes 1 pour illustrer ma présentation </a:t>
            </a:r>
          </a:p>
          <a:p>
            <a:pPr eaLnBrk="1" hangingPunct="1">
              <a:defRPr/>
            </a:pPr>
            <a:r>
              <a:rPr lang="fr-FR" sz="1800" smtClean="0">
                <a:latin typeface="Open Sans" charset="0"/>
                <a:cs typeface="Open Sans" charset="0"/>
                <a:hlinkClick r:id="rId3"/>
              </a:rPr>
              <a:t>https://phototheque.univ-rennes1.fr/identification.php</a:t>
            </a:r>
            <a:endParaRPr lang="fr-FR" sz="1800" smtClean="0">
              <a:latin typeface="Open Sans" charset="0"/>
              <a:cs typeface="Open Sans" charset="0"/>
            </a:endParaRPr>
          </a:p>
          <a:p>
            <a:pPr eaLnBrk="1" hangingPunct="1">
              <a:defRPr/>
            </a:pPr>
            <a:r>
              <a:rPr lang="fr-FR" sz="1800" smtClean="0">
                <a:latin typeface="Open Sans" charset="0"/>
                <a:cs typeface="Open Sans" charset="0"/>
              </a:rPr>
              <a:t>Nom d'utilisateur : images-ur1 / Mot de passe : photot2017=</a:t>
            </a:r>
          </a:p>
          <a:p>
            <a:pPr eaLnBrk="1" hangingPunct="1">
              <a:defRPr/>
            </a:pPr>
            <a:endParaRPr lang="fr-FR" sz="1800" smtClean="0">
              <a:latin typeface="Open Sans" charset="0"/>
              <a:cs typeface="Open Sans" charset="0"/>
            </a:endParaRPr>
          </a:p>
          <a:p>
            <a:pPr eaLnBrk="1" hangingPunct="1">
              <a:defRPr/>
            </a:pPr>
            <a:r>
              <a:rPr lang="fr-FR" sz="1800" smtClean="0">
                <a:latin typeface="Open Sans" charset="0"/>
                <a:cs typeface="Open Sans" charset="0"/>
              </a:rPr>
              <a:t>Trouver des pictogrammes pour dynamiser ma présentation</a:t>
            </a:r>
          </a:p>
          <a:p>
            <a:pPr eaLnBrk="1" hangingPunct="1">
              <a:defRPr/>
            </a:pPr>
            <a:r>
              <a:rPr lang="fr-FR" sz="1800" smtClean="0">
                <a:latin typeface="Open Sans" charset="0"/>
                <a:cs typeface="Open Sans" charset="0"/>
                <a:hlinkClick r:id="rId4"/>
              </a:rPr>
              <a:t>https://fontawesome.com/</a:t>
            </a:r>
            <a:endParaRPr lang="fr-FR" sz="1800" smtClean="0">
              <a:latin typeface="Open Sans" charset="0"/>
              <a:cs typeface="Open Sans" charset="0"/>
            </a:endParaRPr>
          </a:p>
          <a:p>
            <a:pPr eaLnBrk="1" hangingPunct="1">
              <a:defRPr/>
            </a:pPr>
            <a:r>
              <a:rPr lang="fr-FR" sz="1800" smtClean="0">
                <a:latin typeface="Open Sans" charset="0"/>
                <a:cs typeface="Open Sans" charset="0"/>
                <a:hlinkClick r:id="rId5"/>
              </a:rPr>
              <a:t>https://thenounproject.com/</a:t>
            </a:r>
            <a:endParaRPr lang="fr-FR" sz="1800" smtClean="0">
              <a:latin typeface="Open Sans" charset="0"/>
              <a:cs typeface="Open Sans" charset="0"/>
            </a:endParaRPr>
          </a:p>
          <a:p>
            <a:pPr eaLnBrk="1" hangingPunct="1">
              <a:defRPr/>
            </a:pPr>
            <a:endParaRPr lang="fr-FR" sz="1800" smtClean="0">
              <a:latin typeface="Open Sans" charset="0"/>
              <a:cs typeface="Open Sans" charset="0"/>
            </a:endParaRP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01216" y="499533"/>
            <a:ext cx="8563272" cy="7880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5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Ph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otif-polygs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2662238"/>
            <a:ext cx="4773612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 descr="UR1surles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21400"/>
            <a:ext cx="14398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cartouche 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7257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704856" cy="62159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FFFFF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195736" y="3631297"/>
            <a:ext cx="5760639" cy="5177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 i="1" baseline="0">
                <a:solidFill>
                  <a:srgbClr val="FFFFF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 Semibold"/>
                <a:ea typeface="Open Sans"/>
                <a:cs typeface="Open Sans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0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ROU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UR1surles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21400"/>
            <a:ext cx="14398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924944"/>
            <a:ext cx="5760640" cy="62159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0" baseline="0">
                <a:solidFill>
                  <a:schemeClr val="accent1"/>
                </a:solidFill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919329"/>
            <a:ext cx="5760639" cy="5177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Open Sans Light"/>
                <a:ea typeface="Open Sans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0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standard - footer rou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7950" y="6372225"/>
            <a:ext cx="9359900" cy="51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rgbClr val="D33030"/>
              </a:solidFill>
              <a:latin typeface="Open Sans"/>
            </a:endParaRPr>
          </a:p>
        </p:txBody>
      </p:sp>
      <p:pic>
        <p:nvPicPr>
          <p:cNvPr id="5" name="Image 4" descr="UR1-rese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18263"/>
            <a:ext cx="100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23528" y="1412776"/>
            <a:ext cx="8424936" cy="1800200"/>
          </a:xfrm>
          <a:prstGeom prst="rect">
            <a:avLst/>
          </a:prstGeom>
        </p:spPr>
        <p:txBody>
          <a:bodyPr vert="horz"/>
          <a:lstStyle>
            <a:lvl1pPr marL="68580" indent="0">
              <a:buFontTx/>
              <a:buNone/>
              <a:defRPr sz="2400">
                <a:latin typeface="Open Sans"/>
                <a:ea typeface="Open Sans"/>
                <a:cs typeface="Open Sans"/>
              </a:defRPr>
            </a:lvl1pPr>
            <a:lvl2pPr marL="540000" indent="-288000">
              <a:buClr>
                <a:srgbClr val="E03C31"/>
              </a:buClr>
              <a:buSzPct val="90000"/>
              <a:defRPr sz="2100">
                <a:latin typeface="Open Sans"/>
                <a:ea typeface="Open Sans"/>
                <a:cs typeface="Open Sans"/>
              </a:defRPr>
            </a:lvl2pPr>
            <a:lvl3pPr marL="900000" indent="-252000"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charset="2"/>
              <a:buChar char=""/>
              <a:defRPr sz="1800">
                <a:latin typeface="Open Sans"/>
                <a:ea typeface="Open Sans"/>
                <a:cs typeface="Open Sans"/>
              </a:defRPr>
            </a:lvl3pPr>
            <a:lvl4pPr marL="1260000" indent="-180000">
              <a:buFont typeface="Courier New"/>
              <a:buChar char="o"/>
              <a:defRPr sz="1500" b="0" i="0" baseline="0">
                <a:latin typeface="Open Sans"/>
                <a:ea typeface="Open Sans"/>
                <a:cs typeface="Open Sans"/>
              </a:defRPr>
            </a:lvl4pPr>
            <a:lvl5pPr marL="1620000" indent="0">
              <a:buNone/>
              <a:defRPr sz="1300" baseline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1620000" indent="0">
              <a:buFontTx/>
              <a:buNone/>
              <a:defRPr sz="1200" baseline="0">
                <a:solidFill>
                  <a:srgbClr val="747474"/>
                </a:solidFill>
                <a:latin typeface="Open Sans"/>
                <a:cs typeface="Open Sans"/>
              </a:defRPr>
            </a:lvl6pPr>
            <a:lvl7pPr marL="1620000" indent="0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defRPr>
            </a:lvl7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401216" y="499533"/>
            <a:ext cx="8563272" cy="7880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BCE8-AFB3-9D4E-96FF-6101FDE8226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043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standard BIS - footer rou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7950" y="6372225"/>
            <a:ext cx="9359900" cy="51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rgbClr val="D33030"/>
              </a:solidFill>
              <a:latin typeface="Open Sans"/>
            </a:endParaRPr>
          </a:p>
        </p:txBody>
      </p:sp>
      <p:pic>
        <p:nvPicPr>
          <p:cNvPr id="5" name="Image 4" descr="UR1-rese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18263"/>
            <a:ext cx="100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23528" y="1412776"/>
            <a:ext cx="8424936" cy="1800200"/>
          </a:xfrm>
          <a:prstGeom prst="rect">
            <a:avLst/>
          </a:prstGeom>
        </p:spPr>
        <p:txBody>
          <a:bodyPr vert="horz"/>
          <a:lstStyle>
            <a:lvl1pPr marL="68580" indent="0">
              <a:buFontTx/>
              <a:buNone/>
              <a:defRPr sz="2400">
                <a:latin typeface="Open Sans"/>
                <a:ea typeface="Open Sans"/>
                <a:cs typeface="Open Sans"/>
              </a:defRPr>
            </a:lvl1pPr>
            <a:lvl2pPr marL="540000" indent="-288000">
              <a:buClr>
                <a:srgbClr val="E03C31"/>
              </a:buClr>
              <a:buSzPct val="90000"/>
              <a:defRPr sz="2100">
                <a:latin typeface="Open Sans"/>
                <a:ea typeface="Open Sans"/>
                <a:cs typeface="Open Sans"/>
              </a:defRPr>
            </a:lvl2pPr>
            <a:lvl3pPr marL="900000" indent="-252000"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charset="2"/>
              <a:buChar char=""/>
              <a:defRPr sz="1800">
                <a:latin typeface="Open Sans"/>
                <a:ea typeface="Open Sans"/>
                <a:cs typeface="Open Sans"/>
              </a:defRPr>
            </a:lvl3pPr>
            <a:lvl4pPr marL="1260000" indent="-180000">
              <a:buFont typeface="Courier New"/>
              <a:buChar char="o"/>
              <a:defRPr sz="1500" b="0" i="0" baseline="0">
                <a:latin typeface="Open Sans"/>
                <a:ea typeface="Open Sans"/>
                <a:cs typeface="Open Sans"/>
              </a:defRPr>
            </a:lvl4pPr>
            <a:lvl5pPr marL="1620000" indent="0">
              <a:buNone/>
              <a:defRPr sz="1300" baseline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1620000" indent="0">
              <a:buFontTx/>
              <a:buNone/>
              <a:defRPr sz="1200" baseline="0">
                <a:solidFill>
                  <a:srgbClr val="747474"/>
                </a:solidFill>
                <a:latin typeface="Open Sans"/>
                <a:cs typeface="Open Sans"/>
              </a:defRPr>
            </a:lvl6pPr>
            <a:lvl7pPr marL="1620000" indent="0">
              <a:buFontTx/>
              <a:buNone/>
              <a:defRPr sz="1200">
                <a:solidFill>
                  <a:schemeClr val="bg2">
                    <a:lumMod val="50000"/>
                  </a:schemeClr>
                </a:solidFill>
                <a:latin typeface="Open Sans"/>
                <a:cs typeface="Open Sans"/>
              </a:defRPr>
            </a:lvl7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401216" y="499533"/>
            <a:ext cx="8563272" cy="7880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B5BC-E658-964B-9BAD-5535700A17E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457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 - footer rou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7950" y="6372225"/>
            <a:ext cx="9359900" cy="51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rgbClr val="D33030"/>
              </a:solidFill>
              <a:latin typeface="Open Sans"/>
            </a:endParaRPr>
          </a:p>
        </p:txBody>
      </p:sp>
      <p:pic>
        <p:nvPicPr>
          <p:cNvPr id="6" name="Image 4" descr="UR1-rese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18263"/>
            <a:ext cx="100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401216" y="1483567"/>
            <a:ext cx="4170784" cy="4236097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Open Sans"/>
                <a:ea typeface="Open Sans"/>
                <a:cs typeface="Open Sans"/>
              </a:defRPr>
            </a:lvl1pPr>
            <a:lvl2pPr marL="366713" indent="0">
              <a:buNone/>
              <a:defRPr sz="1800">
                <a:latin typeface="Open Sans"/>
                <a:ea typeface="Open Sans"/>
                <a:cs typeface="Open Sans"/>
              </a:defRPr>
            </a:lvl2pPr>
            <a:lvl3pPr marL="685800" indent="0">
              <a:buNone/>
              <a:defRPr sz="1600">
                <a:solidFill>
                  <a:srgbClr val="D33030"/>
                </a:solidFill>
                <a:latin typeface="Open Sans"/>
                <a:ea typeface="Open Sans"/>
                <a:cs typeface="Open Sans"/>
              </a:defRPr>
            </a:lvl3pPr>
            <a:lvl4pPr marL="895350" indent="0">
              <a:buNone/>
              <a:defRPr/>
            </a:lvl4pPr>
            <a:lvl5pPr marL="1096963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idx="10"/>
          </p:nvPr>
        </p:nvSpPr>
        <p:spPr>
          <a:xfrm>
            <a:off x="4788024" y="1483566"/>
            <a:ext cx="4176464" cy="4236097"/>
          </a:xfrm>
          <a:prstGeom prst="rect">
            <a:avLst/>
          </a:prstGeom>
        </p:spPr>
        <p:txBody>
          <a:bodyPr/>
          <a:lstStyle>
            <a:lvl1pPr marL="34290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0"/>
              <a:defRPr lang="fr-FR" sz="2100" kern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  <a:lvl2pPr marL="366713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0"/>
              <a:buNone/>
              <a:defRPr lang="fr-FR" sz="1800" kern="120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Tx/>
              <a:buNone/>
              <a:defRPr lang="fr-FR" sz="1600" kern="1200" dirty="0" smtClean="0">
                <a:solidFill>
                  <a:srgbClr val="D33030"/>
                </a:solidFill>
                <a:latin typeface="Open Sans"/>
                <a:ea typeface="Open Sans"/>
                <a:cs typeface="Open Sans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401216" y="499533"/>
            <a:ext cx="8563272" cy="7880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5A55-6490-FB43-A901-7B3DE894986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922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+ contenus - footer rou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07950" y="6372225"/>
            <a:ext cx="9359900" cy="51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rgbClr val="D33030"/>
              </a:solidFill>
              <a:latin typeface="Open Sans"/>
            </a:endParaRPr>
          </a:p>
        </p:txBody>
      </p:sp>
      <p:pic>
        <p:nvPicPr>
          <p:cNvPr id="16" name="Image 4" descr="UR1-rese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18263"/>
            <a:ext cx="100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6"/>
          <p:cNvSpPr>
            <a:spLocks noGrp="1"/>
          </p:cNvSpPr>
          <p:nvPr>
            <p:ph type="body" sz="quarter" idx="26"/>
          </p:nvPr>
        </p:nvSpPr>
        <p:spPr>
          <a:xfrm>
            <a:off x="1541983" y="1700809"/>
            <a:ext cx="2943199" cy="1080120"/>
          </a:xfrm>
          <a:prstGeom prst="rect">
            <a:avLst/>
          </a:prstGeom>
        </p:spPr>
        <p:txBody>
          <a:bodyPr/>
          <a:lstStyle>
            <a:lvl1pPr marL="69850" indent="0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8" name="Espace réservé pour une image  27"/>
          <p:cNvSpPr>
            <a:spLocks noGrp="1"/>
          </p:cNvSpPr>
          <p:nvPr>
            <p:ph type="pic" sz="quarter" idx="29"/>
          </p:nvPr>
        </p:nvSpPr>
        <p:spPr>
          <a:xfrm>
            <a:off x="323850" y="1700213"/>
            <a:ext cx="1079500" cy="1081087"/>
          </a:xfrm>
          <a:prstGeom prst="rect">
            <a:avLst/>
          </a:prstGeom>
        </p:spPr>
        <p:txBody>
          <a:bodyPr vert="horz"/>
          <a:lstStyle>
            <a:lvl1pPr marL="69850" indent="0">
              <a:buFontTx/>
              <a:buNone/>
              <a:defRPr sz="800" i="1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9" name="Espace réservé du texte 6"/>
          <p:cNvSpPr>
            <a:spLocks noGrp="1"/>
          </p:cNvSpPr>
          <p:nvPr>
            <p:ph type="body" sz="quarter" idx="30"/>
          </p:nvPr>
        </p:nvSpPr>
        <p:spPr>
          <a:xfrm>
            <a:off x="6012160" y="1700808"/>
            <a:ext cx="2943199" cy="1080120"/>
          </a:xfrm>
          <a:prstGeom prst="rect">
            <a:avLst/>
          </a:prstGeom>
        </p:spPr>
        <p:txBody>
          <a:bodyPr/>
          <a:lstStyle>
            <a:lvl1pPr marL="69850" indent="0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Espace réservé pour une image  27"/>
          <p:cNvSpPr>
            <a:spLocks noGrp="1"/>
          </p:cNvSpPr>
          <p:nvPr>
            <p:ph type="pic" sz="quarter" idx="31"/>
          </p:nvPr>
        </p:nvSpPr>
        <p:spPr>
          <a:xfrm>
            <a:off x="4794027" y="1700212"/>
            <a:ext cx="1079500" cy="1081087"/>
          </a:xfrm>
          <a:prstGeom prst="rect">
            <a:avLst/>
          </a:prstGeom>
        </p:spPr>
        <p:txBody>
          <a:bodyPr vert="horz"/>
          <a:lstStyle>
            <a:lvl1pPr marL="69850" indent="0">
              <a:buFontTx/>
              <a:buNone/>
              <a:defRPr sz="800" i="1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1" name="Espace réservé du texte 6"/>
          <p:cNvSpPr>
            <a:spLocks noGrp="1"/>
          </p:cNvSpPr>
          <p:nvPr>
            <p:ph type="body" sz="quarter" idx="32"/>
          </p:nvPr>
        </p:nvSpPr>
        <p:spPr>
          <a:xfrm>
            <a:off x="1547664" y="3068960"/>
            <a:ext cx="2943199" cy="1080120"/>
          </a:xfrm>
          <a:prstGeom prst="rect">
            <a:avLst/>
          </a:prstGeom>
        </p:spPr>
        <p:txBody>
          <a:bodyPr/>
          <a:lstStyle>
            <a:lvl1pPr marL="69850" indent="0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2" name="Espace réservé pour une image  27"/>
          <p:cNvSpPr>
            <a:spLocks noGrp="1"/>
          </p:cNvSpPr>
          <p:nvPr>
            <p:ph type="pic" sz="quarter" idx="33"/>
          </p:nvPr>
        </p:nvSpPr>
        <p:spPr>
          <a:xfrm>
            <a:off x="329531" y="3068364"/>
            <a:ext cx="1079500" cy="1081087"/>
          </a:xfrm>
          <a:prstGeom prst="rect">
            <a:avLst/>
          </a:prstGeom>
        </p:spPr>
        <p:txBody>
          <a:bodyPr vert="horz"/>
          <a:lstStyle>
            <a:lvl1pPr marL="69850" indent="0">
              <a:buFontTx/>
              <a:buNone/>
              <a:defRPr sz="800" i="1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3" name="Espace réservé du texte 6"/>
          <p:cNvSpPr>
            <a:spLocks noGrp="1"/>
          </p:cNvSpPr>
          <p:nvPr>
            <p:ph type="body" sz="quarter" idx="34"/>
          </p:nvPr>
        </p:nvSpPr>
        <p:spPr>
          <a:xfrm>
            <a:off x="5940152" y="2996952"/>
            <a:ext cx="2943199" cy="1080120"/>
          </a:xfrm>
          <a:prstGeom prst="rect">
            <a:avLst/>
          </a:prstGeom>
        </p:spPr>
        <p:txBody>
          <a:bodyPr/>
          <a:lstStyle>
            <a:lvl1pPr marL="69850" indent="0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4" name="Espace réservé pour une image  27"/>
          <p:cNvSpPr>
            <a:spLocks noGrp="1"/>
          </p:cNvSpPr>
          <p:nvPr>
            <p:ph type="pic" sz="quarter" idx="35"/>
          </p:nvPr>
        </p:nvSpPr>
        <p:spPr>
          <a:xfrm>
            <a:off x="4722019" y="2996356"/>
            <a:ext cx="1079500" cy="1081087"/>
          </a:xfrm>
          <a:prstGeom prst="rect">
            <a:avLst/>
          </a:prstGeom>
        </p:spPr>
        <p:txBody>
          <a:bodyPr vert="horz"/>
          <a:lstStyle>
            <a:lvl1pPr marL="69850" indent="0">
              <a:buFontTx/>
              <a:buNone/>
              <a:defRPr sz="800" i="1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5" name="Espace réservé du texte 6"/>
          <p:cNvSpPr>
            <a:spLocks noGrp="1"/>
          </p:cNvSpPr>
          <p:nvPr>
            <p:ph type="body" sz="quarter" idx="36"/>
          </p:nvPr>
        </p:nvSpPr>
        <p:spPr>
          <a:xfrm>
            <a:off x="1547664" y="4365104"/>
            <a:ext cx="2943199" cy="1080120"/>
          </a:xfrm>
          <a:prstGeom prst="rect">
            <a:avLst/>
          </a:prstGeom>
        </p:spPr>
        <p:txBody>
          <a:bodyPr/>
          <a:lstStyle>
            <a:lvl1pPr marL="69850" indent="0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6" name="Espace réservé pour une image  27"/>
          <p:cNvSpPr>
            <a:spLocks noGrp="1"/>
          </p:cNvSpPr>
          <p:nvPr>
            <p:ph type="pic" sz="quarter" idx="37"/>
          </p:nvPr>
        </p:nvSpPr>
        <p:spPr>
          <a:xfrm>
            <a:off x="329531" y="4364508"/>
            <a:ext cx="1079500" cy="1081087"/>
          </a:xfrm>
          <a:prstGeom prst="rect">
            <a:avLst/>
          </a:prstGeom>
        </p:spPr>
        <p:txBody>
          <a:bodyPr vert="horz"/>
          <a:lstStyle>
            <a:lvl1pPr marL="69850" indent="0">
              <a:buFontTx/>
              <a:buNone/>
              <a:defRPr sz="800" i="1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7" name="Espace réservé du texte 6"/>
          <p:cNvSpPr>
            <a:spLocks noGrp="1"/>
          </p:cNvSpPr>
          <p:nvPr>
            <p:ph type="body" sz="quarter" idx="38"/>
          </p:nvPr>
        </p:nvSpPr>
        <p:spPr>
          <a:xfrm>
            <a:off x="5940152" y="4365104"/>
            <a:ext cx="2943199" cy="1080120"/>
          </a:xfrm>
          <a:prstGeom prst="rect">
            <a:avLst/>
          </a:prstGeom>
        </p:spPr>
        <p:txBody>
          <a:bodyPr/>
          <a:lstStyle>
            <a:lvl1pPr marL="69850" indent="0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8" name="Espace réservé pour une image  27"/>
          <p:cNvSpPr>
            <a:spLocks noGrp="1"/>
          </p:cNvSpPr>
          <p:nvPr>
            <p:ph type="pic" sz="quarter" idx="39"/>
          </p:nvPr>
        </p:nvSpPr>
        <p:spPr>
          <a:xfrm>
            <a:off x="4722019" y="4364508"/>
            <a:ext cx="1079500" cy="1081087"/>
          </a:xfrm>
          <a:prstGeom prst="rect">
            <a:avLst/>
          </a:prstGeom>
        </p:spPr>
        <p:txBody>
          <a:bodyPr vert="horz"/>
          <a:lstStyle>
            <a:lvl1pPr marL="69850" indent="0">
              <a:buFontTx/>
              <a:buNone/>
              <a:defRPr sz="800" i="1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9" name="Titre 2"/>
          <p:cNvSpPr>
            <a:spLocks noGrp="1"/>
          </p:cNvSpPr>
          <p:nvPr>
            <p:ph type="title"/>
          </p:nvPr>
        </p:nvSpPr>
        <p:spPr>
          <a:xfrm>
            <a:off x="401216" y="499533"/>
            <a:ext cx="8563272" cy="7880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>
                <a:solidFill>
                  <a:schemeClr val="accent1"/>
                </a:solidFill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1705F-9BDA-6E4D-A4B3-73F4E74A140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213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légendes - footer rou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07950" y="6372225"/>
            <a:ext cx="9359900" cy="51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rgbClr val="D33030"/>
              </a:solidFill>
              <a:latin typeface="Open Sans"/>
            </a:endParaRPr>
          </a:p>
        </p:txBody>
      </p:sp>
      <p:pic>
        <p:nvPicPr>
          <p:cNvPr id="12" name="Image 1" descr="UR1-rese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18263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498599" y="4149080"/>
            <a:ext cx="1938262" cy="1728192"/>
          </a:xfrm>
          <a:prstGeom prst="rect">
            <a:avLst/>
          </a:prstGeom>
        </p:spPr>
        <p:txBody>
          <a:bodyPr/>
          <a:lstStyle>
            <a:lvl1pPr marL="69850" indent="0" algn="ctr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pour une image  18"/>
          <p:cNvSpPr>
            <a:spLocks noGrp="1"/>
          </p:cNvSpPr>
          <p:nvPr>
            <p:ph type="pic" sz="quarter" idx="27"/>
          </p:nvPr>
        </p:nvSpPr>
        <p:spPr>
          <a:xfrm>
            <a:off x="467544" y="1484784"/>
            <a:ext cx="1944588" cy="2448272"/>
          </a:xfrm>
          <a:custGeom>
            <a:avLst/>
            <a:gdLst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57350 w 1657350"/>
              <a:gd name="connsiteY2" fmla="*/ 136842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48530 w 1657350"/>
              <a:gd name="connsiteY2" fmla="*/ 115676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368425">
                <a:moveTo>
                  <a:pt x="0" y="0"/>
                </a:moveTo>
                <a:lnTo>
                  <a:pt x="1657350" y="0"/>
                </a:lnTo>
                <a:lnTo>
                  <a:pt x="1648530" y="1156765"/>
                </a:lnTo>
                <a:lnTo>
                  <a:pt x="0" y="13684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69850" indent="0">
              <a:buFontTx/>
              <a:buNone/>
              <a:defRPr sz="12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28"/>
          </p:nvPr>
        </p:nvSpPr>
        <p:spPr>
          <a:xfrm>
            <a:off x="2658839" y="4149080"/>
            <a:ext cx="1938262" cy="1728192"/>
          </a:xfrm>
          <a:prstGeom prst="rect">
            <a:avLst/>
          </a:prstGeom>
        </p:spPr>
        <p:txBody>
          <a:bodyPr/>
          <a:lstStyle>
            <a:lvl1pPr marL="69850" indent="0" algn="ctr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pour une image  18"/>
          <p:cNvSpPr>
            <a:spLocks noGrp="1"/>
          </p:cNvSpPr>
          <p:nvPr>
            <p:ph type="pic" sz="quarter" idx="29"/>
          </p:nvPr>
        </p:nvSpPr>
        <p:spPr>
          <a:xfrm>
            <a:off x="2627784" y="1484784"/>
            <a:ext cx="1944588" cy="2448272"/>
          </a:xfrm>
          <a:custGeom>
            <a:avLst/>
            <a:gdLst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57350 w 1657350"/>
              <a:gd name="connsiteY2" fmla="*/ 136842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48530 w 1657350"/>
              <a:gd name="connsiteY2" fmla="*/ 115676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368425">
                <a:moveTo>
                  <a:pt x="0" y="0"/>
                </a:moveTo>
                <a:lnTo>
                  <a:pt x="1657350" y="0"/>
                </a:lnTo>
                <a:lnTo>
                  <a:pt x="1648530" y="1156765"/>
                </a:lnTo>
                <a:lnTo>
                  <a:pt x="0" y="13684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69850" indent="0">
              <a:buFontTx/>
              <a:buNone/>
              <a:defRPr lang="fr-FR" sz="1200" kern="1200" noProof="0" dirty="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2" name="Espace réservé du texte 2"/>
          <p:cNvSpPr>
            <a:spLocks noGrp="1"/>
          </p:cNvSpPr>
          <p:nvPr>
            <p:ph type="body" sz="quarter" idx="30"/>
          </p:nvPr>
        </p:nvSpPr>
        <p:spPr>
          <a:xfrm>
            <a:off x="4891087" y="4149080"/>
            <a:ext cx="1938262" cy="1728192"/>
          </a:xfrm>
          <a:prstGeom prst="rect">
            <a:avLst/>
          </a:prstGeom>
        </p:spPr>
        <p:txBody>
          <a:bodyPr/>
          <a:lstStyle>
            <a:lvl1pPr marL="69850" indent="0" algn="ctr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pour une image  18"/>
          <p:cNvSpPr>
            <a:spLocks noGrp="1"/>
          </p:cNvSpPr>
          <p:nvPr>
            <p:ph type="pic" sz="quarter" idx="31"/>
          </p:nvPr>
        </p:nvSpPr>
        <p:spPr>
          <a:xfrm>
            <a:off x="4860032" y="1484784"/>
            <a:ext cx="1944588" cy="2448272"/>
          </a:xfrm>
          <a:custGeom>
            <a:avLst/>
            <a:gdLst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57350 w 1657350"/>
              <a:gd name="connsiteY2" fmla="*/ 136842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48530 w 1657350"/>
              <a:gd name="connsiteY2" fmla="*/ 115676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368425">
                <a:moveTo>
                  <a:pt x="0" y="0"/>
                </a:moveTo>
                <a:lnTo>
                  <a:pt x="1657350" y="0"/>
                </a:lnTo>
                <a:lnTo>
                  <a:pt x="1648530" y="1156765"/>
                </a:lnTo>
                <a:lnTo>
                  <a:pt x="0" y="13684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69850" indent="0">
              <a:buFontTx/>
              <a:buNone/>
              <a:defRPr lang="fr-FR" sz="1200" kern="1200" noProof="0" dirty="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2"/>
          <p:cNvSpPr>
            <a:spLocks noGrp="1"/>
          </p:cNvSpPr>
          <p:nvPr>
            <p:ph type="body" sz="quarter" idx="32"/>
          </p:nvPr>
        </p:nvSpPr>
        <p:spPr>
          <a:xfrm>
            <a:off x="7051327" y="4149080"/>
            <a:ext cx="1938262" cy="1728192"/>
          </a:xfrm>
          <a:prstGeom prst="rect">
            <a:avLst/>
          </a:prstGeom>
        </p:spPr>
        <p:txBody>
          <a:bodyPr/>
          <a:lstStyle>
            <a:lvl1pPr marL="69850" indent="0" algn="ctr">
              <a:buFontTx/>
              <a:buNone/>
              <a:defRPr sz="1400"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Espace réservé pour une image  18"/>
          <p:cNvSpPr>
            <a:spLocks noGrp="1"/>
          </p:cNvSpPr>
          <p:nvPr>
            <p:ph type="pic" sz="quarter" idx="33"/>
          </p:nvPr>
        </p:nvSpPr>
        <p:spPr>
          <a:xfrm>
            <a:off x="7020272" y="1484784"/>
            <a:ext cx="1944588" cy="2448272"/>
          </a:xfrm>
          <a:custGeom>
            <a:avLst/>
            <a:gdLst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57350 w 1657350"/>
              <a:gd name="connsiteY2" fmla="*/ 136842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  <a:gd name="connsiteX0" fmla="*/ 0 w 1657350"/>
              <a:gd name="connsiteY0" fmla="*/ 0 h 1368425"/>
              <a:gd name="connsiteX1" fmla="*/ 1657350 w 1657350"/>
              <a:gd name="connsiteY1" fmla="*/ 0 h 1368425"/>
              <a:gd name="connsiteX2" fmla="*/ 1648530 w 1657350"/>
              <a:gd name="connsiteY2" fmla="*/ 1156765 h 1368425"/>
              <a:gd name="connsiteX3" fmla="*/ 0 w 1657350"/>
              <a:gd name="connsiteY3" fmla="*/ 1368425 h 1368425"/>
              <a:gd name="connsiteX4" fmla="*/ 0 w 1657350"/>
              <a:gd name="connsiteY4" fmla="*/ 0 h 13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368425">
                <a:moveTo>
                  <a:pt x="0" y="0"/>
                </a:moveTo>
                <a:lnTo>
                  <a:pt x="1657350" y="0"/>
                </a:lnTo>
                <a:lnTo>
                  <a:pt x="1648530" y="1156765"/>
                </a:lnTo>
                <a:lnTo>
                  <a:pt x="0" y="13684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69850" indent="0">
              <a:buFontTx/>
              <a:buNone/>
              <a:defRPr lang="fr-FR" sz="1200" kern="1200" noProof="0" dirty="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6" name="Titre 2"/>
          <p:cNvSpPr>
            <a:spLocks noGrp="1"/>
          </p:cNvSpPr>
          <p:nvPr>
            <p:ph type="title"/>
          </p:nvPr>
        </p:nvSpPr>
        <p:spPr>
          <a:xfrm>
            <a:off x="401216" y="499533"/>
            <a:ext cx="8563272" cy="7880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>
                <a:solidFill>
                  <a:schemeClr val="accent1"/>
                </a:solidFill>
                <a:latin typeface="Open Sans Semibold"/>
                <a:ea typeface="Open Sans"/>
                <a:cs typeface="Open Sans Semi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3" name="Espace réservé du pied de page 2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54FCE-1BEA-C14E-88F1-F9E8B07F380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10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22488" y="6453188"/>
            <a:ext cx="4899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i="0" cap="small" spc="300">
                <a:solidFill>
                  <a:schemeClr val="bg1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7667625" y="6448425"/>
            <a:ext cx="12255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fld id="{7FF5A572-4B2F-F64A-A379-04DC39B398E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alibri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alibri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alibri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alibri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sz="2400" kern="1200">
          <a:solidFill>
            <a:schemeClr val="tx2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sz="2200" kern="1200">
          <a:solidFill>
            <a:schemeClr val="tx2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sz="2000" kern="1200">
          <a:solidFill>
            <a:schemeClr val="tx2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marL="11239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kern="1200">
          <a:solidFill>
            <a:schemeClr val="tx2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marL="13255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sz="1600" kern="1200">
          <a:solidFill>
            <a:schemeClr val="tx2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DGX8DT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2924944"/>
            <a:ext cx="6768752" cy="621596"/>
          </a:xfrm>
        </p:spPr>
        <p:txBody>
          <a:bodyPr anchor="b">
            <a:noAutofit/>
          </a:bodyPr>
          <a:lstStyle/>
          <a:p>
            <a:r>
              <a:rPr lang="fr-FR" sz="3600" dirty="0" smtClean="0"/>
              <a:t>Déploiement d’un référentiel d’architectures du SI</a:t>
            </a:r>
            <a:endParaRPr lang="fr-FR" sz="36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619672" y="3546540"/>
            <a:ext cx="6048672" cy="818563"/>
          </a:xfrm>
        </p:spPr>
        <p:txBody>
          <a:bodyPr/>
          <a:lstStyle/>
          <a:p>
            <a:r>
              <a:rPr lang="fr-FR" sz="2000" dirty="0" smtClean="0"/>
              <a:t>dans un établissement d’enseignement supérieur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GT </a:t>
            </a:r>
            <a:r>
              <a:rPr lang="fr-FR" sz="2000" dirty="0" err="1" smtClean="0">
                <a:solidFill>
                  <a:schemeClr val="tx1"/>
                </a:solidFill>
              </a:rPr>
              <a:t>UrbaESR</a:t>
            </a:r>
            <a:r>
              <a:rPr lang="fr-FR" sz="2000" dirty="0" smtClean="0">
                <a:solidFill>
                  <a:schemeClr val="tx1"/>
                </a:solidFill>
              </a:rPr>
              <a:t> – 20 nov. 2018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Objectifs du projet</a:t>
            </a: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Conception de la solution</a:t>
            </a: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Solution proposée</a:t>
            </a: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Approches retenues</a:t>
            </a: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Au sommaire…</a:t>
            </a:r>
            <a:endParaRPr lang="fr-FR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GT </a:t>
            </a:r>
            <a:r>
              <a:rPr lang="fr-FR" dirty="0" err="1" smtClean="0"/>
              <a:t>UrbaESR</a:t>
            </a:r>
            <a:r>
              <a:rPr lang="fr-FR" dirty="0" smtClean="0"/>
              <a:t> – Gunther Lachambre – 20 nov. 2018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E8E0EB8-38C9-D145-B5E1-BDFB9A1CBC7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7188572" y="499533"/>
            <a:ext cx="1704603" cy="2049773"/>
            <a:chOff x="4998572" y="543205"/>
            <a:chExt cx="2352675" cy="2857500"/>
          </a:xfrm>
        </p:grpSpPr>
        <p:pic>
          <p:nvPicPr>
            <p:cNvPr id="8" name="Picture 2" descr="http://hypno-soins.com/wp-content/uploads/2016/02/1-heure-hypnosoins-247x3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572" y="543205"/>
              <a:ext cx="2352675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68443" y="1930941"/>
              <a:ext cx="1245609" cy="60068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2800" b="1" cap="none" spc="0" dirty="0" smtClean="0">
                  <a:ln w="12700" cmpd="sng">
                    <a:solidFill>
                      <a:srgbClr val="7030A0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00:15</a:t>
              </a:r>
              <a:endParaRPr lang="fr-FR" sz="2800" b="1" cap="none" spc="0" dirty="0">
                <a:ln w="127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7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25780" indent="-457200">
              <a:buClr>
                <a:schemeClr val="tx1"/>
              </a:buClr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Déployer un référentiel d’architectures du SI</a:t>
            </a:r>
          </a:p>
          <a:p>
            <a:pPr marL="525780" indent="-457200">
              <a:buClr>
                <a:schemeClr val="tx1"/>
              </a:buClr>
              <a:buFont typeface="+mj-lt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525780" indent="-457200">
              <a:buClr>
                <a:schemeClr val="tx1"/>
              </a:buClr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Concevoir l’intégration de la cartographie du SI avec la gestion des projets</a:t>
            </a:r>
          </a:p>
          <a:p>
            <a:pPr marL="525780" indent="-457200">
              <a:buClr>
                <a:schemeClr val="tx1"/>
              </a:buClr>
              <a:buFont typeface="+mj-lt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525780" indent="-457200">
              <a:buClr>
                <a:schemeClr val="tx1"/>
              </a:buClr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Concevoir l’organisation du support de la solution</a:t>
            </a:r>
          </a:p>
          <a:p>
            <a:pPr marL="525780" indent="-457200">
              <a:buClr>
                <a:schemeClr val="tx1"/>
              </a:buClr>
              <a:buFont typeface="+mj-lt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525780" indent="-457200">
              <a:buClr>
                <a:schemeClr val="tx1"/>
              </a:buClr>
              <a:buFont typeface="+mj-lt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52578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Valider l’opportunité et la poursuite de </a:t>
            </a:r>
            <a:r>
              <a:rPr lang="fr-FR" dirty="0" smtClean="0">
                <a:solidFill>
                  <a:schemeClr val="tx1"/>
                </a:solidFill>
              </a:rPr>
              <a:t>l’investissement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Objectifs du projet</a:t>
            </a:r>
            <a:endParaRPr lang="fr-FR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60C59F1-0649-8547-A2CC-D4583F040960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4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Conception de la solution</a:t>
            </a:r>
            <a:endParaRPr lang="fr-FR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60C59F1-0649-8547-A2CC-D4583F04096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5289274" y="1117952"/>
            <a:ext cx="2124270" cy="2455063"/>
            <a:chOff x="5289274" y="1117952"/>
            <a:chExt cx="2124270" cy="2455063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5796204" y="1483566"/>
              <a:ext cx="1617340" cy="2089449"/>
            </a:xfrm>
            <a:prstGeom prst="straightConnector1">
              <a:avLst/>
            </a:prstGeom>
            <a:ln w="19050"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5289274" y="1117952"/>
              <a:ext cx="957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u="sng" dirty="0" smtClean="0"/>
                <a:t>Moyens</a:t>
              </a:r>
              <a:endParaRPr lang="fr-FR" sz="1600" i="1" u="sng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591780" y="1111273"/>
            <a:ext cx="2124270" cy="2462520"/>
            <a:chOff x="2591780" y="1111273"/>
            <a:chExt cx="2124270" cy="2462520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3098710" y="1484344"/>
              <a:ext cx="1617340" cy="2089449"/>
            </a:xfrm>
            <a:prstGeom prst="straightConnector1">
              <a:avLst/>
            </a:prstGeom>
            <a:ln w="19050"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2591780" y="1111273"/>
              <a:ext cx="9525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u="sng" dirty="0" smtClean="0"/>
                <a:t>Matière</a:t>
              </a:r>
              <a:endParaRPr lang="fr-FR" sz="1600" i="1" u="sng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11925" y="1117900"/>
            <a:ext cx="1906631" cy="2455115"/>
            <a:chOff x="111925" y="1117900"/>
            <a:chExt cx="1906631" cy="2455115"/>
          </a:xfrm>
        </p:grpSpPr>
        <p:cxnSp>
          <p:nvCxnSpPr>
            <p:cNvPr id="15" name="Connecteur droit avec flèche 14"/>
            <p:cNvCxnSpPr/>
            <p:nvPr/>
          </p:nvCxnSpPr>
          <p:spPr>
            <a:xfrm>
              <a:off x="401216" y="1483566"/>
              <a:ext cx="1617340" cy="2089449"/>
            </a:xfrm>
            <a:prstGeom prst="straightConnector1">
              <a:avLst/>
            </a:prstGeom>
            <a:ln w="19050"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111925" y="1117900"/>
              <a:ext cx="907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u="sng" dirty="0" smtClean="0"/>
                <a:t>Mesure</a:t>
              </a:r>
              <a:endParaRPr lang="fr-FR" sz="1600" i="1" u="sng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96577" y="3618247"/>
            <a:ext cx="2187719" cy="2424932"/>
            <a:chOff x="596577" y="3618247"/>
            <a:chExt cx="2187719" cy="2424932"/>
          </a:xfrm>
        </p:grpSpPr>
        <p:cxnSp>
          <p:nvCxnSpPr>
            <p:cNvPr id="18" name="Connecteur droit avec flèche 17"/>
            <p:cNvCxnSpPr/>
            <p:nvPr/>
          </p:nvCxnSpPr>
          <p:spPr>
            <a:xfrm flipV="1">
              <a:off x="1166956" y="3618247"/>
              <a:ext cx="1617340" cy="2089449"/>
            </a:xfrm>
            <a:prstGeom prst="straightConnector1">
              <a:avLst/>
            </a:prstGeom>
            <a:ln w="19050"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596577" y="5704625"/>
              <a:ext cx="110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u="sng" dirty="0" smtClean="0"/>
                <a:t>Méthode</a:t>
              </a:r>
              <a:endParaRPr lang="fr-FR" sz="1600" i="1" u="sng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493644" y="3631500"/>
            <a:ext cx="1997878" cy="2419199"/>
            <a:chOff x="3493644" y="3631500"/>
            <a:chExt cx="1997878" cy="2419199"/>
          </a:xfrm>
        </p:grpSpPr>
        <p:cxnSp>
          <p:nvCxnSpPr>
            <p:cNvPr id="21" name="Connecteur droit avec flèche 20"/>
            <p:cNvCxnSpPr/>
            <p:nvPr/>
          </p:nvCxnSpPr>
          <p:spPr>
            <a:xfrm flipV="1">
              <a:off x="3874182" y="3631500"/>
              <a:ext cx="1617340" cy="2089449"/>
            </a:xfrm>
            <a:prstGeom prst="straightConnector1">
              <a:avLst/>
            </a:prstGeom>
            <a:ln w="19050"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493644" y="5712145"/>
              <a:ext cx="756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u="sng" dirty="0" smtClean="0"/>
                <a:t>Milieu</a:t>
              </a:r>
              <a:endParaRPr lang="fr-FR" sz="1600" i="1" u="sng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744158" y="3618247"/>
            <a:ext cx="2454590" cy="2424932"/>
            <a:chOff x="5744158" y="3618247"/>
            <a:chExt cx="2454590" cy="2424932"/>
          </a:xfrm>
        </p:grpSpPr>
        <p:cxnSp>
          <p:nvCxnSpPr>
            <p:cNvPr id="24" name="Connecteur droit avec flèche 23"/>
            <p:cNvCxnSpPr/>
            <p:nvPr/>
          </p:nvCxnSpPr>
          <p:spPr>
            <a:xfrm flipV="1">
              <a:off x="6581408" y="3618247"/>
              <a:ext cx="1617340" cy="2089449"/>
            </a:xfrm>
            <a:prstGeom prst="straightConnector1">
              <a:avLst/>
            </a:prstGeom>
            <a:ln w="19050"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5744158" y="5704625"/>
              <a:ext cx="16177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u="sng" dirty="0" smtClean="0"/>
                <a:t>Main d’œuvre</a:t>
              </a:r>
              <a:endParaRPr lang="fr-FR" sz="1600" i="1" u="sng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01216" y="3213946"/>
            <a:ext cx="8794920" cy="387670"/>
            <a:chOff x="401216" y="3213946"/>
            <a:chExt cx="8794920" cy="387670"/>
          </a:xfrm>
        </p:grpSpPr>
        <p:cxnSp>
          <p:nvCxnSpPr>
            <p:cNvPr id="27" name="Connecteur droit avec flèche 26"/>
            <p:cNvCxnSpPr/>
            <p:nvPr/>
          </p:nvCxnSpPr>
          <p:spPr>
            <a:xfrm>
              <a:off x="401216" y="3601616"/>
              <a:ext cx="8563272" cy="0"/>
            </a:xfrm>
            <a:prstGeom prst="straightConnector1">
              <a:avLst/>
            </a:prstGeom>
            <a:ln w="38100"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7583194" y="3213946"/>
              <a:ext cx="161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800" dirty="0" smtClean="0"/>
                <a:t>Référentiel SI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899592" y="1751226"/>
            <a:ext cx="2269856" cy="338554"/>
            <a:chOff x="899592" y="1751226"/>
            <a:chExt cx="2269856" cy="338554"/>
          </a:xfrm>
        </p:grpSpPr>
        <p:cxnSp>
          <p:nvCxnSpPr>
            <p:cNvPr id="30" name="Connecteur droit avec flèche 29"/>
            <p:cNvCxnSpPr/>
            <p:nvPr/>
          </p:nvCxnSpPr>
          <p:spPr>
            <a:xfrm flipH="1">
              <a:off x="899592" y="2060848"/>
              <a:ext cx="1368152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940953" y="1751226"/>
              <a:ext cx="22284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Système de pilotage</a:t>
              </a:r>
              <a:endParaRPr lang="fr-FR" sz="1600" dirty="0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3766144" y="2154342"/>
            <a:ext cx="2709396" cy="338554"/>
            <a:chOff x="3766144" y="2154342"/>
            <a:chExt cx="2709396" cy="338554"/>
          </a:xfrm>
        </p:grpSpPr>
        <p:cxnSp>
          <p:nvCxnSpPr>
            <p:cNvPr id="33" name="Connecteur droit avec flèche 32"/>
            <p:cNvCxnSpPr/>
            <p:nvPr/>
          </p:nvCxnSpPr>
          <p:spPr>
            <a:xfrm flipH="1">
              <a:off x="3921122" y="2492896"/>
              <a:ext cx="1368152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3766144" y="2154342"/>
              <a:ext cx="27093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Système de cartographie</a:t>
              </a:r>
              <a:endParaRPr lang="fr-FR" sz="1600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6138031" y="1524777"/>
            <a:ext cx="2325418" cy="338554"/>
            <a:chOff x="6138031" y="1524777"/>
            <a:chExt cx="2325418" cy="338554"/>
          </a:xfrm>
        </p:grpSpPr>
        <p:sp>
          <p:nvSpPr>
            <p:cNvPr id="36" name="ZoneTexte 35"/>
            <p:cNvSpPr txBox="1"/>
            <p:nvPr/>
          </p:nvSpPr>
          <p:spPr>
            <a:xfrm>
              <a:off x="6316707" y="1524777"/>
              <a:ext cx="2146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Solution applicative</a:t>
              </a:r>
              <a:endParaRPr lang="fr-FR" sz="1600" dirty="0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H="1">
              <a:off x="6138031" y="1863331"/>
              <a:ext cx="1368152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>
            <a:off x="4777097" y="4542970"/>
            <a:ext cx="1547026" cy="338554"/>
            <a:chOff x="4777097" y="4542970"/>
            <a:chExt cx="1547026" cy="338554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4777097" y="4574754"/>
              <a:ext cx="1368152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4911557" y="4542970"/>
              <a:ext cx="14125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Cellule PMO</a:t>
              </a:r>
              <a:endParaRPr lang="fr-FR" sz="1600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6947431" y="5176456"/>
            <a:ext cx="2023311" cy="338554"/>
            <a:chOff x="6947431" y="5176456"/>
            <a:chExt cx="2023311" cy="338554"/>
          </a:xfrm>
        </p:grpSpPr>
        <p:sp>
          <p:nvSpPr>
            <p:cNvPr id="42" name="ZoneTexte 41"/>
            <p:cNvSpPr txBox="1"/>
            <p:nvPr/>
          </p:nvSpPr>
          <p:spPr>
            <a:xfrm>
              <a:off x="6947431" y="5176456"/>
              <a:ext cx="20233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Groupe utilisateurs</a:t>
              </a:r>
              <a:endParaRPr lang="fr-FR" sz="1600" dirty="0"/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H="1">
              <a:off x="7021513" y="5176456"/>
              <a:ext cx="1368152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7658935" y="4365104"/>
            <a:ext cx="1377063" cy="344645"/>
            <a:chOff x="7658935" y="4365104"/>
            <a:chExt cx="1377063" cy="344645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7658935" y="4365104"/>
              <a:ext cx="1368152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7721214" y="4371195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Urbaniste SI</a:t>
              </a:r>
              <a:endParaRPr lang="fr-FR" sz="1600" dirty="0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2279812" y="3970466"/>
            <a:ext cx="2429926" cy="338554"/>
            <a:chOff x="2279812" y="3970466"/>
            <a:chExt cx="2429926" cy="338554"/>
          </a:xfrm>
        </p:grpSpPr>
        <p:cxnSp>
          <p:nvCxnSpPr>
            <p:cNvPr id="48" name="Connecteur droit avec flèche 47"/>
            <p:cNvCxnSpPr/>
            <p:nvPr/>
          </p:nvCxnSpPr>
          <p:spPr>
            <a:xfrm flipH="1">
              <a:off x="2279812" y="4293096"/>
              <a:ext cx="1368152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2554981" y="3970466"/>
              <a:ext cx="21547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Approche adaptée</a:t>
              </a:r>
              <a:endParaRPr lang="fr-FR" sz="1600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171171" y="4401548"/>
            <a:ext cx="1609736" cy="584775"/>
            <a:chOff x="171171" y="4401548"/>
            <a:chExt cx="1609736" cy="584775"/>
          </a:xfrm>
        </p:grpSpPr>
        <p:cxnSp>
          <p:nvCxnSpPr>
            <p:cNvPr id="51" name="Connecteur droit avec flèche 50"/>
            <p:cNvCxnSpPr/>
            <p:nvPr/>
          </p:nvCxnSpPr>
          <p:spPr>
            <a:xfrm>
              <a:off x="367916" y="4941168"/>
              <a:ext cx="1368152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171171" y="4401548"/>
              <a:ext cx="1609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Capitalisation </a:t>
              </a:r>
            </a:p>
            <a:p>
              <a:r>
                <a:rPr lang="fr-FR" sz="1600" dirty="0" smtClean="0"/>
                <a:t>des cadres</a:t>
              </a:r>
              <a:endParaRPr lang="fr-FR" sz="1600" dirty="0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6706002" y="2313301"/>
            <a:ext cx="1540929" cy="338554"/>
            <a:chOff x="6706002" y="2313301"/>
            <a:chExt cx="1540929" cy="338554"/>
          </a:xfrm>
        </p:grpSpPr>
        <p:cxnSp>
          <p:nvCxnSpPr>
            <p:cNvPr id="54" name="Connecteur droit avec flèche 53"/>
            <p:cNvCxnSpPr/>
            <p:nvPr/>
          </p:nvCxnSpPr>
          <p:spPr>
            <a:xfrm flipH="1">
              <a:off x="6706002" y="2636912"/>
              <a:ext cx="1368152" cy="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6765435" y="2313301"/>
              <a:ext cx="1481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Infrastructure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35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6"/>
          <a:stretch/>
        </p:blipFill>
        <p:spPr>
          <a:xfrm>
            <a:off x="35496" y="1287624"/>
            <a:ext cx="7200000" cy="4675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" y="1287624"/>
            <a:ext cx="7140187" cy="39230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87624"/>
            <a:ext cx="7200000" cy="45252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87624"/>
            <a:ext cx="7200000" cy="35497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87624"/>
            <a:ext cx="7200000" cy="37882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87624"/>
            <a:ext cx="7200000" cy="3869159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Solution proposée</a:t>
            </a:r>
            <a:endParaRPr lang="fr-FR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60C59F1-0649-8547-A2CC-D4583F040960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7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49618 0.2729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509 L 0.49618 0.1578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49618 0.0430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49618 -0.175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49618 -0.2761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Adaptation externe (best practices)</a:t>
            </a:r>
          </a:p>
          <a:p>
            <a:pPr marL="882900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Capitalisation des cadres existants </a:t>
            </a:r>
          </a:p>
          <a:p>
            <a:pPr marL="1242900" lvl="2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Focalisation sur la cartographie des </a:t>
            </a:r>
            <a:r>
              <a:rPr lang="fr-FR" dirty="0" smtClean="0">
                <a:solidFill>
                  <a:schemeClr val="tx1"/>
                </a:solidFill>
              </a:rPr>
              <a:t>contenus</a:t>
            </a:r>
            <a:endParaRPr lang="fr-FR" dirty="0">
              <a:solidFill>
                <a:schemeClr val="tx1"/>
              </a:solidFill>
            </a:endParaRP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Adaptation interne (best fit)</a:t>
            </a:r>
          </a:p>
          <a:p>
            <a:pPr marL="882900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Utilisateurs au centre de la gestion du service</a:t>
            </a:r>
          </a:p>
          <a:p>
            <a:pPr marL="1242900" lvl="2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Cartographier utile et maintenable</a:t>
            </a:r>
          </a:p>
          <a:p>
            <a:pPr marL="882900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Cartographie et urbanisation du SI par les projets</a:t>
            </a:r>
          </a:p>
          <a:p>
            <a:pPr marL="1242900" lvl="2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Quick </a:t>
            </a:r>
            <a:r>
              <a:rPr lang="fr-FR" dirty="0" err="1" smtClean="0">
                <a:solidFill>
                  <a:schemeClr val="tx1"/>
                </a:solidFill>
              </a:rPr>
              <a:t>wins</a:t>
            </a:r>
            <a:r>
              <a:rPr lang="fr-FR" dirty="0" smtClean="0">
                <a:solidFill>
                  <a:schemeClr val="tx1"/>
                </a:solidFill>
              </a:rPr>
              <a:t> pour l’adhésion à la démarche</a:t>
            </a:r>
            <a:endParaRPr lang="fr-FR" dirty="0">
              <a:solidFill>
                <a:schemeClr val="tx1"/>
              </a:solidFill>
            </a:endParaRPr>
          </a:p>
          <a:p>
            <a:pPr marL="1242900" lvl="2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Renforcement des fondations du SI</a:t>
            </a:r>
            <a:endParaRPr lang="fr-FR" dirty="0">
              <a:solidFill>
                <a:schemeClr val="tx1"/>
              </a:solidFill>
            </a:endParaRPr>
          </a:p>
          <a:p>
            <a:pPr marL="882900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Complémentarité avec la gestion du portefeuille de projets</a:t>
            </a:r>
          </a:p>
          <a:p>
            <a:pPr marL="1242900" lvl="2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Avis </a:t>
            </a:r>
            <a:r>
              <a:rPr lang="fr-FR" dirty="0">
                <a:solidFill>
                  <a:schemeClr val="tx1"/>
                </a:solidFill>
              </a:rPr>
              <a:t>sur les </a:t>
            </a:r>
            <a:r>
              <a:rPr lang="fr-FR" dirty="0" smtClean="0">
                <a:solidFill>
                  <a:schemeClr val="tx1"/>
                </a:solidFill>
              </a:rPr>
              <a:t>projets</a:t>
            </a:r>
          </a:p>
          <a:p>
            <a:pPr marL="1242900" lvl="2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Définition d’un « socle urbanisé », filtre des demandes</a:t>
            </a:r>
            <a:endParaRPr lang="fr-FR" dirty="0">
              <a:solidFill>
                <a:schemeClr val="tx1"/>
              </a:solidFill>
            </a:endParaRPr>
          </a:p>
          <a:p>
            <a:pPr marL="882900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Complémentarité avec la CMDB, la documentation, etc.</a:t>
            </a: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Approches retenues</a:t>
            </a:r>
            <a:endParaRPr lang="fr-FR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60C59F1-0649-8547-A2CC-D4583F04096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2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POC validé, déploiement en production</a:t>
            </a: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fr-FR" dirty="0" smtClean="0">
              <a:solidFill>
                <a:schemeClr val="tx1"/>
              </a:solidFill>
            </a:endParaRP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Mission pérennisée, fonction intégrée au PMO</a:t>
            </a:r>
            <a:endParaRPr lang="fr-FR" dirty="0">
              <a:solidFill>
                <a:schemeClr val="tx1"/>
              </a:solidFill>
            </a:endParaRP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fr-FR" dirty="0" smtClean="0">
              <a:solidFill>
                <a:schemeClr val="tx1"/>
              </a:solidFill>
            </a:endParaRP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1"/>
                </a:solidFill>
              </a:rPr>
              <a:t>Intégration avec la gestion du portefeuille de projets</a:t>
            </a: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fr-FR" dirty="0" smtClean="0">
              <a:solidFill>
                <a:schemeClr val="tx1"/>
              </a:solidFill>
            </a:endParaRP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</a:endParaRP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Démarche d’amélioration continue</a:t>
            </a:r>
          </a:p>
          <a:p>
            <a:pPr marL="882900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Nouvelles capacités disponibles</a:t>
            </a:r>
          </a:p>
          <a:p>
            <a:pPr marL="882900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Processus à dérouler pour produire résultats et bénéfices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Conclusion</a:t>
            </a:r>
            <a:endParaRPr lang="fr-FR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60C59F1-0649-8547-A2CC-D4583F040960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97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Gunther Lachambre</a:t>
            </a:r>
          </a:p>
          <a:p>
            <a:r>
              <a:rPr lang="fr-FR" i="1" dirty="0" smtClean="0"/>
              <a:t>Urbaniste SI</a:t>
            </a:r>
          </a:p>
          <a:p>
            <a:r>
              <a:rPr lang="fr-FR" dirty="0" smtClean="0"/>
              <a:t>Direction du Système d’Information</a:t>
            </a:r>
          </a:p>
          <a:p>
            <a:endParaRPr lang="fr-FR" dirty="0" smtClean="0"/>
          </a:p>
          <a:p>
            <a:r>
              <a:rPr lang="fr-FR" sz="1400" dirty="0" smtClean="0">
                <a:solidFill>
                  <a:schemeClr val="bg1"/>
                </a:solidFill>
              </a:rPr>
              <a:t>gunther.lachambre@univ-rennes1.fr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LACHAMBRE </a:t>
            </a:r>
            <a:r>
              <a:rPr lang="fr-FR" dirty="0">
                <a:solidFill>
                  <a:schemeClr val="tx1"/>
                </a:solidFill>
              </a:rPr>
              <a:t>G., 2018. </a:t>
            </a:r>
            <a:r>
              <a:rPr lang="fr-FR" i="1" dirty="0">
                <a:solidFill>
                  <a:schemeClr val="tx1"/>
                </a:solidFill>
              </a:rPr>
              <a:t>Mise en </a:t>
            </a:r>
            <a:r>
              <a:rPr lang="fr-FR" i="1" dirty="0" smtClean="0">
                <a:solidFill>
                  <a:schemeClr val="tx1"/>
                </a:solidFill>
              </a:rPr>
              <a:t>œuvre </a:t>
            </a:r>
            <a:r>
              <a:rPr lang="fr-FR" i="1" dirty="0">
                <a:solidFill>
                  <a:schemeClr val="tx1"/>
                </a:solidFill>
              </a:rPr>
              <a:t>d’un référentiel d’architectures du système d’information dans un établissement d’enseignement supérieur. </a:t>
            </a:r>
            <a:r>
              <a:rPr lang="fr-FR" dirty="0">
                <a:solidFill>
                  <a:schemeClr val="tx1"/>
                </a:solidFill>
              </a:rPr>
              <a:t>Mémoire d’ingénieur en informatique option systèmes d’information, C.N.A.M., Rennes, 111p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LACHAMBRE G., 2018. </a:t>
            </a:r>
            <a:r>
              <a:rPr lang="fr-FR" i="1" dirty="0" smtClean="0">
                <a:solidFill>
                  <a:schemeClr val="tx1"/>
                </a:solidFill>
              </a:rPr>
              <a:t>Cartographie et urbanisation SI, Démarche et approche à la DSI de l’Université de Rennes1.</a:t>
            </a:r>
            <a:r>
              <a:rPr lang="fr-FR" dirty="0" smtClean="0">
                <a:solidFill>
                  <a:schemeClr val="tx1"/>
                </a:solidFill>
              </a:rPr>
              <a:t> Journée </a:t>
            </a:r>
            <a:r>
              <a:rPr lang="fr-FR" dirty="0" err="1" smtClean="0">
                <a:solidFill>
                  <a:schemeClr val="tx1"/>
                </a:solidFill>
              </a:rPr>
              <a:t>DevOuest</a:t>
            </a:r>
            <a:r>
              <a:rPr lang="fr-FR" dirty="0" smtClean="0">
                <a:solidFill>
                  <a:schemeClr val="tx1"/>
                </a:solidFill>
              </a:rPr>
              <a:t>, Université d’Angers, 15 mars 2018</a:t>
            </a:r>
          </a:p>
          <a:p>
            <a:pPr marL="882900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fr-FR" dirty="0" smtClean="0">
                <a:solidFill>
                  <a:schemeClr val="tx1"/>
                </a:solidFill>
                <a:hlinkClick r:id="rId2"/>
              </a:rPr>
              <a:t>bit.ly/2DGX8DT</a:t>
            </a:r>
            <a:endParaRPr lang="fr-FR" dirty="0">
              <a:solidFill>
                <a:schemeClr val="tx1"/>
              </a:solidFill>
            </a:endParaRPr>
          </a:p>
          <a:p>
            <a:pPr marL="41148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Références</a:t>
            </a:r>
            <a:endParaRPr lang="fr-FR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GT UrbaESR – Gunther Lachambre – 20 nov. 2018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E8E0EB8-38C9-D145-B5E1-BDFB9A1CBC7C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1_Modele_30032018">
  <a:themeElements>
    <a:clrScheme name="UR1">
      <a:dk1>
        <a:srgbClr val="2D2E2D"/>
      </a:dk1>
      <a:lt1>
        <a:srgbClr val="FFFFFE"/>
      </a:lt1>
      <a:dk2>
        <a:srgbClr val="141313"/>
      </a:dk2>
      <a:lt2>
        <a:srgbClr val="E7E7E7"/>
      </a:lt2>
      <a:accent1>
        <a:srgbClr val="D33030"/>
      </a:accent1>
      <a:accent2>
        <a:srgbClr val="9B9D9E"/>
      </a:accent2>
      <a:accent3>
        <a:srgbClr val="92161F"/>
      </a:accent3>
      <a:accent4>
        <a:srgbClr val="CFD1D0"/>
      </a:accent4>
      <a:accent5>
        <a:srgbClr val="F38B00"/>
      </a:accent5>
      <a:accent6>
        <a:srgbClr val="6E1C28"/>
      </a:accent6>
      <a:hlink>
        <a:srgbClr val="000000"/>
      </a:hlink>
      <a:folHlink>
        <a:srgbClr val="9B9D9E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UR1_Modele_30032018</Template>
  <TotalTime>5313</TotalTime>
  <Words>479</Words>
  <Application>Microsoft Office PowerPoint</Application>
  <PresentationFormat>On-screen Show (4:3)</PresentationFormat>
  <Paragraphs>118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ＭＳ Ｐゴシック</vt:lpstr>
      <vt:lpstr>Arial</vt:lpstr>
      <vt:lpstr>Calibri</vt:lpstr>
      <vt:lpstr>Century Gothic</vt:lpstr>
      <vt:lpstr>Courier New</vt:lpstr>
      <vt:lpstr>News Gothic MT</vt:lpstr>
      <vt:lpstr>Open Sans</vt:lpstr>
      <vt:lpstr>Open Sans Light</vt:lpstr>
      <vt:lpstr>Open Sans Semibold</vt:lpstr>
      <vt:lpstr>Wingdings</vt:lpstr>
      <vt:lpstr>Wingdings 2</vt:lpstr>
      <vt:lpstr>UR1_Modele_30032018</vt:lpstr>
      <vt:lpstr>Déploiement d’un référentiel d’architectures du SI</vt:lpstr>
      <vt:lpstr>Au sommaire…</vt:lpstr>
      <vt:lpstr>Objectifs du projet</vt:lpstr>
      <vt:lpstr>Conception de la solution</vt:lpstr>
      <vt:lpstr>Solution proposée</vt:lpstr>
      <vt:lpstr>Approches retenues</vt:lpstr>
      <vt:lpstr>Conclusion</vt:lpstr>
      <vt:lpstr>Merci de votre attention</vt:lpstr>
      <vt:lpstr>Références</vt:lpstr>
    </vt:vector>
  </TitlesOfParts>
  <Manager>Gunther Lachambre</Manager>
  <Company>Université de Rennes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Référentiel d'architectures du SI</dc:title>
  <dc:subject>Urbanisme SI</dc:subject>
  <dc:creator>Gunther Lachambre</dc:creator>
  <cp:keywords>référentiel;Cartographie;urbanisation;urbanisme;architecture d’entreprise</cp:keywords>
  <cp:lastModifiedBy>JonMMx 2000</cp:lastModifiedBy>
  <cp:revision>211</cp:revision>
  <cp:lastPrinted>2018-10-01T11:12:56Z</cp:lastPrinted>
  <dcterms:created xsi:type="dcterms:W3CDTF">2018-06-22T09:19:54Z</dcterms:created>
  <dcterms:modified xsi:type="dcterms:W3CDTF">2020-09-10T11:53:44Z</dcterms:modified>
  <cp:category>Urbanisme SI</cp:category>
</cp:coreProperties>
</file>