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4" r:id="rId2"/>
    <p:sldMasterId id="2147483718" r:id="rId3"/>
    <p:sldMasterId id="2147483738" r:id="rId4"/>
  </p:sldMasterIdLst>
  <p:notesMasterIdLst>
    <p:notesMasterId r:id="rId16"/>
  </p:notesMasterIdLst>
  <p:handoutMasterIdLst>
    <p:handoutMasterId r:id="rId17"/>
  </p:handoutMasterIdLst>
  <p:sldIdLst>
    <p:sldId id="1937" r:id="rId5"/>
    <p:sldId id="2499" r:id="rId6"/>
    <p:sldId id="660" r:id="rId7"/>
    <p:sldId id="1848" r:id="rId8"/>
    <p:sldId id="2500" r:id="rId9"/>
    <p:sldId id="2502" r:id="rId10"/>
    <p:sldId id="2501" r:id="rId11"/>
    <p:sldId id="2503" r:id="rId12"/>
    <p:sldId id="2504" r:id="rId13"/>
    <p:sldId id="2507" r:id="rId14"/>
    <p:sldId id="821" r:id="rId15"/>
  </p:sldIdLst>
  <p:sldSz cx="12192000" cy="6858000"/>
  <p:notesSz cx="6858000" cy="99456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885" userDrawn="1">
          <p15:clr>
            <a:srgbClr val="A4A3A4"/>
          </p15:clr>
        </p15:guide>
        <p15:guide id="3" orient="horz" pos="16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1D"/>
    <a:srgbClr val="FF7C80"/>
    <a:srgbClr val="E183BF"/>
    <a:srgbClr val="FF66CC"/>
    <a:srgbClr val="FECA66"/>
    <a:srgbClr val="FEC266"/>
    <a:srgbClr val="FED266"/>
    <a:srgbClr val="B80000"/>
    <a:srgbClr val="508BB0"/>
    <a:srgbClr val="B0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5371" autoAdjust="0"/>
  </p:normalViewPr>
  <p:slideViewPr>
    <p:cSldViewPr snapToGrid="0">
      <p:cViewPr varScale="1">
        <p:scale>
          <a:sx n="88" d="100"/>
          <a:sy n="88" d="100"/>
        </p:scale>
        <p:origin x="739" y="82"/>
      </p:cViewPr>
      <p:guideLst>
        <p:guide pos="3885"/>
        <p:guide orient="horz" pos="168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9" d="100"/>
          <a:sy n="69" d="100"/>
        </p:scale>
        <p:origin x="308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06EBA5-0138-4A62-B677-4F93D511AE44}" type="datetimeFigureOut">
              <a:rPr lang="fr-FR"/>
              <a:pPr>
                <a:defRPr/>
              </a:pPr>
              <a:t>18/11/2018</a:t>
            </a:fld>
            <a:endParaRPr lang="fr-FR"/>
          </a:p>
        </p:txBody>
      </p:sp>
      <p:sp>
        <p:nvSpPr>
          <p:cNvPr id="4" name="Espace réservé du pied de page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695598-7244-4CB8-B322-EE376896F055}" type="slidenum">
              <a:rPr lang="fr-FR"/>
              <a:pPr>
                <a:defRPr/>
              </a:pPr>
              <a:t>‹N°›</a:t>
            </a:fld>
            <a:endParaRPr lang="fr-FR"/>
          </a:p>
        </p:txBody>
      </p:sp>
    </p:spTree>
    <p:extLst>
      <p:ext uri="{BB962C8B-B14F-4D97-AF65-F5344CB8AC3E}">
        <p14:creationId xmlns:p14="http://schemas.microsoft.com/office/powerpoint/2010/main" val="269193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0AB8D2-DC21-4CCC-ADB9-78B68BB54095}" type="datetimeFigureOut">
              <a:rPr lang="fr-FR"/>
              <a:pPr>
                <a:defRPr/>
              </a:pPr>
              <a:t>18/11/2018</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9BC319-D76C-4A95-80C9-0AE76A1182AF}" type="slidenum">
              <a:rPr lang="fr-FR"/>
              <a:pPr>
                <a:defRPr/>
              </a:pPr>
              <a:t>‹N°›</a:t>
            </a:fld>
            <a:endParaRPr lang="fr-FR"/>
          </a:p>
        </p:txBody>
      </p:sp>
    </p:spTree>
    <p:extLst>
      <p:ext uri="{BB962C8B-B14F-4D97-AF65-F5344CB8AC3E}">
        <p14:creationId xmlns:p14="http://schemas.microsoft.com/office/powerpoint/2010/main" val="3718658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45C73934-D492-4443-9427-018DE5D6DDA5}"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416606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69BC319-D76C-4A95-80C9-0AE76A1182AF}" type="slidenum">
              <a:rPr lang="fr-FR" smtClean="0"/>
              <a:pPr>
                <a:defRPr/>
              </a:pPr>
              <a:t>11</a:t>
            </a:fld>
            <a:endParaRPr lang="fr-FR"/>
          </a:p>
        </p:txBody>
      </p:sp>
    </p:spTree>
    <p:extLst>
      <p:ext uri="{BB962C8B-B14F-4D97-AF65-F5344CB8AC3E}">
        <p14:creationId xmlns:p14="http://schemas.microsoft.com/office/powerpoint/2010/main" val="166992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Espace réservé du contenu 2"/>
          <p:cNvSpPr>
            <a:spLocks noGrp="1"/>
          </p:cNvSpPr>
          <p:nvPr>
            <p:ph idx="1"/>
          </p:nvPr>
        </p:nvSpPr>
        <p:spPr>
          <a:xfrm>
            <a:off x="838200" y="1300294"/>
            <a:ext cx="10515600" cy="4876669"/>
          </a:xfrm>
        </p:spPr>
        <p:txBody>
          <a:bodyPr/>
          <a:lstStyle>
            <a:lvl1pPr marL="228600" indent="-324000">
              <a:lnSpc>
                <a:spcPts val="1900"/>
              </a:lnSpc>
              <a:spcBef>
                <a:spcPts val="300"/>
              </a:spcBef>
              <a:buClr>
                <a:srgbClr val="C00000"/>
              </a:buClr>
              <a:buFont typeface="Wingdings" panose="05000000000000000000" pitchFamily="2" charset="2"/>
              <a:buChar char="v"/>
              <a:defRPr sz="1800">
                <a:latin typeface="Arial" panose="020B0604020202020204" pitchFamily="34" charset="0"/>
                <a:cs typeface="Arial" panose="020B0604020202020204" pitchFamily="34" charset="0"/>
              </a:defRPr>
            </a:lvl1pPr>
            <a:lvl2pPr marL="685800" indent="-228600">
              <a:lnSpc>
                <a:spcPts val="1900"/>
              </a:lnSpc>
              <a:spcBef>
                <a:spcPts val="0"/>
              </a:spcBef>
              <a:buClr>
                <a:schemeClr val="bg2">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lnSpc>
                <a:spcPts val="1900"/>
              </a:lnSpc>
              <a:spcBef>
                <a:spcPts val="0"/>
              </a:spcBef>
              <a:buFont typeface="Wingdings" panose="05000000000000000000" pitchFamily="2" charset="2"/>
              <a:buChar char="ü"/>
              <a:defRPr sz="1400">
                <a:latin typeface="Arial" panose="020B0604020202020204" pitchFamily="34" charset="0"/>
                <a:cs typeface="Arial" panose="020B0604020202020204" pitchFamily="34" charset="0"/>
              </a:defRPr>
            </a:lvl3pPr>
            <a:lvl4pPr>
              <a:lnSpc>
                <a:spcPts val="1900"/>
              </a:lnSpc>
              <a:spcBef>
                <a:spcPts val="0"/>
              </a:spcBef>
              <a:defRPr sz="1200">
                <a:latin typeface="Arial" panose="020B0604020202020204" pitchFamily="34" charset="0"/>
                <a:cs typeface="Arial" panose="020B0604020202020204" pitchFamily="34" charset="0"/>
              </a:defRPr>
            </a:lvl4pPr>
            <a:lvl5pPr>
              <a:lnSpc>
                <a:spcPts val="1900"/>
              </a:lnSpc>
              <a:spcBef>
                <a:spcPts val="0"/>
              </a:spcBef>
              <a:defRPr sz="120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
        <p:nvSpPr>
          <p:cNvPr id="21" name="Titre 20"/>
          <p:cNvSpPr>
            <a:spLocks noGrp="1"/>
          </p:cNvSpPr>
          <p:nvPr>
            <p:ph type="title"/>
          </p:nvPr>
        </p:nvSpPr>
        <p:spPr>
          <a:xfrm>
            <a:off x="838200" y="365125"/>
            <a:ext cx="10515600" cy="448607"/>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2411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0978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253394" y="1433102"/>
            <a:ext cx="2395728" cy="2395728"/>
          </a:xfrm>
        </p:spPr>
        <p:txBody>
          <a:bodyPr>
            <a:normAutofit/>
          </a:bodyPr>
          <a:lstStyle>
            <a:lvl1pPr>
              <a:defRPr sz="1400"/>
            </a:lvl1pPr>
          </a:lstStyle>
          <a:p>
            <a:endParaRPr lang="en-US" dirty="0"/>
          </a:p>
        </p:txBody>
      </p:sp>
      <p:sp>
        <p:nvSpPr>
          <p:cNvPr id="32" name="Picture Placeholder 12"/>
          <p:cNvSpPr>
            <a:spLocks noGrp="1" noChangeAspect="1"/>
          </p:cNvSpPr>
          <p:nvPr>
            <p:ph type="pic" sz="quarter" idx="11"/>
          </p:nvPr>
        </p:nvSpPr>
        <p:spPr>
          <a:xfrm>
            <a:off x="3655472" y="1427613"/>
            <a:ext cx="2395728" cy="2395728"/>
          </a:xfrm>
        </p:spPr>
        <p:txBody>
          <a:bodyPr>
            <a:normAutofit/>
          </a:bodyPr>
          <a:lstStyle>
            <a:lvl1pPr>
              <a:defRPr sz="1400"/>
            </a:lvl1pPr>
          </a:lstStyle>
          <a:p>
            <a:endParaRPr lang="en-US" dirty="0"/>
          </a:p>
        </p:txBody>
      </p:sp>
      <p:sp>
        <p:nvSpPr>
          <p:cNvPr id="33" name="Picture Placeholder 12"/>
          <p:cNvSpPr>
            <a:spLocks noGrp="1" noChangeAspect="1"/>
          </p:cNvSpPr>
          <p:nvPr>
            <p:ph type="pic" sz="quarter" idx="12"/>
          </p:nvPr>
        </p:nvSpPr>
        <p:spPr>
          <a:xfrm>
            <a:off x="6057550" y="1427613"/>
            <a:ext cx="2395728" cy="2395728"/>
          </a:xfrm>
        </p:spPr>
        <p:txBody>
          <a:bodyPr>
            <a:normAutofit/>
          </a:bodyPr>
          <a:lstStyle>
            <a:lvl1pPr>
              <a:defRPr sz="1400"/>
            </a:lvl1pPr>
          </a:lstStyle>
          <a:p>
            <a:endParaRPr lang="en-US" dirty="0"/>
          </a:p>
        </p:txBody>
      </p:sp>
      <p:sp>
        <p:nvSpPr>
          <p:cNvPr id="34" name="Picture Placeholder 12"/>
          <p:cNvSpPr>
            <a:spLocks noGrp="1" noChangeAspect="1"/>
          </p:cNvSpPr>
          <p:nvPr>
            <p:ph type="pic" sz="quarter" idx="13"/>
          </p:nvPr>
        </p:nvSpPr>
        <p:spPr>
          <a:xfrm>
            <a:off x="8459628" y="1427613"/>
            <a:ext cx="2395728" cy="2395728"/>
          </a:xfrm>
        </p:spPr>
        <p:txBody>
          <a:bodyPr>
            <a:normAutofit/>
          </a:bodyPr>
          <a:lstStyle>
            <a:lvl1pPr>
              <a:defRPr sz="1400"/>
            </a:lvl1pPr>
          </a:lstStyle>
          <a:p>
            <a:endParaRPr lang="en-US" dirty="0"/>
          </a:p>
        </p:txBody>
      </p:sp>
      <p:sp>
        <p:nvSpPr>
          <p:cNvPr id="35" name="Picture Placeholder 12"/>
          <p:cNvSpPr>
            <a:spLocks noGrp="1" noChangeAspect="1"/>
          </p:cNvSpPr>
          <p:nvPr>
            <p:ph type="pic" sz="quarter" idx="14"/>
          </p:nvPr>
        </p:nvSpPr>
        <p:spPr>
          <a:xfrm>
            <a:off x="1253394" y="3833722"/>
            <a:ext cx="2395728" cy="2395728"/>
          </a:xfrm>
        </p:spPr>
        <p:txBody>
          <a:bodyPr>
            <a:normAutofit/>
          </a:bodyPr>
          <a:lstStyle>
            <a:lvl1pPr>
              <a:defRPr sz="1400"/>
            </a:lvl1pPr>
          </a:lstStyle>
          <a:p>
            <a:endParaRPr lang="en-US" dirty="0"/>
          </a:p>
        </p:txBody>
      </p:sp>
      <p:sp>
        <p:nvSpPr>
          <p:cNvPr id="36" name="Picture Placeholder 12"/>
          <p:cNvSpPr>
            <a:spLocks noGrp="1" noChangeAspect="1"/>
          </p:cNvSpPr>
          <p:nvPr>
            <p:ph type="pic" sz="quarter" idx="15"/>
          </p:nvPr>
        </p:nvSpPr>
        <p:spPr>
          <a:xfrm>
            <a:off x="3655472" y="3839778"/>
            <a:ext cx="2395728" cy="2395728"/>
          </a:xfrm>
        </p:spPr>
        <p:txBody>
          <a:bodyPr>
            <a:normAutofit/>
          </a:bodyPr>
          <a:lstStyle>
            <a:lvl1pPr>
              <a:defRPr sz="1400"/>
            </a:lvl1pPr>
          </a:lstStyle>
          <a:p>
            <a:endParaRPr lang="en-US" dirty="0"/>
          </a:p>
        </p:txBody>
      </p:sp>
      <p:sp>
        <p:nvSpPr>
          <p:cNvPr id="37" name="Picture Placeholder 12"/>
          <p:cNvSpPr>
            <a:spLocks noGrp="1" noChangeAspect="1"/>
          </p:cNvSpPr>
          <p:nvPr>
            <p:ph type="pic" sz="quarter" idx="16"/>
          </p:nvPr>
        </p:nvSpPr>
        <p:spPr>
          <a:xfrm>
            <a:off x="6057550" y="3839778"/>
            <a:ext cx="2395728" cy="2395728"/>
          </a:xfrm>
        </p:spPr>
        <p:txBody>
          <a:bodyPr>
            <a:normAutofit/>
          </a:bodyPr>
          <a:lstStyle>
            <a:lvl1pPr>
              <a:defRPr sz="1400"/>
            </a:lvl1pPr>
          </a:lstStyle>
          <a:p>
            <a:endParaRPr lang="en-US" dirty="0"/>
          </a:p>
        </p:txBody>
      </p:sp>
      <p:sp>
        <p:nvSpPr>
          <p:cNvPr id="38" name="Picture Placeholder 12"/>
          <p:cNvSpPr>
            <a:spLocks noGrp="1" noChangeAspect="1"/>
          </p:cNvSpPr>
          <p:nvPr>
            <p:ph type="pic" sz="quarter" idx="17"/>
          </p:nvPr>
        </p:nvSpPr>
        <p:spPr>
          <a:xfrm>
            <a:off x="8459628" y="3839778"/>
            <a:ext cx="2395728" cy="2395728"/>
          </a:xfrm>
        </p:spPr>
        <p:txBody>
          <a:bodyPr>
            <a:normAutofit/>
          </a:bodyPr>
          <a:lstStyle>
            <a:lvl1pPr>
              <a:defRPr sz="1400"/>
            </a:lvl1pPr>
          </a:lstStyle>
          <a:p>
            <a:endParaRPr lang="en-US" dirty="0"/>
          </a:p>
        </p:txBody>
      </p:sp>
    </p:spTree>
    <p:extLst>
      <p:ext uri="{BB962C8B-B14F-4D97-AF65-F5344CB8AC3E}">
        <p14:creationId xmlns:p14="http://schemas.microsoft.com/office/powerpoint/2010/main" val="424825765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81158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noChangeAspect="1"/>
          </p:cNvSpPr>
          <p:nvPr>
            <p:ph type="pic" sz="quarter" idx="11" hasCustomPrompt="1"/>
          </p:nvPr>
        </p:nvSpPr>
        <p:spPr>
          <a:xfrm>
            <a:off x="4915403"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noChangeAspect="1"/>
          </p:cNvSpPr>
          <p:nvPr>
            <p:ph type="pic" sz="quarter" idx="12" hasCustomPrompt="1"/>
          </p:nvPr>
        </p:nvSpPr>
        <p:spPr>
          <a:xfrm>
            <a:off x="801922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noChangeAspect="1"/>
          </p:cNvSpPr>
          <p:nvPr>
            <p:ph type="pic" sz="quarter" idx="13" hasCustomPrompt="1"/>
          </p:nvPr>
        </p:nvSpPr>
        <p:spPr>
          <a:xfrm>
            <a:off x="3408155"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noChangeAspect="1"/>
          </p:cNvSpPr>
          <p:nvPr>
            <p:ph type="pic" sz="quarter" idx="14" hasCustomPrompt="1"/>
          </p:nvPr>
        </p:nvSpPr>
        <p:spPr>
          <a:xfrm>
            <a:off x="6511974"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400092010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ortfolio-6">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6826316" y="1893450"/>
            <a:ext cx="2147420" cy="3579115"/>
          </a:xfrm>
        </p:spPr>
        <p:txBody>
          <a:bodyPr>
            <a:normAutofit/>
          </a:bodyPr>
          <a:lstStyle>
            <a:lvl1pPr>
              <a:defRPr sz="1400"/>
            </a:lvl1pPr>
          </a:lstStyle>
          <a:p>
            <a:endParaRPr lang="en-US" dirty="0"/>
          </a:p>
        </p:txBody>
      </p:sp>
      <p:sp>
        <p:nvSpPr>
          <p:cNvPr id="17" name="Picture Placeholder 12"/>
          <p:cNvSpPr>
            <a:spLocks noGrp="1" noChangeAspect="1"/>
          </p:cNvSpPr>
          <p:nvPr>
            <p:ph type="pic" sz="quarter" idx="14"/>
          </p:nvPr>
        </p:nvSpPr>
        <p:spPr>
          <a:xfrm>
            <a:off x="4586536" y="1893450"/>
            <a:ext cx="2147420" cy="3579115"/>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9066096" y="1893450"/>
            <a:ext cx="2147420" cy="3579115"/>
          </a:xfrm>
        </p:spPr>
        <p:txBody>
          <a:bodyPr>
            <a:normAutofit/>
          </a:bodyPr>
          <a:lstStyle>
            <a:lvl1pPr>
              <a:defRPr sz="1400"/>
            </a:lvl1pPr>
          </a:lstStyle>
          <a:p>
            <a:endParaRPr lang="en-US" dirty="0"/>
          </a:p>
        </p:txBody>
      </p:sp>
    </p:spTree>
    <p:extLst>
      <p:ext uri="{BB962C8B-B14F-4D97-AF65-F5344CB8AC3E}">
        <p14:creationId xmlns:p14="http://schemas.microsoft.com/office/powerpoint/2010/main" val="57192135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28902335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0"/>
            <a:ext cx="5954186" cy="6858000"/>
          </a:xfrm>
        </p:spPr>
        <p:txBody>
          <a:bodyPr>
            <a:normAutofit/>
          </a:bodyPr>
          <a:lstStyle>
            <a:lvl1pPr marL="0" indent="0">
              <a:buNone/>
              <a:defRPr sz="1600">
                <a:latin typeface="Raleway Light"/>
                <a:cs typeface="Raleway Light"/>
              </a:defRPr>
            </a:lvl1pPr>
          </a:lstStyle>
          <a:p>
            <a:endParaRPr lang="id-ID" dirty="0"/>
          </a:p>
        </p:txBody>
      </p:sp>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28622015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0940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62422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556206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234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29060179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18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009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3594242"/>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015"/>
            <a:ext cx="1259942" cy="1258811"/>
          </a:xfrm>
          <a:prstGeom prst="ellipse">
            <a:avLst/>
          </a:prstGeom>
        </p:spPr>
        <p:txBody>
          <a:bodyPr>
            <a:noAutofit/>
          </a:bodyPr>
          <a:lstStyle>
            <a:lvl1pPr marL="0" indent="0">
              <a:lnSpc>
                <a:spcPct val="130000"/>
              </a:lnSpc>
              <a:buNone/>
              <a:defRPr sz="12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1" y="1592554"/>
            <a:ext cx="1259942" cy="1258811"/>
          </a:xfrm>
          <a:prstGeom prst="ellipse">
            <a:avLst/>
          </a:prstGeom>
        </p:spPr>
        <p:txBody>
          <a:bodyPr>
            <a:normAutofit/>
          </a:bodyPr>
          <a:lstStyle>
            <a:lvl1pPr marL="0" indent="0">
              <a:lnSpc>
                <a:spcPct val="130000"/>
              </a:lnSpc>
              <a:buNone/>
              <a:defRPr sz="12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58" y="4054258"/>
            <a:ext cx="1259942" cy="1258811"/>
          </a:xfrm>
          <a:prstGeom prst="ellipse">
            <a:avLst/>
          </a:prstGeom>
        </p:spPr>
        <p:txBody>
          <a:bodyPr>
            <a:normAutofit/>
          </a:bodyPr>
          <a:lstStyle>
            <a:lvl1pPr>
              <a:lnSpc>
                <a:spcPct val="130000"/>
              </a:lnSpc>
              <a:defRPr sz="12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5" y="4054258"/>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2" y="404004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Tree>
    <p:extLst>
      <p:ext uri="{BB962C8B-B14F-4D97-AF65-F5344CB8AC3E}">
        <p14:creationId xmlns:p14="http://schemas.microsoft.com/office/powerpoint/2010/main" val="3016473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20483"/>
            <a:ext cx="12192000" cy="2838449"/>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213445258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2"/>
            <a:ext cx="12192000" cy="3158274"/>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280052330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noChangeAspect="1"/>
          </p:cNvSpPr>
          <p:nvPr>
            <p:ph type="pic" sz="quarter" idx="11"/>
          </p:nvPr>
        </p:nvSpPr>
        <p:spPr>
          <a:xfrm>
            <a:off x="1687360" y="2163534"/>
            <a:ext cx="4422647" cy="2769218"/>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00966858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3" name="Titre 12"/>
          <p:cNvSpPr>
            <a:spLocks noGrp="1"/>
          </p:cNvSpPr>
          <p:nvPr>
            <p:ph type="title"/>
          </p:nvPr>
        </p:nvSpPr>
        <p:spPr>
          <a:xfrm>
            <a:off x="838200" y="365125"/>
            <a:ext cx="10515600" cy="482163"/>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1185556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18"/>
            <a:ext cx="4339462" cy="249108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86391288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109428" y="1803401"/>
            <a:ext cx="2133600" cy="2133600"/>
          </a:xfrm>
          <a:prstGeom prst="ellipse">
            <a:avLst/>
          </a:prstGeom>
        </p:spPr>
        <p:txBody>
          <a:bodyPr>
            <a:normAutofit/>
          </a:bodyPr>
          <a:lstStyle>
            <a:lvl1pPr>
              <a:defRPr sz="1600"/>
            </a:lvl1pPr>
          </a:lstStyle>
          <a:p>
            <a:endParaRPr lang="en-US" dirty="0"/>
          </a:p>
        </p:txBody>
      </p:sp>
      <p:sp>
        <p:nvSpPr>
          <p:cNvPr id="18" name="Picture Placeholder 22"/>
          <p:cNvSpPr>
            <a:spLocks noGrp="1" noChangeAspect="1"/>
          </p:cNvSpPr>
          <p:nvPr>
            <p:ph type="pic" sz="quarter" idx="16"/>
          </p:nvPr>
        </p:nvSpPr>
        <p:spPr>
          <a:xfrm>
            <a:off x="3657600" y="1803401"/>
            <a:ext cx="2133600" cy="2133600"/>
          </a:xfrm>
          <a:prstGeom prst="ellipse">
            <a:avLst/>
          </a:prstGeom>
        </p:spPr>
        <p:txBody>
          <a:bodyPr>
            <a:normAutofit/>
          </a:bodyPr>
          <a:lstStyle>
            <a:lvl1pPr>
              <a:defRPr sz="1600"/>
            </a:lvl1pPr>
          </a:lstStyle>
          <a:p>
            <a:endParaRPr lang="en-US" dirty="0"/>
          </a:p>
        </p:txBody>
      </p:sp>
      <p:sp>
        <p:nvSpPr>
          <p:cNvPr id="19" name="Picture Placeholder 22"/>
          <p:cNvSpPr>
            <a:spLocks noGrp="1" noChangeAspect="1"/>
          </p:cNvSpPr>
          <p:nvPr>
            <p:ph type="pic" sz="quarter" idx="17"/>
          </p:nvPr>
        </p:nvSpPr>
        <p:spPr>
          <a:xfrm>
            <a:off x="6096000" y="1803401"/>
            <a:ext cx="2133600" cy="2133600"/>
          </a:xfrm>
          <a:prstGeom prst="ellipse">
            <a:avLst/>
          </a:prstGeom>
        </p:spPr>
        <p:txBody>
          <a:bodyPr>
            <a:normAutofit/>
          </a:bodyPr>
          <a:lstStyle>
            <a:lvl1pPr>
              <a:defRPr sz="1600"/>
            </a:lvl1pPr>
          </a:lstStyle>
          <a:p>
            <a:endParaRPr lang="en-US" dirty="0"/>
          </a:p>
        </p:txBody>
      </p:sp>
      <p:sp>
        <p:nvSpPr>
          <p:cNvPr id="20" name="Picture Placeholder 22"/>
          <p:cNvSpPr>
            <a:spLocks noGrp="1" noChangeAspect="1"/>
          </p:cNvSpPr>
          <p:nvPr>
            <p:ph type="pic" sz="quarter" idx="18"/>
          </p:nvPr>
        </p:nvSpPr>
        <p:spPr>
          <a:xfrm>
            <a:off x="8534400" y="1803401"/>
            <a:ext cx="2133600" cy="2133600"/>
          </a:xfrm>
          <a:prstGeom prst="ellipse">
            <a:avLst/>
          </a:prstGeom>
        </p:spPr>
        <p:txBody>
          <a:bodyPr>
            <a:normAutofit/>
          </a:bodyPr>
          <a:lstStyle>
            <a:lvl1pPr>
              <a:defRPr sz="1600"/>
            </a:lvl1pPr>
          </a:lstStyle>
          <a:p>
            <a:endParaRPr lang="en-US" dirty="0"/>
          </a:p>
        </p:txBody>
      </p:sp>
    </p:spTree>
    <p:extLst>
      <p:ext uri="{BB962C8B-B14F-4D97-AF65-F5344CB8AC3E}">
        <p14:creationId xmlns:p14="http://schemas.microsoft.com/office/powerpoint/2010/main" val="27880963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5029200" y="1260656"/>
            <a:ext cx="2133600" cy="2133600"/>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37939344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11545" y="2195658"/>
            <a:ext cx="12191997" cy="2125087"/>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9519929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Team">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1198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6" name="Picture Placeholder 14"/>
          <p:cNvSpPr>
            <a:spLocks noGrp="1" noChangeAspect="1"/>
          </p:cNvSpPr>
          <p:nvPr>
            <p:ph type="pic" sz="quarter" idx="11"/>
          </p:nvPr>
        </p:nvSpPr>
        <p:spPr>
          <a:xfrm>
            <a:off x="4500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7" name="Picture Placeholder 14"/>
          <p:cNvSpPr>
            <a:spLocks noGrp="1" noChangeAspect="1"/>
          </p:cNvSpPr>
          <p:nvPr>
            <p:ph type="pic" sz="quarter" idx="12"/>
          </p:nvPr>
        </p:nvSpPr>
        <p:spPr>
          <a:xfrm>
            <a:off x="7815264" y="1784351"/>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32962791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2084388" y="2000250"/>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37303917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110480700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255589" y="1692238"/>
            <a:ext cx="4030217" cy="3977969"/>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107971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4303918" y="2557198"/>
            <a:ext cx="944871" cy="2572187"/>
          </a:xfrm>
        </p:spPr>
        <p:txBody>
          <a:bodyPr>
            <a:normAutofit/>
          </a:bodyPr>
          <a:lstStyle>
            <a:lvl1pPr marL="0" indent="0">
              <a:buNone/>
              <a:defRPr sz="700"/>
            </a:lvl1pPr>
          </a:lstStyle>
          <a:p>
            <a:endParaRPr lang="en-US" dirty="0"/>
          </a:p>
        </p:txBody>
      </p:sp>
      <p:sp>
        <p:nvSpPr>
          <p:cNvPr id="24" name="Picture Placeholder 16"/>
          <p:cNvSpPr>
            <a:spLocks noGrp="1" noChangeAspect="1"/>
          </p:cNvSpPr>
          <p:nvPr userDrawn="1">
            <p:ph type="pic" sz="quarter" idx="14"/>
          </p:nvPr>
        </p:nvSpPr>
        <p:spPr>
          <a:xfrm>
            <a:off x="1165167" y="2550141"/>
            <a:ext cx="896020" cy="2572188"/>
          </a:xfrm>
        </p:spPr>
        <p:txBody>
          <a:bodyPr>
            <a:normAutofit/>
          </a:bodyPr>
          <a:lstStyle>
            <a:lvl1pPr marL="0" indent="0">
              <a:buNone/>
              <a:defRPr sz="700"/>
            </a:lvl1pPr>
          </a:lstStyle>
          <a:p>
            <a:endParaRPr lang="en-US" dirty="0"/>
          </a:p>
        </p:txBody>
      </p:sp>
      <p:sp>
        <p:nvSpPr>
          <p:cNvPr id="25" name="Picture Placeholder 16"/>
          <p:cNvSpPr>
            <a:spLocks noGrp="1" noChangeAspect="1"/>
          </p:cNvSpPr>
          <p:nvPr>
            <p:ph type="pic" sz="quarter" idx="10"/>
          </p:nvPr>
        </p:nvSpPr>
        <p:spPr>
          <a:xfrm>
            <a:off x="2252868" y="2267919"/>
            <a:ext cx="1889744" cy="3369467"/>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73212168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pp Design 02">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2116468"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0" name="Picture Placeholder 9"/>
          <p:cNvSpPr>
            <a:spLocks noGrp="1" noChangeAspect="1"/>
          </p:cNvSpPr>
          <p:nvPr>
            <p:ph type="pic" sz="quarter" idx="11"/>
          </p:nvPr>
        </p:nvSpPr>
        <p:spPr>
          <a:xfrm>
            <a:off x="5401831"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4" name="Picture Placeholder 9"/>
          <p:cNvSpPr>
            <a:spLocks noGrp="1" noChangeAspect="1"/>
          </p:cNvSpPr>
          <p:nvPr>
            <p:ph type="pic" sz="quarter" idx="12"/>
          </p:nvPr>
        </p:nvSpPr>
        <p:spPr>
          <a:xfrm>
            <a:off x="8732070" y="2292692"/>
            <a:ext cx="1418177" cy="254437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426760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Tree>
    <p:extLst>
      <p:ext uri="{BB962C8B-B14F-4D97-AF65-F5344CB8AC3E}">
        <p14:creationId xmlns:p14="http://schemas.microsoft.com/office/powerpoint/2010/main" val="4014258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ockup-dev2">
    <p:spTree>
      <p:nvGrpSpPr>
        <p:cNvPr id="1" name=""/>
        <p:cNvGrpSpPr/>
        <p:nvPr/>
      </p:nvGrpSpPr>
      <p:grpSpPr>
        <a:xfrm>
          <a:off x="0" y="0"/>
          <a:ext cx="0" cy="0"/>
          <a:chOff x="0" y="0"/>
          <a:chExt cx="0" cy="0"/>
        </a:xfrm>
      </p:grpSpPr>
      <p:sp>
        <p:nvSpPr>
          <p:cNvPr id="38" name="Picture Placeholder 16"/>
          <p:cNvSpPr>
            <a:spLocks noGrp="1" noChangeAspect="1"/>
          </p:cNvSpPr>
          <p:nvPr>
            <p:ph type="pic" sz="quarter" idx="13"/>
          </p:nvPr>
        </p:nvSpPr>
        <p:spPr>
          <a:xfrm>
            <a:off x="7036984" y="2394392"/>
            <a:ext cx="1006768" cy="2385050"/>
          </a:xfrm>
        </p:spPr>
        <p:txBody>
          <a:bodyPr>
            <a:normAutofit/>
          </a:bodyPr>
          <a:lstStyle>
            <a:lvl1pPr marL="0" indent="0">
              <a:buNone/>
              <a:defRPr sz="600"/>
            </a:lvl1pPr>
          </a:lstStyle>
          <a:p>
            <a:endParaRPr lang="en-US" dirty="0"/>
          </a:p>
        </p:txBody>
      </p:sp>
      <p:sp>
        <p:nvSpPr>
          <p:cNvPr id="39" name="Picture Placeholder 16"/>
          <p:cNvSpPr>
            <a:spLocks noGrp="1" noChangeAspect="1"/>
          </p:cNvSpPr>
          <p:nvPr>
            <p:ph type="pic" sz="quarter" idx="14"/>
          </p:nvPr>
        </p:nvSpPr>
        <p:spPr>
          <a:xfrm>
            <a:off x="4047873" y="2393726"/>
            <a:ext cx="920404" cy="2385050"/>
          </a:xfrm>
        </p:spPr>
        <p:txBody>
          <a:bodyPr>
            <a:normAutofit/>
          </a:bodyPr>
          <a:lstStyle>
            <a:lvl1pPr marL="0" indent="0">
              <a:buNone/>
              <a:defRPr sz="600"/>
            </a:lvl1pPr>
          </a:lstStyle>
          <a:p>
            <a:endParaRPr lang="en-US" dirty="0"/>
          </a:p>
        </p:txBody>
      </p:sp>
      <p:sp>
        <p:nvSpPr>
          <p:cNvPr id="25" name="Picture Placeholder 16"/>
          <p:cNvSpPr>
            <a:spLocks noGrp="1" noChangeAspect="1"/>
          </p:cNvSpPr>
          <p:nvPr>
            <p:ph type="pic" sz="quarter" idx="10"/>
          </p:nvPr>
        </p:nvSpPr>
        <p:spPr>
          <a:xfrm>
            <a:off x="5140484" y="2174790"/>
            <a:ext cx="1747046" cy="3114540"/>
          </a:xfrm>
        </p:spPr>
        <p:txBody>
          <a:bodyPr>
            <a:normAutofit/>
          </a:bodyPr>
          <a:lstStyle>
            <a:lvl1pPr marL="0" indent="0">
              <a:buNone/>
              <a:defRPr sz="600"/>
            </a:lvl1pPr>
          </a:lstStyle>
          <a:p>
            <a:endParaRPr lang="en-US" dirty="0"/>
          </a:p>
        </p:txBody>
      </p:sp>
    </p:spTree>
    <p:extLst>
      <p:ext uri="{BB962C8B-B14F-4D97-AF65-F5344CB8AC3E}">
        <p14:creationId xmlns:p14="http://schemas.microsoft.com/office/powerpoint/2010/main" val="127379498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988484" y="1821007"/>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3256464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1290292"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3896747"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6549859"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9135071"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212988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2" y="1981479"/>
            <a:ext cx="2438746" cy="1980871"/>
          </a:xfrm>
        </p:spPr>
        <p:txBody>
          <a:bodyPr>
            <a:normAutofit/>
          </a:bodyPr>
          <a:lstStyle>
            <a:lvl1pPr marL="0" indent="0">
              <a:buNone/>
              <a:defRPr sz="2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2438750" y="608"/>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50" y="1982087"/>
            <a:ext cx="2438746"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4871863" y="1980871"/>
            <a:ext cx="2438746" cy="1980871"/>
          </a:xfrm>
        </p:spPr>
        <p:txBody>
          <a:bodyPr>
            <a:normAutofit/>
          </a:bodyPr>
          <a:lstStyle>
            <a:lvl1pPr marL="0" indent="0">
              <a:buNone/>
              <a:defRPr sz="2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7299466" y="1216"/>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299466" y="1982694"/>
            <a:ext cx="2438746"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9742111" y="1982694"/>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144954308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49" y="1982087"/>
            <a:ext cx="2421969"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320140" y="1982694"/>
            <a:ext cx="2421971"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12824418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09473"/>
            <a:ext cx="12192000" cy="3386667"/>
          </a:xfrm>
        </p:spPr>
        <p:txBody>
          <a:bodyPr>
            <a:normAutofit/>
          </a:bodyPr>
          <a:lstStyle>
            <a:lvl1pPr marL="0" indent="0">
              <a:buNone/>
              <a:defRPr sz="2100">
                <a:solidFill>
                  <a:schemeClr val="bg1">
                    <a:lumMod val="65000"/>
                  </a:schemeClr>
                </a:solidFill>
              </a:defRPr>
            </a:lvl1pPr>
          </a:lstStyle>
          <a:p>
            <a:endParaRPr lang="en-US"/>
          </a:p>
        </p:txBody>
      </p:sp>
    </p:spTree>
    <p:extLst>
      <p:ext uri="{BB962C8B-B14F-4D97-AF65-F5344CB8AC3E}">
        <p14:creationId xmlns:p14="http://schemas.microsoft.com/office/powerpoint/2010/main" val="308310469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12203143" cy="6858001"/>
          </a:xfrm>
        </p:spPr>
        <p:txBody>
          <a:bodyPr>
            <a:normAutofit/>
          </a:bodyPr>
          <a:lstStyle>
            <a:lvl1pPr marL="0" indent="0">
              <a:buNone/>
              <a:defRPr sz="1600">
                <a:latin typeface="Raleway Light"/>
                <a:cs typeface="Raleway Light"/>
              </a:defRPr>
            </a:lvl1pPr>
          </a:lstStyle>
          <a:p>
            <a:endParaRPr lang="id-ID" dirty="0"/>
          </a:p>
        </p:txBody>
      </p:sp>
    </p:spTree>
    <p:extLst>
      <p:ext uri="{BB962C8B-B14F-4D97-AF65-F5344CB8AC3E}">
        <p14:creationId xmlns:p14="http://schemas.microsoft.com/office/powerpoint/2010/main" val="3471163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148468927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5" name="Rectangle 4"/>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42309912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535889" y="1233378"/>
            <a:ext cx="2360858" cy="4225173"/>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13361774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Titre 7"/>
          <p:cNvSpPr>
            <a:spLocks noGrp="1"/>
          </p:cNvSpPr>
          <p:nvPr>
            <p:ph type="title"/>
          </p:nvPr>
        </p:nvSpPr>
        <p:spPr>
          <a:xfrm>
            <a:off x="838200" y="365126"/>
            <a:ext cx="10515600" cy="524108"/>
          </a:xfrm>
          <a:prstGeom prst="rect">
            <a:avLst/>
          </a:prstGeom>
        </p:spPr>
        <p:txBody>
          <a:bodyPr/>
          <a:lstStyle>
            <a:lvl1pPr>
              <a:defRPr sz="2400">
                <a:latin typeface="Arial" panose="020B0604020202020204" pitchFamily="34" charset="0"/>
                <a:cs typeface="Arial" panose="020B0604020202020204" pitchFamily="34" charset="0"/>
              </a:defRPr>
            </a:lvl1pPr>
          </a:lstStyle>
          <a:p>
            <a:r>
              <a:rPr lang="fr-FR" dirty="0"/>
              <a:t>Modifiez le style du titre</a:t>
            </a:r>
          </a:p>
        </p:txBody>
      </p:sp>
      <p:sp>
        <p:nvSpPr>
          <p:cNvPr id="5" name="Espace réservé de la date 1"/>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27064F-C9F0-4036-B074-5E6703F679D9}" type="datetimeFigureOut">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18.11.2018</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2"/>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a:ea typeface="+mn-ea"/>
                <a:cs typeface="+mn-cs"/>
              </a:rPr>
              <a:t>Open People Factory</a:t>
            </a:r>
          </a:p>
        </p:txBody>
      </p:sp>
      <p:sp>
        <p:nvSpPr>
          <p:cNvPr id="7" name="Espace réservé du numéro de diapositive 3"/>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182EEE-165B-4892-A8FC-28FE2D3744C8}"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50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0485713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14" name="Oval 13"/>
          <p:cNvSpPr/>
          <p:nvPr userDrawn="1"/>
        </p:nvSpPr>
        <p:spPr>
          <a:xfrm>
            <a:off x="11512878" y="236686"/>
            <a:ext cx="479630"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a:endParaRPr lang="en-US" sz="900"/>
          </a:p>
        </p:txBody>
      </p:sp>
      <p:sp>
        <p:nvSpPr>
          <p:cNvPr id="15" name="TextBox 14"/>
          <p:cNvSpPr txBox="1"/>
          <p:nvPr userDrawn="1"/>
        </p:nvSpPr>
        <p:spPr>
          <a:xfrm>
            <a:off x="11488915" y="303535"/>
            <a:ext cx="542063" cy="307740"/>
          </a:xfrm>
          <a:prstGeom prst="rect">
            <a:avLst/>
          </a:prstGeom>
          <a:noFill/>
        </p:spPr>
        <p:txBody>
          <a:bodyPr wrap="none" lIns="91404" tIns="45702" rIns="91404" bIns="45702" rtlCol="0">
            <a:spAutoFit/>
          </a:bodyPr>
          <a:lstStyle/>
          <a:p>
            <a:pPr algn="ctr"/>
            <a:fld id="{260E2A6B-A809-4840-BF14-8648BC0BDF87}" type="slidenum">
              <a:rPr lang="id-ID" sz="1400" b="1" smtClean="0">
                <a:solidFill>
                  <a:schemeClr val="bg1"/>
                </a:solidFill>
                <a:latin typeface="Raleway Light"/>
                <a:cs typeface="Raleway Light"/>
              </a:rPr>
              <a:pPr algn="ctr"/>
              <a:t>‹N°›</a:t>
            </a:fld>
            <a:endParaRPr lang="id-ID" sz="1400" dirty="0">
              <a:solidFill>
                <a:schemeClr val="bg1"/>
              </a:solidFill>
              <a:latin typeface="Raleway Light"/>
              <a:cs typeface="Raleway Light"/>
            </a:endParaRPr>
          </a:p>
        </p:txBody>
      </p:sp>
      <p:sp>
        <p:nvSpPr>
          <p:cNvPr id="9" name="Picture Placeholder 2"/>
          <p:cNvSpPr>
            <a:spLocks noGrp="1" noChangeAspect="1"/>
          </p:cNvSpPr>
          <p:nvPr>
            <p:ph type="pic" sz="quarter" idx="11"/>
          </p:nvPr>
        </p:nvSpPr>
        <p:spPr>
          <a:xfrm>
            <a:off x="4500563" y="1779589"/>
            <a:ext cx="3194049" cy="2266950"/>
          </a:xfrm>
        </p:spPr>
        <p:txBody>
          <a:bodyPr>
            <a:normAutofit/>
          </a:bodyPr>
          <a:lstStyle>
            <a:lvl1pPr marL="0" indent="0">
              <a:buNone/>
              <a:defRPr sz="2000">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7808913" y="1779589"/>
            <a:ext cx="3216275" cy="2266950"/>
          </a:xfrm>
        </p:spPr>
        <p:txBody>
          <a:bodyPr>
            <a:normAutofit/>
          </a:bodyPr>
          <a:lstStyle>
            <a:lvl1pPr marL="0" indent="0">
              <a:buNone/>
              <a:defRPr sz="2000">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1210109" y="1795468"/>
            <a:ext cx="3201554" cy="22510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55185221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3785657" y="1625400"/>
            <a:ext cx="2317411" cy="231529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3"/>
          </p:nvPr>
        </p:nvSpPr>
        <p:spPr>
          <a:xfrm>
            <a:off x="6169719" y="1614260"/>
            <a:ext cx="4695167" cy="4634299"/>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1397693" y="3933267"/>
            <a:ext cx="2317410" cy="2315295"/>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20139554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7600024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253394" y="1433102"/>
            <a:ext cx="2395728" cy="2395728"/>
          </a:xfrm>
        </p:spPr>
        <p:txBody>
          <a:bodyPr>
            <a:normAutofit/>
          </a:bodyPr>
          <a:lstStyle>
            <a:lvl1pPr>
              <a:defRPr sz="1400"/>
            </a:lvl1pPr>
          </a:lstStyle>
          <a:p>
            <a:endParaRPr lang="en-US" dirty="0"/>
          </a:p>
        </p:txBody>
      </p:sp>
      <p:sp>
        <p:nvSpPr>
          <p:cNvPr id="32" name="Picture Placeholder 12"/>
          <p:cNvSpPr>
            <a:spLocks noGrp="1" noChangeAspect="1"/>
          </p:cNvSpPr>
          <p:nvPr>
            <p:ph type="pic" sz="quarter" idx="11"/>
          </p:nvPr>
        </p:nvSpPr>
        <p:spPr>
          <a:xfrm>
            <a:off x="3655472" y="1427613"/>
            <a:ext cx="2395728" cy="2395728"/>
          </a:xfrm>
        </p:spPr>
        <p:txBody>
          <a:bodyPr>
            <a:normAutofit/>
          </a:bodyPr>
          <a:lstStyle>
            <a:lvl1pPr>
              <a:defRPr sz="1400"/>
            </a:lvl1pPr>
          </a:lstStyle>
          <a:p>
            <a:endParaRPr lang="en-US" dirty="0"/>
          </a:p>
        </p:txBody>
      </p:sp>
      <p:sp>
        <p:nvSpPr>
          <p:cNvPr id="33" name="Picture Placeholder 12"/>
          <p:cNvSpPr>
            <a:spLocks noGrp="1" noChangeAspect="1"/>
          </p:cNvSpPr>
          <p:nvPr>
            <p:ph type="pic" sz="quarter" idx="12"/>
          </p:nvPr>
        </p:nvSpPr>
        <p:spPr>
          <a:xfrm>
            <a:off x="6057550" y="1427613"/>
            <a:ext cx="2395728" cy="2395728"/>
          </a:xfrm>
        </p:spPr>
        <p:txBody>
          <a:bodyPr>
            <a:normAutofit/>
          </a:bodyPr>
          <a:lstStyle>
            <a:lvl1pPr>
              <a:defRPr sz="1400"/>
            </a:lvl1pPr>
          </a:lstStyle>
          <a:p>
            <a:endParaRPr lang="en-US" dirty="0"/>
          </a:p>
        </p:txBody>
      </p:sp>
      <p:sp>
        <p:nvSpPr>
          <p:cNvPr id="34" name="Picture Placeholder 12"/>
          <p:cNvSpPr>
            <a:spLocks noGrp="1" noChangeAspect="1"/>
          </p:cNvSpPr>
          <p:nvPr>
            <p:ph type="pic" sz="quarter" idx="13"/>
          </p:nvPr>
        </p:nvSpPr>
        <p:spPr>
          <a:xfrm>
            <a:off x="8459628" y="1427613"/>
            <a:ext cx="2395728" cy="2395728"/>
          </a:xfrm>
        </p:spPr>
        <p:txBody>
          <a:bodyPr>
            <a:normAutofit/>
          </a:bodyPr>
          <a:lstStyle>
            <a:lvl1pPr>
              <a:defRPr sz="1400"/>
            </a:lvl1pPr>
          </a:lstStyle>
          <a:p>
            <a:endParaRPr lang="en-US" dirty="0"/>
          </a:p>
        </p:txBody>
      </p:sp>
      <p:sp>
        <p:nvSpPr>
          <p:cNvPr id="35" name="Picture Placeholder 12"/>
          <p:cNvSpPr>
            <a:spLocks noGrp="1" noChangeAspect="1"/>
          </p:cNvSpPr>
          <p:nvPr>
            <p:ph type="pic" sz="quarter" idx="14"/>
          </p:nvPr>
        </p:nvSpPr>
        <p:spPr>
          <a:xfrm>
            <a:off x="1253394" y="3833722"/>
            <a:ext cx="2395728" cy="2395728"/>
          </a:xfrm>
        </p:spPr>
        <p:txBody>
          <a:bodyPr>
            <a:normAutofit/>
          </a:bodyPr>
          <a:lstStyle>
            <a:lvl1pPr>
              <a:defRPr sz="1400"/>
            </a:lvl1pPr>
          </a:lstStyle>
          <a:p>
            <a:endParaRPr lang="en-US" dirty="0"/>
          </a:p>
        </p:txBody>
      </p:sp>
      <p:sp>
        <p:nvSpPr>
          <p:cNvPr id="36" name="Picture Placeholder 12"/>
          <p:cNvSpPr>
            <a:spLocks noGrp="1" noChangeAspect="1"/>
          </p:cNvSpPr>
          <p:nvPr>
            <p:ph type="pic" sz="quarter" idx="15"/>
          </p:nvPr>
        </p:nvSpPr>
        <p:spPr>
          <a:xfrm>
            <a:off x="3655472" y="3839778"/>
            <a:ext cx="2395728" cy="2395728"/>
          </a:xfrm>
        </p:spPr>
        <p:txBody>
          <a:bodyPr>
            <a:normAutofit/>
          </a:bodyPr>
          <a:lstStyle>
            <a:lvl1pPr>
              <a:defRPr sz="1400"/>
            </a:lvl1pPr>
          </a:lstStyle>
          <a:p>
            <a:endParaRPr lang="en-US" dirty="0"/>
          </a:p>
        </p:txBody>
      </p:sp>
      <p:sp>
        <p:nvSpPr>
          <p:cNvPr id="37" name="Picture Placeholder 12"/>
          <p:cNvSpPr>
            <a:spLocks noGrp="1" noChangeAspect="1"/>
          </p:cNvSpPr>
          <p:nvPr>
            <p:ph type="pic" sz="quarter" idx="16"/>
          </p:nvPr>
        </p:nvSpPr>
        <p:spPr>
          <a:xfrm>
            <a:off x="6057550" y="3839778"/>
            <a:ext cx="2395728" cy="2395728"/>
          </a:xfrm>
        </p:spPr>
        <p:txBody>
          <a:bodyPr>
            <a:normAutofit/>
          </a:bodyPr>
          <a:lstStyle>
            <a:lvl1pPr>
              <a:defRPr sz="1400"/>
            </a:lvl1pPr>
          </a:lstStyle>
          <a:p>
            <a:endParaRPr lang="en-US" dirty="0"/>
          </a:p>
        </p:txBody>
      </p:sp>
      <p:sp>
        <p:nvSpPr>
          <p:cNvPr id="38" name="Picture Placeholder 12"/>
          <p:cNvSpPr>
            <a:spLocks noGrp="1" noChangeAspect="1"/>
          </p:cNvSpPr>
          <p:nvPr>
            <p:ph type="pic" sz="quarter" idx="17"/>
          </p:nvPr>
        </p:nvSpPr>
        <p:spPr>
          <a:xfrm>
            <a:off x="8459628" y="3839778"/>
            <a:ext cx="2395728" cy="2395728"/>
          </a:xfrm>
        </p:spPr>
        <p:txBody>
          <a:bodyPr>
            <a:normAutofit/>
          </a:bodyPr>
          <a:lstStyle>
            <a:lvl1pPr>
              <a:defRPr sz="1400"/>
            </a:lvl1pPr>
          </a:lstStyle>
          <a:p>
            <a:endParaRPr lang="en-US" dirty="0"/>
          </a:p>
        </p:txBody>
      </p:sp>
    </p:spTree>
    <p:extLst>
      <p:ext uri="{BB962C8B-B14F-4D97-AF65-F5344CB8AC3E}">
        <p14:creationId xmlns:p14="http://schemas.microsoft.com/office/powerpoint/2010/main" val="1940256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81158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noChangeAspect="1"/>
          </p:cNvSpPr>
          <p:nvPr>
            <p:ph type="pic" sz="quarter" idx="11" hasCustomPrompt="1"/>
          </p:nvPr>
        </p:nvSpPr>
        <p:spPr>
          <a:xfrm>
            <a:off x="4915403"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noChangeAspect="1"/>
          </p:cNvSpPr>
          <p:nvPr>
            <p:ph type="pic" sz="quarter" idx="12" hasCustomPrompt="1"/>
          </p:nvPr>
        </p:nvSpPr>
        <p:spPr>
          <a:xfrm>
            <a:off x="801922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noChangeAspect="1"/>
          </p:cNvSpPr>
          <p:nvPr>
            <p:ph type="pic" sz="quarter" idx="13" hasCustomPrompt="1"/>
          </p:nvPr>
        </p:nvSpPr>
        <p:spPr>
          <a:xfrm>
            <a:off x="3408155"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noChangeAspect="1"/>
          </p:cNvSpPr>
          <p:nvPr>
            <p:ph type="pic" sz="quarter" idx="14" hasCustomPrompt="1"/>
          </p:nvPr>
        </p:nvSpPr>
        <p:spPr>
          <a:xfrm>
            <a:off x="6511974"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23216839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ortfolio-6">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6826316" y="1893450"/>
            <a:ext cx="2147420" cy="3579115"/>
          </a:xfrm>
        </p:spPr>
        <p:txBody>
          <a:bodyPr>
            <a:normAutofit/>
          </a:bodyPr>
          <a:lstStyle>
            <a:lvl1pPr>
              <a:defRPr sz="1400"/>
            </a:lvl1pPr>
          </a:lstStyle>
          <a:p>
            <a:endParaRPr lang="en-US" dirty="0"/>
          </a:p>
        </p:txBody>
      </p:sp>
      <p:sp>
        <p:nvSpPr>
          <p:cNvPr id="17" name="Picture Placeholder 12"/>
          <p:cNvSpPr>
            <a:spLocks noGrp="1" noChangeAspect="1"/>
          </p:cNvSpPr>
          <p:nvPr>
            <p:ph type="pic" sz="quarter" idx="14"/>
          </p:nvPr>
        </p:nvSpPr>
        <p:spPr>
          <a:xfrm>
            <a:off x="4586536" y="1893450"/>
            <a:ext cx="2147420" cy="3579115"/>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9066096" y="1893450"/>
            <a:ext cx="2147420" cy="3579115"/>
          </a:xfrm>
        </p:spPr>
        <p:txBody>
          <a:bodyPr>
            <a:normAutofit/>
          </a:bodyPr>
          <a:lstStyle>
            <a:lvl1pPr>
              <a:defRPr sz="1400"/>
            </a:lvl1pPr>
          </a:lstStyle>
          <a:p>
            <a:endParaRPr lang="en-US" dirty="0"/>
          </a:p>
        </p:txBody>
      </p:sp>
    </p:spTree>
    <p:extLst>
      <p:ext uri="{BB962C8B-B14F-4D97-AF65-F5344CB8AC3E}">
        <p14:creationId xmlns:p14="http://schemas.microsoft.com/office/powerpoint/2010/main" val="18492394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10141063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0"/>
            <a:ext cx="5954186" cy="6858000"/>
          </a:xfrm>
        </p:spPr>
        <p:txBody>
          <a:bodyPr>
            <a:normAutofit/>
          </a:bodyPr>
          <a:lstStyle>
            <a:lvl1pPr marL="0" indent="0">
              <a:buNone/>
              <a:defRPr sz="1600">
                <a:latin typeface="Raleway Light"/>
                <a:cs typeface="Raleway Light"/>
              </a:defRPr>
            </a:lvl1pPr>
          </a:lstStyle>
          <a:p>
            <a:endParaRPr lang="id-ID" dirty="0"/>
          </a:p>
        </p:txBody>
      </p:sp>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1984641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9561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e la date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670A04-9AEE-4FD6-BEF0-34882C8AB401}" type="datetimeFigureOut">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18.11.2018</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Espace réservé du pied de page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Espace réservé du numéro de diapositive 6"/>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C67794-8A2A-4996-8EA0-FBD60098143F}"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833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377859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B9C24-6E8E-4A86-89C2-B55088251A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D26E216-01ED-440B-BF55-CDD0AE1429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13099C-989C-42A5-A281-336CE7122A7D}"/>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5" name="Espace réservé du pied de page 4">
            <a:extLst>
              <a:ext uri="{FF2B5EF4-FFF2-40B4-BE49-F238E27FC236}">
                <a16:creationId xmlns:a16="http://schemas.microsoft.com/office/drawing/2014/main" id="{13421173-E3F2-47E0-A330-7FD9E0D947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307ED4-789C-4177-BCAA-1EB1F8DDA8D4}"/>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2309592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CBA38-8726-4C9E-BF03-2B5050EADE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FEF74D-D901-4278-ACFD-F361A4355D5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6A19CB-2ECB-4238-9C84-23FAD67CD46C}"/>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5" name="Espace réservé du pied de page 4">
            <a:extLst>
              <a:ext uri="{FF2B5EF4-FFF2-40B4-BE49-F238E27FC236}">
                <a16:creationId xmlns:a16="http://schemas.microsoft.com/office/drawing/2014/main" id="{13B30FF9-6160-406B-A9A6-51621AF4E7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32223F-E362-4961-B25F-ACA468A5F863}"/>
              </a:ext>
            </a:extLst>
          </p:cNvPr>
          <p:cNvSpPr>
            <a:spLocks noGrp="1"/>
          </p:cNvSpPr>
          <p:nvPr>
            <p:ph type="sldNum" sz="quarter" idx="12"/>
          </p:nvPr>
        </p:nvSpPr>
        <p:spPr/>
        <p:txBody>
          <a:bodyPr/>
          <a:lstStyle/>
          <a:p>
            <a:fld id="{329E9C04-B70C-4FAF-A063-194E198E3B82}" type="slidenum">
              <a:rPr lang="fr-FR" smtClean="0"/>
              <a:t>‹N°›</a:t>
            </a:fld>
            <a:endParaRPr lang="fr-FR"/>
          </a:p>
        </p:txBody>
      </p:sp>
      <p:pic>
        <p:nvPicPr>
          <p:cNvPr id="7" name="Picture 2">
            <a:extLst>
              <a:ext uri="{FF2B5EF4-FFF2-40B4-BE49-F238E27FC236}">
                <a16:creationId xmlns:a16="http://schemas.microsoft.com/office/drawing/2014/main" id="{6A37D94C-A911-4BDE-8E82-EDC6673B64C4}"/>
              </a:ext>
            </a:extLst>
          </p:cNvPr>
          <p:cNvPicPr>
            <a:picLocks noChangeAspect="1" noChangeArrowheads="1"/>
          </p:cNvPicPr>
          <p:nvPr userDrawn="1"/>
        </p:nvPicPr>
        <p:blipFill>
          <a:blip r:embed="rId2"/>
          <a:srcRect/>
          <a:stretch>
            <a:fillRect/>
          </a:stretch>
        </p:blipFill>
        <p:spPr bwMode="auto">
          <a:xfrm>
            <a:off x="11372850" y="6118802"/>
            <a:ext cx="819150" cy="606425"/>
          </a:xfrm>
          <a:prstGeom prst="rect">
            <a:avLst/>
          </a:prstGeom>
          <a:noFill/>
          <a:ln w="9525">
            <a:noFill/>
            <a:miter lim="800000"/>
            <a:headEnd/>
            <a:tailEnd/>
          </a:ln>
        </p:spPr>
      </p:pic>
    </p:spTree>
    <p:extLst>
      <p:ext uri="{BB962C8B-B14F-4D97-AF65-F5344CB8AC3E}">
        <p14:creationId xmlns:p14="http://schemas.microsoft.com/office/powerpoint/2010/main" val="3076378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14012-D91C-4A72-892B-84BDDCC9C12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19CE28F-A712-4D7D-84A4-D0684A919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F9CA6E4-6E78-4799-8B98-34AF4C5A5791}"/>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5" name="Espace réservé du pied de page 4">
            <a:extLst>
              <a:ext uri="{FF2B5EF4-FFF2-40B4-BE49-F238E27FC236}">
                <a16:creationId xmlns:a16="http://schemas.microsoft.com/office/drawing/2014/main" id="{C1186C81-CD49-4AB3-819D-B611B8E6F2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8AD06A-8E61-4797-92F6-22B732A502E8}"/>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2664764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15E51-61BA-4214-9602-F94A91023F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078AB7-ADBE-42C2-A29E-A21654034EB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E4E78A-8242-4347-8CED-FC12D486BC2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097BD6-1355-4E57-801F-EF633B3CFD46}"/>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6" name="Espace réservé du pied de page 5">
            <a:extLst>
              <a:ext uri="{FF2B5EF4-FFF2-40B4-BE49-F238E27FC236}">
                <a16:creationId xmlns:a16="http://schemas.microsoft.com/office/drawing/2014/main" id="{E7DE72CF-7FE0-4429-8E2B-9F8BBDE280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F45121-426B-40BF-939D-750D9401DC9B}"/>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867322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5A115-353E-49F3-96AF-580A112F036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80D4F0-C9B6-47DA-8C0E-88B9313F5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D661E61-6BB9-4AEE-BE91-E797D1767E1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C906130-6A74-41F4-B106-08EEEA31F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9B6FF20-B867-4937-B258-571713CA752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8FCAD7-B262-46AB-8EE1-E9034893BB8D}"/>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8" name="Espace réservé du pied de page 7">
            <a:extLst>
              <a:ext uri="{FF2B5EF4-FFF2-40B4-BE49-F238E27FC236}">
                <a16:creationId xmlns:a16="http://schemas.microsoft.com/office/drawing/2014/main" id="{4B16C215-61CD-4C0D-A873-82934C49CA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1595444-FFDE-4D48-A9F0-E0F7DB950AC7}"/>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1611678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6B2E2-57F6-46CD-B0EA-B1431967BD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E944A76-6154-4114-B0B4-86B1EE6625C0}"/>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4" name="Espace réservé du pied de page 3">
            <a:extLst>
              <a:ext uri="{FF2B5EF4-FFF2-40B4-BE49-F238E27FC236}">
                <a16:creationId xmlns:a16="http://schemas.microsoft.com/office/drawing/2014/main" id="{AFBB498B-E655-4F35-B6B0-291394A870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922FDF-4E22-43B8-B546-BD87586E313B}"/>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3901756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657EBD-8E88-4F4A-BD87-36B7EE832065}"/>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3" name="Espace réservé du pied de page 2">
            <a:extLst>
              <a:ext uri="{FF2B5EF4-FFF2-40B4-BE49-F238E27FC236}">
                <a16:creationId xmlns:a16="http://schemas.microsoft.com/office/drawing/2014/main" id="{4AD70A71-82A7-4201-A49D-03A1BEC184B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948488B-929C-48E3-9792-F2B3F7BEC8CC}"/>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3929972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0C627-7244-42C6-84E3-33B8B2274D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7EFE17-B6E2-4012-80AB-1EF65B41C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CF76896-07AC-416E-9B7B-437DCDFB5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3A4C2E2-6443-46A4-817C-7BC96E0E9EFD}"/>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6" name="Espace réservé du pied de page 5">
            <a:extLst>
              <a:ext uri="{FF2B5EF4-FFF2-40B4-BE49-F238E27FC236}">
                <a16:creationId xmlns:a16="http://schemas.microsoft.com/office/drawing/2014/main" id="{7BEA0FFF-5737-4313-BFE1-ABFDA58244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D186D2-AD35-40E7-8EA3-E12D196630D4}"/>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1467617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80FE2-F037-49C0-A2FD-E284BD11B7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FD80B0-13A2-4347-8E5D-92978DD39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0F9E62A-1641-406A-887D-572284848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58D89C1-BFEF-4D4F-AA85-7154DEE3DFB6}"/>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6" name="Espace réservé du pied de page 5">
            <a:extLst>
              <a:ext uri="{FF2B5EF4-FFF2-40B4-BE49-F238E27FC236}">
                <a16:creationId xmlns:a16="http://schemas.microsoft.com/office/drawing/2014/main" id="{DF436243-2044-4DAD-9FB6-B1701672EA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18408F-46BC-4787-8367-0E8306170F10}"/>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20063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e la date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12407C-1655-4CAA-83EA-2B54B4F1270A}" type="datetimeFigureOut">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18.11.2018</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Espace réservé du pied de page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Espace réservé du numéro de diapositive 6"/>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C40DA9-E852-4F1F-96DC-250812E0A9FC}"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570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087D8-45D6-4ACC-AE94-9621069A14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A845A14-5B4F-4B9A-9251-4D5B6207214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D25302-5002-43BF-8AB6-3431BDC48F1B}"/>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5" name="Espace réservé du pied de page 4">
            <a:extLst>
              <a:ext uri="{FF2B5EF4-FFF2-40B4-BE49-F238E27FC236}">
                <a16:creationId xmlns:a16="http://schemas.microsoft.com/office/drawing/2014/main" id="{6E2296BF-037C-44EA-944D-C9F320EBA8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081C1-465D-445E-B319-282A881C12E5}"/>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3667549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6EDA57-C4A6-44FF-8D83-3015663D3FA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4FDB63-0DEE-4A7D-8188-FCD4D863DCB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39701C-4441-44F8-AE7F-3127EB50E285}"/>
              </a:ext>
            </a:extLst>
          </p:cNvPr>
          <p:cNvSpPr>
            <a:spLocks noGrp="1"/>
          </p:cNvSpPr>
          <p:nvPr>
            <p:ph type="dt" sz="half" idx="10"/>
          </p:nvPr>
        </p:nvSpPr>
        <p:spPr/>
        <p:txBody>
          <a:bodyPr/>
          <a:lstStyle/>
          <a:p>
            <a:fld id="{E397624C-89B8-4381-9BBC-500C9F0910D6}" type="datetimeFigureOut">
              <a:rPr lang="fr-FR" smtClean="0"/>
              <a:t>18/11/2018</a:t>
            </a:fld>
            <a:endParaRPr lang="fr-FR"/>
          </a:p>
        </p:txBody>
      </p:sp>
      <p:sp>
        <p:nvSpPr>
          <p:cNvPr id="5" name="Espace réservé du pied de page 4">
            <a:extLst>
              <a:ext uri="{FF2B5EF4-FFF2-40B4-BE49-F238E27FC236}">
                <a16:creationId xmlns:a16="http://schemas.microsoft.com/office/drawing/2014/main" id="{2BBD5D36-2134-435A-95D7-EC727A7A9E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1AF507-8D94-45F6-A399-2AAE334E3C8D}"/>
              </a:ext>
            </a:extLst>
          </p:cNvPr>
          <p:cNvSpPr>
            <a:spLocks noGrp="1"/>
          </p:cNvSpPr>
          <p:nvPr>
            <p:ph type="sldNum" sz="quarter" idx="12"/>
          </p:nvPr>
        </p:nvSpPr>
        <p:spPr/>
        <p:txBody>
          <a:bodyPr/>
          <a:lstStyle/>
          <a:p>
            <a:fld id="{329E9C04-B70C-4FAF-A063-194E198E3B82}" type="slidenum">
              <a:rPr lang="fr-FR" smtClean="0"/>
              <a:t>‹N°›</a:t>
            </a:fld>
            <a:endParaRPr lang="fr-FR"/>
          </a:p>
        </p:txBody>
      </p:sp>
    </p:spTree>
    <p:extLst>
      <p:ext uri="{BB962C8B-B14F-4D97-AF65-F5344CB8AC3E}">
        <p14:creationId xmlns:p14="http://schemas.microsoft.com/office/powerpoint/2010/main" val="1213468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latin typeface="Roboto Light" charset="0"/>
            </a:endParaRPr>
          </a:p>
        </p:txBody>
      </p:sp>
      <p:sp>
        <p:nvSpPr>
          <p:cNvPr id="4" name="Picture Placeholder 13"/>
          <p:cNvSpPr>
            <a:spLocks noGrp="1"/>
          </p:cNvSpPr>
          <p:nvPr>
            <p:ph type="pic" sz="quarter" idx="13"/>
          </p:nvPr>
        </p:nvSpPr>
        <p:spPr>
          <a:xfrm>
            <a:off x="0" y="0"/>
            <a:ext cx="12214865"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842600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0" y="323850"/>
            <a:ext cx="11328400" cy="755650"/>
          </a:xfrm>
          <a:prstGeom prst="rect">
            <a:avLst/>
          </a:prstGeom>
        </p:spPr>
        <p:txBody>
          <a:bodyPr/>
          <a:lstStyle>
            <a:lvl1pPr>
              <a:defRPr/>
            </a:lvl1pPr>
          </a:lstStyle>
          <a:p>
            <a:r>
              <a:rPr lang="fr-FR" noProof="0"/>
              <a:t>Modifiez le style du titre</a:t>
            </a:r>
            <a:endParaRPr lang="de-DE" dirty="0"/>
          </a:p>
        </p:txBody>
      </p:sp>
    </p:spTree>
    <p:extLst>
      <p:ext uri="{BB962C8B-B14F-4D97-AF65-F5344CB8AC3E}">
        <p14:creationId xmlns:p14="http://schemas.microsoft.com/office/powerpoint/2010/main" val="1403740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2623792" y="3063472"/>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4140225" y="3063472"/>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1107359" y="3063472"/>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2623792" y="4452676"/>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4140225" y="4452676"/>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1107359" y="4452676"/>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2623792" y="1674270"/>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4140225" y="1674270"/>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1107359" y="1674270"/>
            <a:ext cx="1516433" cy="1389203"/>
          </a:xfrm>
          <a:effectLst/>
        </p:spPr>
        <p:txBody>
          <a:bodyPr>
            <a:normAutofit/>
          </a:bodyPr>
          <a:lstStyle>
            <a:lvl1pPr marL="0" indent="0">
              <a:buNone/>
              <a:defRPr sz="12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473025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479155" y="1978874"/>
            <a:ext cx="4557549" cy="4155281"/>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23559785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351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403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3474675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821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0" y="323850"/>
            <a:ext cx="11328400" cy="755650"/>
          </a:xfrm>
          <a:prstGeom prst="rect">
            <a:avLst/>
          </a:prstGeom>
        </p:spPr>
        <p:txBody>
          <a:bodyPr/>
          <a:lstStyle>
            <a:lvl1pPr>
              <a:defRPr/>
            </a:lvl1pPr>
          </a:lstStyle>
          <a:p>
            <a:r>
              <a:rPr lang="fr-FR" noProof="0"/>
              <a:t>Modifiez le style du titre</a:t>
            </a:r>
            <a:endParaRPr lang="de-DE" dirty="0"/>
          </a:p>
        </p:txBody>
      </p:sp>
    </p:spTree>
    <p:extLst>
      <p:ext uri="{BB962C8B-B14F-4D97-AF65-F5344CB8AC3E}">
        <p14:creationId xmlns:p14="http://schemas.microsoft.com/office/powerpoint/2010/main" val="1317708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18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5326533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015"/>
            <a:ext cx="1259942" cy="1258811"/>
          </a:xfrm>
          <a:prstGeom prst="ellipse">
            <a:avLst/>
          </a:prstGeom>
        </p:spPr>
        <p:txBody>
          <a:bodyPr>
            <a:noAutofit/>
          </a:bodyPr>
          <a:lstStyle>
            <a:lvl1pPr marL="0" indent="0">
              <a:lnSpc>
                <a:spcPct val="130000"/>
              </a:lnSpc>
              <a:buNone/>
              <a:defRPr sz="12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1" y="1592554"/>
            <a:ext cx="1259942" cy="1258811"/>
          </a:xfrm>
          <a:prstGeom prst="ellipse">
            <a:avLst/>
          </a:prstGeom>
        </p:spPr>
        <p:txBody>
          <a:bodyPr>
            <a:normAutofit/>
          </a:bodyPr>
          <a:lstStyle>
            <a:lvl1pPr marL="0" indent="0">
              <a:lnSpc>
                <a:spcPct val="130000"/>
              </a:lnSpc>
              <a:buNone/>
              <a:defRPr sz="12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58" y="4054258"/>
            <a:ext cx="1259942" cy="1258811"/>
          </a:xfrm>
          <a:prstGeom prst="ellipse">
            <a:avLst/>
          </a:prstGeom>
        </p:spPr>
        <p:txBody>
          <a:bodyPr>
            <a:normAutofit/>
          </a:bodyPr>
          <a:lstStyle>
            <a:lvl1pPr>
              <a:lnSpc>
                <a:spcPct val="130000"/>
              </a:lnSpc>
              <a:defRPr sz="12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5" y="4054258"/>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2" y="404004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Tree>
    <p:extLst>
      <p:ext uri="{BB962C8B-B14F-4D97-AF65-F5344CB8AC3E}">
        <p14:creationId xmlns:p14="http://schemas.microsoft.com/office/powerpoint/2010/main" val="28084046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20483"/>
            <a:ext cx="12192000" cy="2838449"/>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389460059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2"/>
            <a:ext cx="12192000" cy="3158274"/>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123493478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noChangeAspect="1"/>
          </p:cNvSpPr>
          <p:nvPr>
            <p:ph type="pic" sz="quarter" idx="11"/>
          </p:nvPr>
        </p:nvSpPr>
        <p:spPr>
          <a:xfrm>
            <a:off x="1687360" y="2163534"/>
            <a:ext cx="4422647" cy="2769218"/>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6543853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18"/>
            <a:ext cx="4339462" cy="249108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661903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109428" y="1803401"/>
            <a:ext cx="2133600" cy="2133600"/>
          </a:xfrm>
          <a:prstGeom prst="ellipse">
            <a:avLst/>
          </a:prstGeom>
        </p:spPr>
        <p:txBody>
          <a:bodyPr>
            <a:normAutofit/>
          </a:bodyPr>
          <a:lstStyle>
            <a:lvl1pPr>
              <a:defRPr sz="1600"/>
            </a:lvl1pPr>
          </a:lstStyle>
          <a:p>
            <a:endParaRPr lang="en-US" dirty="0"/>
          </a:p>
        </p:txBody>
      </p:sp>
      <p:sp>
        <p:nvSpPr>
          <p:cNvPr id="18" name="Picture Placeholder 22"/>
          <p:cNvSpPr>
            <a:spLocks noGrp="1" noChangeAspect="1"/>
          </p:cNvSpPr>
          <p:nvPr>
            <p:ph type="pic" sz="quarter" idx="16"/>
          </p:nvPr>
        </p:nvSpPr>
        <p:spPr>
          <a:xfrm>
            <a:off x="3657600" y="1803401"/>
            <a:ext cx="2133600" cy="2133600"/>
          </a:xfrm>
          <a:prstGeom prst="ellipse">
            <a:avLst/>
          </a:prstGeom>
        </p:spPr>
        <p:txBody>
          <a:bodyPr>
            <a:normAutofit/>
          </a:bodyPr>
          <a:lstStyle>
            <a:lvl1pPr>
              <a:defRPr sz="1600"/>
            </a:lvl1pPr>
          </a:lstStyle>
          <a:p>
            <a:endParaRPr lang="en-US" dirty="0"/>
          </a:p>
        </p:txBody>
      </p:sp>
      <p:sp>
        <p:nvSpPr>
          <p:cNvPr id="19" name="Picture Placeholder 22"/>
          <p:cNvSpPr>
            <a:spLocks noGrp="1" noChangeAspect="1"/>
          </p:cNvSpPr>
          <p:nvPr>
            <p:ph type="pic" sz="quarter" idx="17"/>
          </p:nvPr>
        </p:nvSpPr>
        <p:spPr>
          <a:xfrm>
            <a:off x="6096000" y="1803401"/>
            <a:ext cx="2133600" cy="2133600"/>
          </a:xfrm>
          <a:prstGeom prst="ellipse">
            <a:avLst/>
          </a:prstGeom>
        </p:spPr>
        <p:txBody>
          <a:bodyPr>
            <a:normAutofit/>
          </a:bodyPr>
          <a:lstStyle>
            <a:lvl1pPr>
              <a:defRPr sz="1600"/>
            </a:lvl1pPr>
          </a:lstStyle>
          <a:p>
            <a:endParaRPr lang="en-US" dirty="0"/>
          </a:p>
        </p:txBody>
      </p:sp>
      <p:sp>
        <p:nvSpPr>
          <p:cNvPr id="20" name="Picture Placeholder 22"/>
          <p:cNvSpPr>
            <a:spLocks noGrp="1" noChangeAspect="1"/>
          </p:cNvSpPr>
          <p:nvPr>
            <p:ph type="pic" sz="quarter" idx="18"/>
          </p:nvPr>
        </p:nvSpPr>
        <p:spPr>
          <a:xfrm>
            <a:off x="8534400" y="1803401"/>
            <a:ext cx="2133600" cy="2133600"/>
          </a:xfrm>
          <a:prstGeom prst="ellipse">
            <a:avLst/>
          </a:prstGeom>
        </p:spPr>
        <p:txBody>
          <a:bodyPr>
            <a:normAutofit/>
          </a:bodyPr>
          <a:lstStyle>
            <a:lvl1pPr>
              <a:defRPr sz="1600"/>
            </a:lvl1pPr>
          </a:lstStyle>
          <a:p>
            <a:endParaRPr lang="en-US" dirty="0"/>
          </a:p>
        </p:txBody>
      </p:sp>
    </p:spTree>
    <p:extLst>
      <p:ext uri="{BB962C8B-B14F-4D97-AF65-F5344CB8AC3E}">
        <p14:creationId xmlns:p14="http://schemas.microsoft.com/office/powerpoint/2010/main" val="14170522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5029200" y="1260656"/>
            <a:ext cx="2133600" cy="2133600"/>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12090213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11545" y="2195658"/>
            <a:ext cx="12191997" cy="2125087"/>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35077202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E60BF4-2779-4F0A-AC83-B7F1FF512BA7}"/>
              </a:ext>
            </a:extLst>
          </p:cNvPr>
          <p:cNvSpPr>
            <a:spLocks noGrp="1"/>
          </p:cNvSpPr>
          <p:nvPr>
            <p:ph type="dt" sz="half" idx="10"/>
          </p:nvPr>
        </p:nvSpPr>
        <p:spPr/>
        <p:txBody>
          <a:bodyPr/>
          <a:lstStyle/>
          <a:p>
            <a:fld id="{3F8F6E60-9BDD-495F-8525-659899264332}" type="datetimeFigureOut">
              <a:rPr lang="fr-FR" smtClean="0"/>
              <a:t>18/11/2018</a:t>
            </a:fld>
            <a:endParaRPr lang="fr-FR"/>
          </a:p>
        </p:txBody>
      </p:sp>
      <p:sp>
        <p:nvSpPr>
          <p:cNvPr id="3" name="Espace réservé du pied de page 2">
            <a:extLst>
              <a:ext uri="{FF2B5EF4-FFF2-40B4-BE49-F238E27FC236}">
                <a16:creationId xmlns:a16="http://schemas.microsoft.com/office/drawing/2014/main" id="{24D93FB0-DD45-47BE-8E99-2D826A6536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6FC96BA-524F-44A6-B15C-3220B35071CA}"/>
              </a:ext>
            </a:extLst>
          </p:cNvPr>
          <p:cNvSpPr>
            <a:spLocks noGrp="1"/>
          </p:cNvSpPr>
          <p:nvPr>
            <p:ph type="sldNum" sz="quarter" idx="12"/>
          </p:nvPr>
        </p:nvSpPr>
        <p:spPr/>
        <p:txBody>
          <a:bodyPr/>
          <a:lstStyle/>
          <a:p>
            <a:fld id="{92FFFB17-3815-48E9-B3A9-E768CEA22633}" type="slidenum">
              <a:rPr lang="fr-FR" smtClean="0"/>
              <a:t>‹N°›</a:t>
            </a:fld>
            <a:endParaRPr lang="fr-FR"/>
          </a:p>
        </p:txBody>
      </p:sp>
    </p:spTree>
    <p:extLst>
      <p:ext uri="{BB962C8B-B14F-4D97-AF65-F5344CB8AC3E}">
        <p14:creationId xmlns:p14="http://schemas.microsoft.com/office/powerpoint/2010/main" val="360406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hree Team">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1198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6" name="Picture Placeholder 14"/>
          <p:cNvSpPr>
            <a:spLocks noGrp="1" noChangeAspect="1"/>
          </p:cNvSpPr>
          <p:nvPr>
            <p:ph type="pic" sz="quarter" idx="11"/>
          </p:nvPr>
        </p:nvSpPr>
        <p:spPr>
          <a:xfrm>
            <a:off x="4500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7" name="Picture Placeholder 14"/>
          <p:cNvSpPr>
            <a:spLocks noGrp="1" noChangeAspect="1"/>
          </p:cNvSpPr>
          <p:nvPr>
            <p:ph type="pic" sz="quarter" idx="12"/>
          </p:nvPr>
        </p:nvSpPr>
        <p:spPr>
          <a:xfrm>
            <a:off x="7815264" y="1784351"/>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16079870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2084388" y="2000250"/>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100169682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22297108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255589" y="1692238"/>
            <a:ext cx="4030217" cy="3977969"/>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249025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4303918" y="2557198"/>
            <a:ext cx="944871" cy="2572187"/>
          </a:xfrm>
        </p:spPr>
        <p:txBody>
          <a:bodyPr>
            <a:normAutofit/>
          </a:bodyPr>
          <a:lstStyle>
            <a:lvl1pPr marL="0" indent="0">
              <a:buNone/>
              <a:defRPr sz="700"/>
            </a:lvl1pPr>
          </a:lstStyle>
          <a:p>
            <a:endParaRPr lang="en-US" dirty="0"/>
          </a:p>
        </p:txBody>
      </p:sp>
      <p:sp>
        <p:nvSpPr>
          <p:cNvPr id="24" name="Picture Placeholder 16"/>
          <p:cNvSpPr>
            <a:spLocks noGrp="1" noChangeAspect="1"/>
          </p:cNvSpPr>
          <p:nvPr userDrawn="1">
            <p:ph type="pic" sz="quarter" idx="14"/>
          </p:nvPr>
        </p:nvSpPr>
        <p:spPr>
          <a:xfrm>
            <a:off x="1165167" y="2550141"/>
            <a:ext cx="896020" cy="2572188"/>
          </a:xfrm>
        </p:spPr>
        <p:txBody>
          <a:bodyPr>
            <a:normAutofit/>
          </a:bodyPr>
          <a:lstStyle>
            <a:lvl1pPr marL="0" indent="0">
              <a:buNone/>
              <a:defRPr sz="700"/>
            </a:lvl1pPr>
          </a:lstStyle>
          <a:p>
            <a:endParaRPr lang="en-US" dirty="0"/>
          </a:p>
        </p:txBody>
      </p:sp>
      <p:sp>
        <p:nvSpPr>
          <p:cNvPr id="25" name="Picture Placeholder 16"/>
          <p:cNvSpPr>
            <a:spLocks noGrp="1" noChangeAspect="1"/>
          </p:cNvSpPr>
          <p:nvPr>
            <p:ph type="pic" sz="quarter" idx="10"/>
          </p:nvPr>
        </p:nvSpPr>
        <p:spPr>
          <a:xfrm>
            <a:off x="2252868" y="2267919"/>
            <a:ext cx="1889744" cy="3369467"/>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222059984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App Design 02">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2116468"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0" name="Picture Placeholder 9"/>
          <p:cNvSpPr>
            <a:spLocks noGrp="1" noChangeAspect="1"/>
          </p:cNvSpPr>
          <p:nvPr>
            <p:ph type="pic" sz="quarter" idx="11"/>
          </p:nvPr>
        </p:nvSpPr>
        <p:spPr>
          <a:xfrm>
            <a:off x="5401831"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4" name="Picture Placeholder 9"/>
          <p:cNvSpPr>
            <a:spLocks noGrp="1" noChangeAspect="1"/>
          </p:cNvSpPr>
          <p:nvPr>
            <p:ph type="pic" sz="quarter" idx="12"/>
          </p:nvPr>
        </p:nvSpPr>
        <p:spPr>
          <a:xfrm>
            <a:off x="8732070" y="2292692"/>
            <a:ext cx="1418177" cy="254437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82722197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Mockup-dev2">
    <p:spTree>
      <p:nvGrpSpPr>
        <p:cNvPr id="1" name=""/>
        <p:cNvGrpSpPr/>
        <p:nvPr/>
      </p:nvGrpSpPr>
      <p:grpSpPr>
        <a:xfrm>
          <a:off x="0" y="0"/>
          <a:ext cx="0" cy="0"/>
          <a:chOff x="0" y="0"/>
          <a:chExt cx="0" cy="0"/>
        </a:xfrm>
      </p:grpSpPr>
      <p:sp>
        <p:nvSpPr>
          <p:cNvPr id="38" name="Picture Placeholder 16"/>
          <p:cNvSpPr>
            <a:spLocks noGrp="1" noChangeAspect="1"/>
          </p:cNvSpPr>
          <p:nvPr>
            <p:ph type="pic" sz="quarter" idx="13"/>
          </p:nvPr>
        </p:nvSpPr>
        <p:spPr>
          <a:xfrm>
            <a:off x="7036984" y="2394392"/>
            <a:ext cx="1006768" cy="2385050"/>
          </a:xfrm>
        </p:spPr>
        <p:txBody>
          <a:bodyPr>
            <a:normAutofit/>
          </a:bodyPr>
          <a:lstStyle>
            <a:lvl1pPr marL="0" indent="0">
              <a:buNone/>
              <a:defRPr sz="600"/>
            </a:lvl1pPr>
          </a:lstStyle>
          <a:p>
            <a:endParaRPr lang="en-US" dirty="0"/>
          </a:p>
        </p:txBody>
      </p:sp>
      <p:sp>
        <p:nvSpPr>
          <p:cNvPr id="39" name="Picture Placeholder 16"/>
          <p:cNvSpPr>
            <a:spLocks noGrp="1" noChangeAspect="1"/>
          </p:cNvSpPr>
          <p:nvPr>
            <p:ph type="pic" sz="quarter" idx="14"/>
          </p:nvPr>
        </p:nvSpPr>
        <p:spPr>
          <a:xfrm>
            <a:off x="4047873" y="2393726"/>
            <a:ext cx="920404" cy="2385050"/>
          </a:xfrm>
        </p:spPr>
        <p:txBody>
          <a:bodyPr>
            <a:normAutofit/>
          </a:bodyPr>
          <a:lstStyle>
            <a:lvl1pPr marL="0" indent="0">
              <a:buNone/>
              <a:defRPr sz="600"/>
            </a:lvl1pPr>
          </a:lstStyle>
          <a:p>
            <a:endParaRPr lang="en-US" dirty="0"/>
          </a:p>
        </p:txBody>
      </p:sp>
      <p:sp>
        <p:nvSpPr>
          <p:cNvPr id="25" name="Picture Placeholder 16"/>
          <p:cNvSpPr>
            <a:spLocks noGrp="1" noChangeAspect="1"/>
          </p:cNvSpPr>
          <p:nvPr>
            <p:ph type="pic" sz="quarter" idx="10"/>
          </p:nvPr>
        </p:nvSpPr>
        <p:spPr>
          <a:xfrm>
            <a:off x="5140484" y="2174790"/>
            <a:ext cx="1747046" cy="3114540"/>
          </a:xfrm>
        </p:spPr>
        <p:txBody>
          <a:bodyPr>
            <a:normAutofit/>
          </a:bodyPr>
          <a:lstStyle>
            <a:lvl1pPr marL="0" indent="0">
              <a:buNone/>
              <a:defRPr sz="600"/>
            </a:lvl1pPr>
          </a:lstStyle>
          <a:p>
            <a:endParaRPr lang="en-US" dirty="0"/>
          </a:p>
        </p:txBody>
      </p:sp>
    </p:spTree>
    <p:extLst>
      <p:ext uri="{BB962C8B-B14F-4D97-AF65-F5344CB8AC3E}">
        <p14:creationId xmlns:p14="http://schemas.microsoft.com/office/powerpoint/2010/main" val="34619903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988484" y="1821007"/>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31749091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1290292"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3896747"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6549859"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9135071"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2542454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2" y="1981479"/>
            <a:ext cx="2438746" cy="1980871"/>
          </a:xfrm>
        </p:spPr>
        <p:txBody>
          <a:bodyPr>
            <a:normAutofit/>
          </a:bodyPr>
          <a:lstStyle>
            <a:lvl1pPr marL="0" indent="0">
              <a:buNone/>
              <a:defRPr sz="2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2438750" y="608"/>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50" y="1982087"/>
            <a:ext cx="2438746"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4871863" y="1980871"/>
            <a:ext cx="2438746" cy="1980871"/>
          </a:xfrm>
        </p:spPr>
        <p:txBody>
          <a:bodyPr>
            <a:normAutofit/>
          </a:bodyPr>
          <a:lstStyle>
            <a:lvl1pPr marL="0" indent="0">
              <a:buNone/>
              <a:defRPr sz="2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7299466" y="1216"/>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299466" y="1982694"/>
            <a:ext cx="2438746"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9742111" y="1982694"/>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12943304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479155" y="1978874"/>
            <a:ext cx="4557549" cy="4155281"/>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19101387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49" y="1982087"/>
            <a:ext cx="2421969"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320140" y="1982694"/>
            <a:ext cx="2421971"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12190518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09473"/>
            <a:ext cx="12192000" cy="3386667"/>
          </a:xfrm>
        </p:spPr>
        <p:txBody>
          <a:bodyPr>
            <a:normAutofit/>
          </a:bodyPr>
          <a:lstStyle>
            <a:lvl1pPr marL="0" indent="0">
              <a:buNone/>
              <a:defRPr sz="2100">
                <a:solidFill>
                  <a:schemeClr val="bg1">
                    <a:lumMod val="65000"/>
                  </a:schemeClr>
                </a:solidFill>
              </a:defRPr>
            </a:lvl1pPr>
          </a:lstStyle>
          <a:p>
            <a:endParaRPr lang="en-US"/>
          </a:p>
        </p:txBody>
      </p:sp>
    </p:spTree>
    <p:extLst>
      <p:ext uri="{BB962C8B-B14F-4D97-AF65-F5344CB8AC3E}">
        <p14:creationId xmlns:p14="http://schemas.microsoft.com/office/powerpoint/2010/main" val="219703009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12203143" cy="6858001"/>
          </a:xfrm>
        </p:spPr>
        <p:txBody>
          <a:bodyPr>
            <a:normAutofit/>
          </a:bodyPr>
          <a:lstStyle>
            <a:lvl1pPr marL="0" indent="0">
              <a:buNone/>
              <a:defRPr sz="1600">
                <a:latin typeface="Raleway Light"/>
                <a:cs typeface="Raleway Light"/>
              </a:defRPr>
            </a:lvl1pPr>
          </a:lstStyle>
          <a:p>
            <a:endParaRPr lang="id-ID" dirty="0"/>
          </a:p>
        </p:txBody>
      </p:sp>
    </p:spTree>
    <p:extLst>
      <p:ext uri="{BB962C8B-B14F-4D97-AF65-F5344CB8AC3E}">
        <p14:creationId xmlns:p14="http://schemas.microsoft.com/office/powerpoint/2010/main" val="402752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258374749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5" name="Rectangle 4"/>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195983928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535889" y="1233378"/>
            <a:ext cx="2360858" cy="4225173"/>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37022200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278286760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14" name="Oval 13"/>
          <p:cNvSpPr/>
          <p:nvPr userDrawn="1"/>
        </p:nvSpPr>
        <p:spPr>
          <a:xfrm>
            <a:off x="11512878" y="236686"/>
            <a:ext cx="479630"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a:endParaRPr lang="en-US" sz="900"/>
          </a:p>
        </p:txBody>
      </p:sp>
      <p:sp>
        <p:nvSpPr>
          <p:cNvPr id="15" name="TextBox 14"/>
          <p:cNvSpPr txBox="1"/>
          <p:nvPr userDrawn="1"/>
        </p:nvSpPr>
        <p:spPr>
          <a:xfrm>
            <a:off x="11488915" y="303535"/>
            <a:ext cx="542063" cy="307740"/>
          </a:xfrm>
          <a:prstGeom prst="rect">
            <a:avLst/>
          </a:prstGeom>
          <a:noFill/>
        </p:spPr>
        <p:txBody>
          <a:bodyPr wrap="none" lIns="91404" tIns="45702" rIns="91404" bIns="45702" rtlCol="0">
            <a:spAutoFit/>
          </a:bodyPr>
          <a:lstStyle/>
          <a:p>
            <a:pPr algn="ctr"/>
            <a:fld id="{260E2A6B-A809-4840-BF14-8648BC0BDF87}" type="slidenum">
              <a:rPr lang="id-ID" sz="1400" b="1" smtClean="0">
                <a:solidFill>
                  <a:schemeClr val="bg1"/>
                </a:solidFill>
                <a:latin typeface="Raleway Light"/>
                <a:cs typeface="Raleway Light"/>
              </a:rPr>
              <a:pPr algn="ctr"/>
              <a:t>‹N°›</a:t>
            </a:fld>
            <a:endParaRPr lang="id-ID" sz="1400" dirty="0">
              <a:solidFill>
                <a:schemeClr val="bg1"/>
              </a:solidFill>
              <a:latin typeface="Raleway Light"/>
              <a:cs typeface="Raleway Light"/>
            </a:endParaRPr>
          </a:p>
        </p:txBody>
      </p:sp>
      <p:sp>
        <p:nvSpPr>
          <p:cNvPr id="9" name="Picture Placeholder 2"/>
          <p:cNvSpPr>
            <a:spLocks noGrp="1" noChangeAspect="1"/>
          </p:cNvSpPr>
          <p:nvPr>
            <p:ph type="pic" sz="quarter" idx="11"/>
          </p:nvPr>
        </p:nvSpPr>
        <p:spPr>
          <a:xfrm>
            <a:off x="4500563" y="1779589"/>
            <a:ext cx="3194049" cy="2266950"/>
          </a:xfrm>
        </p:spPr>
        <p:txBody>
          <a:bodyPr>
            <a:normAutofit/>
          </a:bodyPr>
          <a:lstStyle>
            <a:lvl1pPr marL="0" indent="0">
              <a:buNone/>
              <a:defRPr sz="2000">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7808913" y="1779589"/>
            <a:ext cx="3216275" cy="2266950"/>
          </a:xfrm>
        </p:spPr>
        <p:txBody>
          <a:bodyPr>
            <a:normAutofit/>
          </a:bodyPr>
          <a:lstStyle>
            <a:lvl1pPr marL="0" indent="0">
              <a:buNone/>
              <a:defRPr sz="2000">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1210109" y="1795468"/>
            <a:ext cx="3201554" cy="22510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34713299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3785657" y="1625400"/>
            <a:ext cx="2317411" cy="231529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3"/>
          </p:nvPr>
        </p:nvSpPr>
        <p:spPr>
          <a:xfrm>
            <a:off x="6169719" y="1614260"/>
            <a:ext cx="4695167" cy="4634299"/>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1397693" y="3933267"/>
            <a:ext cx="2317410" cy="2315295"/>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672041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149744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theme" Target="../theme/theme2.xml"/><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3.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theme" Target="../theme/theme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8" Type="http://schemas.openxmlformats.org/officeDocument/2006/relationships/slideLayout" Target="../slideLayouts/slideLayout72.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838200" y="1325563"/>
            <a:ext cx="105156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18" name="Rectangle 12"/>
          <p:cNvSpPr>
            <a:spLocks noChangeArrowheads="1"/>
          </p:cNvSpPr>
          <p:nvPr userDrawn="1"/>
        </p:nvSpPr>
        <p:spPr bwMode="auto">
          <a:xfrm>
            <a:off x="107950" y="6408738"/>
            <a:ext cx="1100138" cy="261937"/>
          </a:xfrm>
          <a:prstGeom prst="rect">
            <a:avLst/>
          </a:prstGeom>
          <a:noFill/>
          <a:ln w="9525">
            <a:noFill/>
            <a:round/>
            <a:headEnd/>
            <a:tailEnd/>
          </a:ln>
          <a:effectLst/>
        </p:spPr>
        <p:txBody>
          <a:bodyPr lIns="93929" tIns="48843" rIns="93929" bIns="48843" anchor="b"/>
          <a:lstStyle/>
          <a:p>
            <a:pPr marL="0" marR="0" lvl="0" indent="0" algn="l" defTabSz="914400" rtl="0" eaLnBrk="0" fontAlgn="auto" latinLnBrk="0" hangingPunct="0">
              <a:lnSpc>
                <a:spcPct val="100000"/>
              </a:lnSpc>
              <a:spcBef>
                <a:spcPts val="0"/>
              </a:spcBef>
              <a:spcAft>
                <a:spcPts val="0"/>
              </a:spcAft>
              <a:buClr>
                <a:srgbClr val="000000"/>
              </a:buClr>
              <a:buSzPct val="100000"/>
              <a:buFont typeface="Times New Roman" pitchFamily="18" charset="0"/>
              <a:buNone/>
              <a:tabLst>
                <a:tab pos="0" algn="l"/>
                <a:tab pos="467220" algn="l"/>
                <a:tab pos="936097" algn="l"/>
                <a:tab pos="1404973" algn="l"/>
                <a:tab pos="1873849" algn="l"/>
                <a:tab pos="2342725" algn="l"/>
                <a:tab pos="2811603" algn="l"/>
                <a:tab pos="3280479" algn="l"/>
                <a:tab pos="3749355" algn="l"/>
                <a:tab pos="4218231" algn="l"/>
                <a:tab pos="4687108" algn="l"/>
                <a:tab pos="5155985" algn="l"/>
                <a:tab pos="5624862" algn="l"/>
                <a:tab pos="6093737" algn="l"/>
                <a:tab pos="6562614" algn="l"/>
                <a:tab pos="7031490" algn="l"/>
                <a:tab pos="7500368" algn="l"/>
                <a:tab pos="7969243" algn="l"/>
                <a:tab pos="8438120" algn="l"/>
                <a:tab pos="8906996" algn="l"/>
                <a:tab pos="9375873" algn="l"/>
              </a:tabLst>
              <a:defRPr/>
            </a:pPr>
            <a:fld id="{E2EC2DAA-8E7A-46C7-9C80-885FCE44B61C}" type="slidenum">
              <a:rPr kumimoji="0" lang="en-GB" sz="1000" b="1" i="0" u="none" strike="noStrike" kern="1200" cap="none" spc="0" normalizeH="0" baseline="0" noProof="0">
                <a:ln>
                  <a:noFill/>
                </a:ln>
                <a:solidFill>
                  <a:srgbClr val="0D0D0D"/>
                </a:solidFill>
                <a:effectLst/>
                <a:uLnTx/>
                <a:uFillTx/>
                <a:latin typeface="Arial" charset="0"/>
                <a:ea typeface="+mn-ea"/>
                <a:cs typeface="Arial" charset="0"/>
              </a:rPr>
              <a:pPr marL="0" marR="0" lvl="0" indent="0" algn="l" defTabSz="914400" rtl="0" eaLnBrk="0" fontAlgn="auto" latinLnBrk="0" hangingPunct="0">
                <a:lnSpc>
                  <a:spcPct val="100000"/>
                </a:lnSpc>
                <a:spcBef>
                  <a:spcPts val="0"/>
                </a:spcBef>
                <a:spcAft>
                  <a:spcPts val="0"/>
                </a:spcAft>
                <a:buClr>
                  <a:srgbClr val="000000"/>
                </a:buClr>
                <a:buSzPct val="100000"/>
                <a:buFont typeface="Times New Roman" pitchFamily="18" charset="0"/>
                <a:buNone/>
                <a:tabLst>
                  <a:tab pos="0" algn="l"/>
                  <a:tab pos="467220" algn="l"/>
                  <a:tab pos="936097" algn="l"/>
                  <a:tab pos="1404973" algn="l"/>
                  <a:tab pos="1873849" algn="l"/>
                  <a:tab pos="2342725" algn="l"/>
                  <a:tab pos="2811603" algn="l"/>
                  <a:tab pos="3280479" algn="l"/>
                  <a:tab pos="3749355" algn="l"/>
                  <a:tab pos="4218231" algn="l"/>
                  <a:tab pos="4687108" algn="l"/>
                  <a:tab pos="5155985" algn="l"/>
                  <a:tab pos="5624862" algn="l"/>
                  <a:tab pos="6093737" algn="l"/>
                  <a:tab pos="6562614" algn="l"/>
                  <a:tab pos="7031490" algn="l"/>
                  <a:tab pos="7500368" algn="l"/>
                  <a:tab pos="7969243" algn="l"/>
                  <a:tab pos="8438120" algn="l"/>
                  <a:tab pos="8906996" algn="l"/>
                  <a:tab pos="9375873" algn="l"/>
                </a:tabLst>
                <a:defRPr/>
              </a:pPr>
              <a:t>‹N°›</a:t>
            </a:fld>
            <a:endParaRPr kumimoji="0" lang="en-GB" sz="1000" b="1" i="0" u="none" strike="noStrike" kern="1200" cap="none" spc="0" normalizeH="0" baseline="0" noProof="0">
              <a:ln>
                <a:noFill/>
              </a:ln>
              <a:solidFill>
                <a:srgbClr val="0D0D0D"/>
              </a:solidFill>
              <a:effectLst/>
              <a:uLnTx/>
              <a:uFillTx/>
              <a:latin typeface="Arial" charset="0"/>
              <a:ea typeface="+mn-ea"/>
              <a:cs typeface="Arial" charset="0"/>
            </a:endParaRPr>
          </a:p>
        </p:txBody>
      </p:sp>
    </p:spTree>
    <p:extLst>
      <p:ext uri="{BB962C8B-B14F-4D97-AF65-F5344CB8AC3E}">
        <p14:creationId xmlns:p14="http://schemas.microsoft.com/office/powerpoint/2010/main" val="40534460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673" r:id="rId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358775" algn="l" rtl="0" eaLnBrk="0" fontAlgn="base" hangingPunct="0">
        <a:spcBef>
          <a:spcPts val="300"/>
        </a:spcBef>
        <a:spcAft>
          <a:spcPct val="0"/>
        </a:spcAft>
        <a:buClr>
          <a:srgbClr val="C00000"/>
        </a:buClr>
        <a:buFont typeface="Wingdings" pitchFamily="2" charset="2"/>
        <a:buChar char="v"/>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300"/>
        </a:spcBef>
        <a:spcAft>
          <a:spcPct val="0"/>
        </a:spcAft>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300"/>
        </a:spcBef>
        <a:spcAft>
          <a:spcPct val="0"/>
        </a:spcAft>
        <a:buFont typeface="Wingdings" pitchFamily="2" charset="2"/>
        <a:buChar char="ü"/>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11510555" y="303535"/>
            <a:ext cx="498782" cy="307740"/>
          </a:xfrm>
          <a:prstGeom prst="rect">
            <a:avLst/>
          </a:prstGeom>
          <a:noFill/>
        </p:spPr>
        <p:txBody>
          <a:bodyPr wrap="none" lIns="91404" tIns="45702" rIns="91404" bIns="45702" rtlCol="0">
            <a:spAutoFit/>
          </a:bodyPr>
          <a:lstStyle/>
          <a:p>
            <a:pPr algn="ctr"/>
            <a:fld id="{260E2A6B-A809-4840-BF14-8648BC0BDF87}" type="slidenum">
              <a:rPr lang="id-ID" sz="1400" b="0" i="0" smtClean="0">
                <a:solidFill>
                  <a:schemeClr val="bg1"/>
                </a:solidFill>
                <a:latin typeface="Lato" charset="0"/>
                <a:ea typeface="Lato" charset="0"/>
                <a:cs typeface="Lato" charset="0"/>
              </a:rPr>
              <a:pPr algn="ctr"/>
              <a:t>‹N°›</a:t>
            </a:fld>
            <a:endParaRPr lang="id-ID" sz="1400" b="0" i="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42622056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7" r:id="rId42"/>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C7F48E-BD42-4ECA-98CC-4B1F13F4D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B22921A-3976-4D5C-951E-335208584B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0774E2-96F8-4DBB-82FA-F0DBA8BC9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7624C-89B8-4381-9BBC-500C9F0910D6}" type="datetimeFigureOut">
              <a:rPr lang="fr-FR" smtClean="0"/>
              <a:t>18/11/2018</a:t>
            </a:fld>
            <a:endParaRPr lang="fr-FR"/>
          </a:p>
        </p:txBody>
      </p:sp>
      <p:sp>
        <p:nvSpPr>
          <p:cNvPr id="5" name="Espace réservé du pied de page 4">
            <a:extLst>
              <a:ext uri="{FF2B5EF4-FFF2-40B4-BE49-F238E27FC236}">
                <a16:creationId xmlns:a16="http://schemas.microsoft.com/office/drawing/2014/main" id="{FCDE714C-4932-46DF-8B73-11A646655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EC1CD8D-BB2E-43B3-82A7-5E1D7E74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9C04-B70C-4FAF-A063-194E198E3B82}" type="slidenum">
              <a:rPr lang="fr-FR" smtClean="0"/>
              <a:t>‹N°›</a:t>
            </a:fld>
            <a:endParaRPr lang="fr-FR"/>
          </a:p>
        </p:txBody>
      </p:sp>
      <p:sp>
        <p:nvSpPr>
          <p:cNvPr id="11" name="TextBox 11">
            <a:extLst>
              <a:ext uri="{FF2B5EF4-FFF2-40B4-BE49-F238E27FC236}">
                <a16:creationId xmlns:a16="http://schemas.microsoft.com/office/drawing/2014/main" id="{C3DA07D6-D525-42B8-A0F8-15628B2F521B}"/>
              </a:ext>
            </a:extLst>
          </p:cNvPr>
          <p:cNvSpPr txBox="1"/>
          <p:nvPr userDrawn="1"/>
        </p:nvSpPr>
        <p:spPr>
          <a:xfrm>
            <a:off x="11510555" y="6340366"/>
            <a:ext cx="498782" cy="307740"/>
          </a:xfrm>
          <a:prstGeom prst="rect">
            <a:avLst/>
          </a:prstGeom>
          <a:noFill/>
        </p:spPr>
        <p:txBody>
          <a:bodyPr wrap="none" lIns="91404" tIns="45702" rIns="91404" bIns="45702" rtlCol="0">
            <a:spAutoFit/>
          </a:bodyPr>
          <a:lstStyle/>
          <a:p>
            <a:pPr algn="ctr"/>
            <a:fld id="{260E2A6B-A809-4840-BF14-8648BC0BDF87}" type="slidenum">
              <a:rPr lang="id-ID" sz="1400" smtClean="0">
                <a:solidFill>
                  <a:prstClr val="white"/>
                </a:solidFill>
                <a:latin typeface="Lato" charset="0"/>
                <a:ea typeface="Lato" charset="0"/>
                <a:cs typeface="Lato" charset="0"/>
              </a:rPr>
              <a:pPr algn="ctr"/>
              <a:t>‹N°›</a:t>
            </a:fld>
            <a:endParaRPr lang="id-ID" sz="1400" dirty="0">
              <a:solidFill>
                <a:prstClr val="white"/>
              </a:solidFill>
              <a:latin typeface="Lato" charset="0"/>
              <a:ea typeface="Lato" charset="0"/>
              <a:cs typeface="Lato" charset="0"/>
            </a:endParaRPr>
          </a:p>
        </p:txBody>
      </p:sp>
    </p:spTree>
    <p:extLst>
      <p:ext uri="{BB962C8B-B14F-4D97-AF65-F5344CB8AC3E}">
        <p14:creationId xmlns:p14="http://schemas.microsoft.com/office/powerpoint/2010/main" val="206399675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75138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3" Type="http://schemas.openxmlformats.org/officeDocument/2006/relationships/hyperlink" Target="https://translate.googleusercontent.com/translate_c?depth=1&amp;hl=fr&amp;prev=_t&amp;rurl=translate.google.com&amp;sl=en&amp;sp=nmt4&amp;tl=fr&amp;u=http://edgeperspectives.typepad.com/.a/6a00d83451954769e201b8d1b7557f970c-pi&amp;xid=17259,15700021,15700043,15700124,15700149,15700168,15700186,15700191,15700201,15700208&amp;usg=ALkJrhgg4cIPCl7PJiA85GTIF9J_uyBPgQ"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translate.googleusercontent.com/translate_c?depth=1&amp;hl=fr&amp;prev=_t&amp;rurl=translate.google.com&amp;sl=en&amp;sp=nmt4&amp;tl=fr&amp;u=http://edgeperspectives.typepad.com/.a/6a00d83451954769e201bb08d1865a970d-pi&amp;xid=17259,15700021,15700043,15700124,15700149,15700168,15700186,15700191,15700201,15700208&amp;usg=ALkJrhg2xvTW04b_gLI3M-ainF1YMxvN8g"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4.xml"/><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kLOe7nnQ7mnMsiuijBy_hm.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643" b="7643"/>
          <a:stretch>
            <a:fillRect/>
          </a:stretch>
        </p:blipFill>
        <p:spPr/>
      </p:pic>
      <p:sp>
        <p:nvSpPr>
          <p:cNvPr id="55" name="AutoShape 30"/>
          <p:cNvSpPr>
            <a:spLocks/>
          </p:cNvSpPr>
          <p:nvPr/>
        </p:nvSpPr>
        <p:spPr bwMode="auto">
          <a:xfrm>
            <a:off x="1588" y="0"/>
            <a:ext cx="12188825" cy="685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tx2">
              <a:alpha val="74000"/>
            </a:schemeClr>
          </a:solidFill>
          <a:ln>
            <a:noFill/>
          </a:ln>
          <a:effectLst/>
          <a:extLst/>
        </p:spPr>
        <p:txBody>
          <a:bodyPr lIns="22860" tIns="22860" rIns="22860" bIns="2286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Roboto Light"/>
              <a:ea typeface="+mn-ea"/>
              <a:cs typeface="Lato" charset="0"/>
            </a:endParaRPr>
          </a:p>
        </p:txBody>
      </p:sp>
      <p:sp>
        <p:nvSpPr>
          <p:cNvPr id="22" name="TextBox 21"/>
          <p:cNvSpPr txBox="1"/>
          <p:nvPr/>
        </p:nvSpPr>
        <p:spPr>
          <a:xfrm>
            <a:off x="0" y="2913559"/>
            <a:ext cx="12192000"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7" normalizeH="0" baseline="0" noProof="0" dirty="0">
                <a:ln>
                  <a:noFill/>
                </a:ln>
                <a:solidFill>
                  <a:prstClr val="white"/>
                </a:solidFill>
                <a:effectLst/>
                <a:uLnTx/>
                <a:uFillTx/>
                <a:latin typeface="Lato Regular"/>
                <a:ea typeface="+mn-ea"/>
                <a:cs typeface="Roboto Regular"/>
              </a:rPr>
              <a:t>PARTIE</a:t>
            </a:r>
            <a:r>
              <a:rPr kumimoji="0" lang="en-US" sz="4000" b="1" i="0" u="none" strike="noStrike" kern="1200" cap="none" spc="67" normalizeH="0" noProof="0" dirty="0">
                <a:ln>
                  <a:noFill/>
                </a:ln>
                <a:solidFill>
                  <a:prstClr val="white"/>
                </a:solidFill>
                <a:effectLst/>
                <a:uLnTx/>
                <a:uFillTx/>
                <a:latin typeface="Lato Regular"/>
                <a:ea typeface="+mn-ea"/>
                <a:cs typeface="Roboto Regular"/>
              </a:rPr>
              <a:t>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7" normalizeH="0" baseline="0" noProof="0" dirty="0">
                <a:ln>
                  <a:noFill/>
                </a:ln>
                <a:solidFill>
                  <a:prstClr val="white"/>
                </a:solidFill>
                <a:effectLst/>
                <a:uLnTx/>
                <a:uFillTx/>
                <a:latin typeface="Lato Regular"/>
                <a:ea typeface="+mn-ea"/>
                <a:cs typeface="Roboto Regular"/>
              </a:rPr>
              <a:t>Ecosystèmes &amp; Plateformisation </a:t>
            </a:r>
          </a:p>
        </p:txBody>
      </p:sp>
      <p:sp>
        <p:nvSpPr>
          <p:cNvPr id="25" name="Rectangle 24"/>
          <p:cNvSpPr/>
          <p:nvPr/>
        </p:nvSpPr>
        <p:spPr>
          <a:xfrm>
            <a:off x="5672490" y="4449443"/>
            <a:ext cx="870155" cy="421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Roboto Light"/>
              <a:ea typeface="+mn-ea"/>
              <a:cs typeface="+mn-cs"/>
            </a:endParaRPr>
          </a:p>
        </p:txBody>
      </p:sp>
      <p:sp>
        <p:nvSpPr>
          <p:cNvPr id="27" name="Freeform 158"/>
          <p:cNvSpPr>
            <a:spLocks noChangeArrowheads="1"/>
          </p:cNvSpPr>
          <p:nvPr/>
        </p:nvSpPr>
        <p:spPr bwMode="auto">
          <a:xfrm>
            <a:off x="5624936" y="1856796"/>
            <a:ext cx="945304" cy="864963"/>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accent3"/>
          </a:soli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445469"/>
              </a:solidFill>
              <a:effectLst/>
              <a:uLnTx/>
              <a:uFillTx/>
              <a:latin typeface="Roboto Light"/>
              <a:ea typeface="+mn-ea"/>
              <a:cs typeface="+mn-cs"/>
            </a:endParaRPr>
          </a:p>
        </p:txBody>
      </p:sp>
      <p:sp>
        <p:nvSpPr>
          <p:cNvPr id="8" name="TextBox 13">
            <a:extLst>
              <a:ext uri="{FF2B5EF4-FFF2-40B4-BE49-F238E27FC236}">
                <a16:creationId xmlns:a16="http://schemas.microsoft.com/office/drawing/2014/main" id="{CD874A73-CC88-4F85-82CE-D97BD98E9EE4}"/>
              </a:ext>
            </a:extLst>
          </p:cNvPr>
          <p:cNvSpPr txBox="1"/>
          <p:nvPr/>
        </p:nvSpPr>
        <p:spPr>
          <a:xfrm>
            <a:off x="0" y="441767"/>
            <a:ext cx="12192000" cy="63402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ato Regular"/>
                <a:ea typeface="+mn-ea"/>
                <a:cs typeface="Roboto Regular" charset="0"/>
              </a:rPr>
              <a:t>  Open People Factory</a:t>
            </a:r>
          </a:p>
        </p:txBody>
      </p:sp>
      <p:pic>
        <p:nvPicPr>
          <p:cNvPr id="10" name="Picture 2">
            <a:extLst>
              <a:ext uri="{FF2B5EF4-FFF2-40B4-BE49-F238E27FC236}">
                <a16:creationId xmlns:a16="http://schemas.microsoft.com/office/drawing/2014/main" id="{3E55B3A1-1ADF-49C6-BD38-276134B51B71}"/>
              </a:ext>
            </a:extLst>
          </p:cNvPr>
          <p:cNvPicPr>
            <a:picLocks noChangeAspect="1" noChangeArrowheads="1"/>
          </p:cNvPicPr>
          <p:nvPr/>
        </p:nvPicPr>
        <p:blipFill>
          <a:blip r:embed="rId3"/>
          <a:srcRect/>
          <a:stretch>
            <a:fillRect/>
          </a:stretch>
        </p:blipFill>
        <p:spPr bwMode="auto">
          <a:xfrm>
            <a:off x="10964306" y="5714174"/>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3">
            <a:extLst>
              <a:ext uri="{FF2B5EF4-FFF2-40B4-BE49-F238E27FC236}">
                <a16:creationId xmlns:a16="http://schemas.microsoft.com/office/drawing/2014/main" id="{1F5D9D28-0387-4B5A-8C55-5909D4E51C05}"/>
              </a:ext>
            </a:extLst>
          </p:cNvPr>
          <p:cNvSpPr txBox="1"/>
          <p:nvPr/>
        </p:nvSpPr>
        <p:spPr>
          <a:xfrm>
            <a:off x="8964" y="1132049"/>
            <a:ext cx="12192000" cy="63402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ato Regular"/>
                <a:ea typeface="+mn-ea"/>
                <a:cs typeface="Roboto Regular" charset="0"/>
              </a:rPr>
              <a:t> </a:t>
            </a:r>
            <a:r>
              <a:rPr kumimoji="0" lang="en-US" sz="3200" b="1" i="0" u="none" strike="noStrike" kern="1200" cap="none" spc="0" normalizeH="0" baseline="0" noProof="0" dirty="0">
                <a:ln>
                  <a:noFill/>
                </a:ln>
                <a:solidFill>
                  <a:srgbClr val="F29B26">
                    <a:lumMod val="40000"/>
                    <a:lumOff val="60000"/>
                  </a:srgbClr>
                </a:solidFill>
                <a:effectLst/>
                <a:uLnTx/>
                <a:uFillTx/>
                <a:latin typeface="Lato Regular"/>
                <a:ea typeface="+mn-ea"/>
                <a:cs typeface="Roboto Regular" charset="0"/>
              </a:rPr>
              <a:t>Approche Digital Ready</a:t>
            </a:r>
            <a:endParaRPr kumimoji="0" lang="en-US" sz="4400" b="1" i="0" u="none" strike="noStrike" kern="1200" cap="none" spc="0" normalizeH="0" baseline="0" noProof="0" dirty="0">
              <a:ln>
                <a:noFill/>
              </a:ln>
              <a:solidFill>
                <a:srgbClr val="F29B26">
                  <a:lumMod val="40000"/>
                  <a:lumOff val="60000"/>
                </a:srgbClr>
              </a:solidFill>
              <a:effectLst/>
              <a:uLnTx/>
              <a:uFillTx/>
              <a:latin typeface="Lato Regular"/>
              <a:ea typeface="+mn-ea"/>
              <a:cs typeface="Roboto Regular" charset="0"/>
            </a:endParaRPr>
          </a:p>
        </p:txBody>
      </p:sp>
    </p:spTree>
    <p:extLst>
      <p:ext uri="{BB962C8B-B14F-4D97-AF65-F5344CB8AC3E}">
        <p14:creationId xmlns:p14="http://schemas.microsoft.com/office/powerpoint/2010/main" val="266384759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2FAED0-3D93-4ADD-A088-FCE59FC99DBB}"/>
              </a:ext>
            </a:extLst>
          </p:cNvPr>
          <p:cNvPicPr>
            <a:picLocks noChangeAspect="1"/>
          </p:cNvPicPr>
          <p:nvPr/>
        </p:nvPicPr>
        <p:blipFill>
          <a:blip r:embed="rId2">
            <a:duotone>
              <a:schemeClr val="accent4">
                <a:shade val="45000"/>
                <a:satMod val="135000"/>
              </a:schemeClr>
              <a:prstClr val="white"/>
            </a:duotone>
          </a:blip>
          <a:stretch>
            <a:fillRect/>
          </a:stretch>
        </p:blipFill>
        <p:spPr>
          <a:xfrm>
            <a:off x="792596" y="1562350"/>
            <a:ext cx="5116467" cy="1511605"/>
          </a:xfrm>
          <a:prstGeom prst="rect">
            <a:avLst/>
          </a:prstGeom>
        </p:spPr>
      </p:pic>
      <p:sp>
        <p:nvSpPr>
          <p:cNvPr id="4" name="Rectangle 3">
            <a:extLst>
              <a:ext uri="{FF2B5EF4-FFF2-40B4-BE49-F238E27FC236}">
                <a16:creationId xmlns:a16="http://schemas.microsoft.com/office/drawing/2014/main" id="{5BA02FFD-0440-4ECB-8AAA-942251849B0B}"/>
              </a:ext>
            </a:extLst>
          </p:cNvPr>
          <p:cNvSpPr/>
          <p:nvPr/>
        </p:nvSpPr>
        <p:spPr>
          <a:xfrm>
            <a:off x="6226626" y="1966941"/>
            <a:ext cx="5381898" cy="808408"/>
          </a:xfrm>
          <a:prstGeom prst="rect">
            <a:avLst/>
          </a:prstGeom>
          <a:solidFill>
            <a:schemeClr val="accent4">
              <a:lumMod val="20000"/>
              <a:lumOff val="80000"/>
            </a:schemeClr>
          </a:solidFill>
        </p:spPr>
        <p:txBody>
          <a:bodyPr wrap="square" tIns="144000">
            <a:spAutoFit/>
          </a:bodyPr>
          <a:lstStyle/>
          <a:p>
            <a:pPr>
              <a:lnSpc>
                <a:spcPts val="1600"/>
              </a:lnSpc>
            </a:pPr>
            <a:r>
              <a:rPr lang="fr-FR" dirty="0">
                <a:latin typeface="Lato Light"/>
                <a:cs typeface="Arial" panose="020B0604020202020204" pitchFamily="34" charset="0"/>
                <a:sym typeface="Wingdings" panose="05000000000000000000" pitchFamily="2" charset="2"/>
              </a:rPr>
              <a:t> </a:t>
            </a:r>
            <a:r>
              <a:rPr lang="fr-FR" dirty="0">
                <a:latin typeface="Lato Light"/>
                <a:cs typeface="Arial" panose="020B0604020202020204" pitchFamily="34" charset="0"/>
              </a:rPr>
              <a:t>Paiement du produit</a:t>
            </a:r>
            <a:r>
              <a:rPr lang="fr-FR" dirty="0">
                <a:latin typeface="Lato Light"/>
                <a:cs typeface="Arial" panose="020B0604020202020204" pitchFamily="34" charset="0"/>
                <a:sym typeface="Wingdings" panose="05000000000000000000" pitchFamily="2" charset="2"/>
              </a:rPr>
              <a:t> </a:t>
            </a:r>
          </a:p>
          <a:p>
            <a:pPr>
              <a:lnSpc>
                <a:spcPts val="1600"/>
              </a:lnSpc>
            </a:pPr>
            <a:r>
              <a:rPr lang="fr-FR" dirty="0">
                <a:latin typeface="Lato Light"/>
                <a:cs typeface="Arial" panose="020B0604020202020204" pitchFamily="34" charset="0"/>
                <a:sym typeface="Wingdings" panose="05000000000000000000" pitchFamily="2" charset="2"/>
              </a:rPr>
              <a:t> Paiement à l’usage</a:t>
            </a:r>
          </a:p>
          <a:p>
            <a:pPr>
              <a:lnSpc>
                <a:spcPts val="1600"/>
              </a:lnSpc>
            </a:pPr>
            <a:r>
              <a:rPr lang="fr-FR" dirty="0">
                <a:latin typeface="Lato Light"/>
                <a:cs typeface="Arial" panose="020B0604020202020204" pitchFamily="34" charset="0"/>
                <a:sym typeface="Wingdings" panose="05000000000000000000" pitchFamily="2" charset="2"/>
              </a:rPr>
              <a:t> Paiement à la valeur créée </a:t>
            </a:r>
            <a:endParaRPr lang="fr-FR" dirty="0">
              <a:latin typeface="Lato Light"/>
              <a:cs typeface="Arial" panose="020B0604020202020204" pitchFamily="34" charset="0"/>
            </a:endParaRPr>
          </a:p>
        </p:txBody>
      </p:sp>
      <p:pic>
        <p:nvPicPr>
          <p:cNvPr id="5" name="Image 4" descr="Picture2">
            <a:hlinkClick r:id="rId3"/>
            <a:extLst>
              <a:ext uri="{FF2B5EF4-FFF2-40B4-BE49-F238E27FC236}">
                <a16:creationId xmlns:a16="http://schemas.microsoft.com/office/drawing/2014/main" id="{59BC4666-0B6A-424C-9306-E4FA294AF709}"/>
              </a:ext>
            </a:extLst>
          </p:cNvPr>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357" y="3138809"/>
            <a:ext cx="4650293" cy="1660125"/>
          </a:xfrm>
          <a:prstGeom prst="rect">
            <a:avLst/>
          </a:prstGeom>
          <a:noFill/>
          <a:ln>
            <a:noFill/>
          </a:ln>
        </p:spPr>
      </p:pic>
      <p:pic>
        <p:nvPicPr>
          <p:cNvPr id="7" name="Image 6" descr="Picture3">
            <a:hlinkClick r:id="rId5"/>
            <a:extLst>
              <a:ext uri="{FF2B5EF4-FFF2-40B4-BE49-F238E27FC236}">
                <a16:creationId xmlns:a16="http://schemas.microsoft.com/office/drawing/2014/main" id="{E5C706F9-1226-4AC4-A8DD-51420A0DB313}"/>
              </a:ext>
            </a:extLst>
          </p:cNvPr>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600" y="5085549"/>
            <a:ext cx="4506992" cy="1358284"/>
          </a:xfrm>
          <a:prstGeom prst="rect">
            <a:avLst/>
          </a:prstGeom>
          <a:noFill/>
          <a:ln>
            <a:noFill/>
          </a:ln>
        </p:spPr>
      </p:pic>
      <p:sp>
        <p:nvSpPr>
          <p:cNvPr id="12" name="Rectangle 11">
            <a:extLst>
              <a:ext uri="{FF2B5EF4-FFF2-40B4-BE49-F238E27FC236}">
                <a16:creationId xmlns:a16="http://schemas.microsoft.com/office/drawing/2014/main" id="{5DC7B920-3756-49EA-8A91-B9D2CAB00873}"/>
              </a:ext>
            </a:extLst>
          </p:cNvPr>
          <p:cNvSpPr/>
          <p:nvPr/>
        </p:nvSpPr>
        <p:spPr>
          <a:xfrm>
            <a:off x="6200501" y="3538849"/>
            <a:ext cx="5434147" cy="1013273"/>
          </a:xfrm>
          <a:prstGeom prst="rect">
            <a:avLst/>
          </a:prstGeom>
          <a:solidFill>
            <a:schemeClr val="accent2">
              <a:lumMod val="20000"/>
              <a:lumOff val="80000"/>
            </a:schemeClr>
          </a:solidFill>
        </p:spPr>
        <p:txBody>
          <a:bodyPr wrap="square" tIns="144000">
            <a:spAutoFit/>
          </a:bodyPr>
          <a:lstStyle/>
          <a:p>
            <a:pPr>
              <a:lnSpc>
                <a:spcPts val="1600"/>
              </a:lnSpc>
            </a:pPr>
            <a:r>
              <a:rPr lang="fr-FR" dirty="0">
                <a:latin typeface="Lato Light"/>
                <a:cs typeface="Arial" panose="020B0604020202020204" pitchFamily="34" charset="0"/>
                <a:sym typeface="Wingdings" panose="05000000000000000000" pitchFamily="2" charset="2"/>
              </a:rPr>
              <a:t> </a:t>
            </a:r>
            <a:r>
              <a:rPr lang="fr-FR" dirty="0">
                <a:latin typeface="Lato Light"/>
                <a:cs typeface="Arial" panose="020B0604020202020204" pitchFamily="34" charset="0"/>
              </a:rPr>
              <a:t>Descriptif</a:t>
            </a:r>
            <a:r>
              <a:rPr lang="fr-FR" dirty="0">
                <a:latin typeface="Lato Light"/>
                <a:cs typeface="Arial" panose="020B0604020202020204" pitchFamily="34" charset="0"/>
                <a:sym typeface="Wingdings" panose="05000000000000000000" pitchFamily="2" charset="2"/>
              </a:rPr>
              <a:t> </a:t>
            </a:r>
          </a:p>
          <a:p>
            <a:pPr>
              <a:lnSpc>
                <a:spcPts val="1600"/>
              </a:lnSpc>
            </a:pPr>
            <a:r>
              <a:rPr lang="fr-FR" dirty="0">
                <a:latin typeface="Lato Light"/>
                <a:cs typeface="Arial" panose="020B0604020202020204" pitchFamily="34" charset="0"/>
                <a:sym typeface="Wingdings" panose="05000000000000000000" pitchFamily="2" charset="2"/>
              </a:rPr>
              <a:t> Anticipation prédictive </a:t>
            </a:r>
          </a:p>
          <a:p>
            <a:pPr>
              <a:lnSpc>
                <a:spcPts val="1600"/>
              </a:lnSpc>
            </a:pPr>
            <a:r>
              <a:rPr lang="fr-FR" dirty="0">
                <a:latin typeface="Lato Light"/>
                <a:cs typeface="Arial" panose="020B0604020202020204" pitchFamily="34" charset="0"/>
                <a:sym typeface="Wingdings" panose="05000000000000000000" pitchFamily="2" charset="2"/>
              </a:rPr>
              <a:t> Prescriptif (et mesures à prendre en réponse à ces anticipations)</a:t>
            </a:r>
            <a:endParaRPr lang="fr-FR" dirty="0">
              <a:latin typeface="Lato Light"/>
              <a:cs typeface="Arial" panose="020B0604020202020204" pitchFamily="34" charset="0"/>
            </a:endParaRPr>
          </a:p>
        </p:txBody>
      </p:sp>
      <p:sp>
        <p:nvSpPr>
          <p:cNvPr id="13" name="Rectangle 12">
            <a:extLst>
              <a:ext uri="{FF2B5EF4-FFF2-40B4-BE49-F238E27FC236}">
                <a16:creationId xmlns:a16="http://schemas.microsoft.com/office/drawing/2014/main" id="{D650739A-32A8-4580-9F0C-647C593C8BAB}"/>
              </a:ext>
            </a:extLst>
          </p:cNvPr>
          <p:cNvSpPr/>
          <p:nvPr/>
        </p:nvSpPr>
        <p:spPr>
          <a:xfrm>
            <a:off x="6226620" y="5258801"/>
            <a:ext cx="5556075" cy="1013273"/>
          </a:xfrm>
          <a:prstGeom prst="rect">
            <a:avLst/>
          </a:prstGeom>
          <a:solidFill>
            <a:schemeClr val="accent6">
              <a:lumMod val="20000"/>
              <a:lumOff val="80000"/>
            </a:schemeClr>
          </a:solidFill>
        </p:spPr>
        <p:txBody>
          <a:bodyPr wrap="square" tIns="144000">
            <a:spAutoFit/>
          </a:bodyPr>
          <a:lstStyle/>
          <a:p>
            <a:pPr>
              <a:lnSpc>
                <a:spcPts val="1600"/>
              </a:lnSpc>
            </a:pPr>
            <a:r>
              <a:rPr lang="fr-FR" dirty="0">
                <a:latin typeface="Lato Light"/>
                <a:cs typeface="Arial" panose="020B0604020202020204" pitchFamily="34" charset="0"/>
                <a:sym typeface="Wingdings" panose="05000000000000000000" pitchFamily="2" charset="2"/>
              </a:rPr>
              <a:t> Elargissement de l’offre</a:t>
            </a:r>
          </a:p>
          <a:p>
            <a:pPr>
              <a:lnSpc>
                <a:spcPts val="1600"/>
              </a:lnSpc>
            </a:pPr>
            <a:r>
              <a:rPr lang="fr-FR" dirty="0">
                <a:latin typeface="Lato Light"/>
                <a:cs typeface="Arial" panose="020B0604020202020204" pitchFamily="34" charset="0"/>
                <a:sym typeface="Wingdings" panose="05000000000000000000" pitchFamily="2" charset="2"/>
              </a:rPr>
              <a:t> Flexibilité de client : Passage d’un produit à l’autre </a:t>
            </a:r>
          </a:p>
          <a:p>
            <a:pPr>
              <a:lnSpc>
                <a:spcPts val="1600"/>
              </a:lnSpc>
            </a:pPr>
            <a:r>
              <a:rPr lang="fr-FR" dirty="0">
                <a:latin typeface="Lato Light"/>
                <a:cs typeface="Arial" panose="020B0604020202020204" pitchFamily="34" charset="0"/>
                <a:sym typeface="Wingdings" panose="05000000000000000000" pitchFamily="2" charset="2"/>
              </a:rPr>
              <a:t> Clarification du modèle économique des fournisseurs</a:t>
            </a:r>
            <a:endParaRPr lang="fr-FR" dirty="0">
              <a:latin typeface="Lato Light"/>
              <a:cs typeface="Arial" panose="020B0604020202020204" pitchFamily="34" charset="0"/>
            </a:endParaRPr>
          </a:p>
        </p:txBody>
      </p:sp>
      <p:grpSp>
        <p:nvGrpSpPr>
          <p:cNvPr id="15" name="Group 6">
            <a:extLst>
              <a:ext uri="{FF2B5EF4-FFF2-40B4-BE49-F238E27FC236}">
                <a16:creationId xmlns:a16="http://schemas.microsoft.com/office/drawing/2014/main" id="{33C0EDD0-02FE-4C42-B6EA-2EBF32305360}"/>
              </a:ext>
            </a:extLst>
          </p:cNvPr>
          <p:cNvGrpSpPr/>
          <p:nvPr/>
        </p:nvGrpSpPr>
        <p:grpSpPr>
          <a:xfrm>
            <a:off x="0" y="241509"/>
            <a:ext cx="12192000" cy="1119446"/>
            <a:chOff x="5756390" y="483017"/>
            <a:chExt cx="14138212" cy="2238891"/>
          </a:xfrm>
        </p:grpSpPr>
        <p:sp>
          <p:nvSpPr>
            <p:cNvPr id="16" name="Subtitle 2">
              <a:extLst>
                <a:ext uri="{FF2B5EF4-FFF2-40B4-BE49-F238E27FC236}">
                  <a16:creationId xmlns:a16="http://schemas.microsoft.com/office/drawing/2014/main" id="{D0423F40-5ED5-4A35-9856-11EAB9FD5CD3}"/>
                </a:ext>
              </a:extLst>
            </p:cNvPr>
            <p:cNvSpPr txBox="1">
              <a:spLocks/>
            </p:cNvSpPr>
            <p:nvPr/>
          </p:nvSpPr>
          <p:spPr>
            <a:xfrm>
              <a:off x="5756390" y="1744460"/>
              <a:ext cx="14138212" cy="875282"/>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6400" dirty="0">
                  <a:solidFill>
                    <a:schemeClr val="tx1"/>
                  </a:solidFill>
                  <a:latin typeface="Copperplate Gothic Bold" panose="020E0705020206020404" pitchFamily="34" charset="0"/>
                </a:rPr>
                <a:t>The Big Shift : « Les modèles commerciaux basés sur la publicité classique n’ont plus d’avenir » </a:t>
              </a:r>
            </a:p>
            <a:p>
              <a:pPr>
                <a:spcAft>
                  <a:spcPts val="600"/>
                </a:spcAft>
              </a:pPr>
              <a:endParaRPr lang="fr-FR" sz="6400" dirty="0">
                <a:solidFill>
                  <a:schemeClr val="tx1"/>
                </a:solidFill>
                <a:latin typeface="Copperplate Gothic Bold" panose="020E0705020206020404" pitchFamily="34" charset="0"/>
              </a:endParaRP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17" name="TextBox 7">
              <a:extLst>
                <a:ext uri="{FF2B5EF4-FFF2-40B4-BE49-F238E27FC236}">
                  <a16:creationId xmlns:a16="http://schemas.microsoft.com/office/drawing/2014/main" id="{4F8409B7-0423-46E1-BCE5-295A7E64CBA2}"/>
                </a:ext>
              </a:extLst>
            </p:cNvPr>
            <p:cNvSpPr txBox="1"/>
            <p:nvPr/>
          </p:nvSpPr>
          <p:spPr>
            <a:xfrm>
              <a:off x="5988388" y="483017"/>
              <a:ext cx="13906214" cy="1323423"/>
            </a:xfrm>
            <a:prstGeom prst="rect">
              <a:avLst/>
            </a:prstGeom>
            <a:noFill/>
          </p:spPr>
          <p:txBody>
            <a:bodyPr wrap="square" lIns="45711" tIns="22856" rIns="45711" bIns="22856" rtlCol="0">
              <a:spAutoFit/>
            </a:bodyPr>
            <a:lstStyle/>
            <a:p>
              <a:pPr algn="ctr" fontAlgn="auto">
                <a:spcBef>
                  <a:spcPts val="0"/>
                </a:spcBef>
                <a:spcAft>
                  <a:spcPts val="0"/>
                </a:spcAft>
                <a:defRPr/>
              </a:pPr>
              <a:r>
                <a:rPr lang="fr-FR" sz="4000" b="1" dirty="0">
                  <a:solidFill>
                    <a:schemeClr val="tx2"/>
                  </a:solidFill>
                  <a:latin typeface="Lato Regular"/>
                </a:rPr>
                <a:t>Façonner de nouveaux modèles commerciaux</a:t>
              </a:r>
            </a:p>
          </p:txBody>
        </p:sp>
        <p:sp>
          <p:nvSpPr>
            <p:cNvPr id="18" name="Rectangle 17">
              <a:extLst>
                <a:ext uri="{FF2B5EF4-FFF2-40B4-BE49-F238E27FC236}">
                  <a16:creationId xmlns:a16="http://schemas.microsoft.com/office/drawing/2014/main" id="{6CFF7843-05FC-4CE6-9574-47DFCF337CF9}"/>
                </a:ext>
              </a:extLst>
            </p:cNvPr>
            <p:cNvSpPr/>
            <p:nvPr/>
          </p:nvSpPr>
          <p:spPr>
            <a:xfrm>
              <a:off x="11987943" y="2630470"/>
              <a:ext cx="1553037"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grpSp>
    </p:spTree>
    <p:extLst>
      <p:ext uri="{BB962C8B-B14F-4D97-AF65-F5344CB8AC3E}">
        <p14:creationId xmlns:p14="http://schemas.microsoft.com/office/powerpoint/2010/main" val="22647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moyen\Pictures\carte V1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0" y="975876"/>
            <a:ext cx="9806729" cy="5466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79DBEA-FA71-42BC-B745-11018C48C9BE}"/>
              </a:ext>
            </a:extLst>
          </p:cNvPr>
          <p:cNvSpPr/>
          <p:nvPr/>
        </p:nvSpPr>
        <p:spPr>
          <a:xfrm>
            <a:off x="0" y="6690360"/>
            <a:ext cx="12192000" cy="16764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7ABF7B2-4D84-4AB6-B26A-87A723E9B18C}"/>
              </a:ext>
            </a:extLst>
          </p:cNvPr>
          <p:cNvSpPr/>
          <p:nvPr/>
        </p:nvSpPr>
        <p:spPr>
          <a:xfrm>
            <a:off x="0" y="0"/>
            <a:ext cx="12192000" cy="731520"/>
          </a:xfrm>
          <a:prstGeom prst="rect">
            <a:avLst/>
          </a:prstGeom>
          <a:gradFill flip="none" rotWithShape="1">
            <a:gsLst>
              <a:gs pos="48000">
                <a:srgbClr val="C00000">
                  <a:tint val="66000"/>
                  <a:satMod val="160000"/>
                </a:srgbClr>
              </a:gs>
              <a:gs pos="72000">
                <a:srgbClr val="C00000">
                  <a:tint val="44500"/>
                  <a:satMod val="160000"/>
                </a:srgbClr>
              </a:gs>
            </a:gsLst>
            <a:lin ang="189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a:extLst>
              <a:ext uri="{FF2B5EF4-FFF2-40B4-BE49-F238E27FC236}">
                <a16:creationId xmlns:a16="http://schemas.microsoft.com/office/drawing/2014/main" id="{50377A03-0AD6-4EA6-B19B-A5338FCA4900}"/>
              </a:ext>
            </a:extLst>
          </p:cNvPr>
          <p:cNvSpPr txBox="1">
            <a:spLocks/>
          </p:cNvSpPr>
          <p:nvPr/>
        </p:nvSpPr>
        <p:spPr>
          <a:xfrm>
            <a:off x="618565" y="66973"/>
            <a:ext cx="11581055" cy="632460"/>
          </a:xfrm>
          <a:prstGeom prst="rect">
            <a:avLst/>
          </a:prstGeom>
        </p:spPr>
        <p:txBody>
          <a:bodyPr/>
          <a:lstStyle>
            <a:lvl1pPr algn="l" rtl="0" eaLnBrk="0" fontAlgn="base" hangingPunct="0">
              <a:lnSpc>
                <a:spcPct val="90000"/>
              </a:lnSpc>
              <a:spcBef>
                <a:spcPct val="0"/>
              </a:spcBef>
              <a:spcAft>
                <a:spcPct val="0"/>
              </a:spcAft>
              <a:defRPr sz="20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spcAft>
                <a:spcPts val="600"/>
              </a:spcAft>
            </a:pPr>
            <a:r>
              <a:rPr lang="fr-FR" dirty="0">
                <a:solidFill>
                  <a:schemeClr val="bg1"/>
                </a:solidFill>
                <a:latin typeface="Arial Black" panose="020B0A04020102020204" pitchFamily="34" charset="0"/>
              </a:rPr>
              <a:t>__</a:t>
            </a:r>
          </a:p>
          <a:p>
            <a:pPr>
              <a:spcAft>
                <a:spcPts val="600"/>
              </a:spcAft>
            </a:pPr>
            <a:r>
              <a:rPr lang="fr-FR" sz="1800" dirty="0">
                <a:solidFill>
                  <a:schemeClr val="bg1"/>
                </a:solidFill>
                <a:latin typeface="Copperplate Gothic Bold" panose="020E0705020206020404" pitchFamily="34" charset="0"/>
              </a:rPr>
              <a:t>Mots clés Open People Factory</a:t>
            </a:r>
            <a:br>
              <a:rPr lang="fr-FR" sz="1800" b="1" dirty="0">
                <a:solidFill>
                  <a:schemeClr val="bg1"/>
                </a:solidFill>
                <a:latin typeface="Arial Rounded MT Bold" panose="020F0704030504030204" pitchFamily="34" charset="0"/>
              </a:rPr>
            </a:br>
            <a:br>
              <a:rPr lang="fr-FR" sz="1800" dirty="0">
                <a:solidFill>
                  <a:schemeClr val="bg1"/>
                </a:solidFill>
                <a:latin typeface="Arial Rounded MT Bold" panose="020F0704030504030204" pitchFamily="34" charset="0"/>
              </a:rPr>
            </a:br>
            <a:endParaRPr lang="fr-FR" sz="1800" dirty="0">
              <a:solidFill>
                <a:schemeClr val="bg1"/>
              </a:solidFill>
              <a:latin typeface="Arial Rounded MT Bold" panose="020F0704030504030204" pitchFamily="34" charset="0"/>
            </a:endParaRPr>
          </a:p>
        </p:txBody>
      </p:sp>
      <p:pic>
        <p:nvPicPr>
          <p:cNvPr id="8" name="Image 7">
            <a:extLst>
              <a:ext uri="{FF2B5EF4-FFF2-40B4-BE49-F238E27FC236}">
                <a16:creationId xmlns:a16="http://schemas.microsoft.com/office/drawing/2014/main" id="{C7A46C27-E472-4DB4-8D55-DF2EBB431410}"/>
              </a:ext>
            </a:extLst>
          </p:cNvPr>
          <p:cNvPicPr>
            <a:picLocks noChangeAspect="1"/>
          </p:cNvPicPr>
          <p:nvPr/>
        </p:nvPicPr>
        <p:blipFill>
          <a:blip r:embed="rId4"/>
          <a:stretch>
            <a:fillRect/>
          </a:stretch>
        </p:blipFill>
        <p:spPr>
          <a:xfrm>
            <a:off x="0" y="0"/>
            <a:ext cx="615749" cy="762066"/>
          </a:xfrm>
          <a:prstGeom prst="rect">
            <a:avLst/>
          </a:prstGeom>
        </p:spPr>
      </p:pic>
      <p:sp>
        <p:nvSpPr>
          <p:cNvPr id="9" name="Rectangle 8">
            <a:extLst>
              <a:ext uri="{FF2B5EF4-FFF2-40B4-BE49-F238E27FC236}">
                <a16:creationId xmlns:a16="http://schemas.microsoft.com/office/drawing/2014/main" id="{5367C6C1-825D-4247-9BC7-58FF8E35676A}"/>
              </a:ext>
            </a:extLst>
          </p:cNvPr>
          <p:cNvSpPr/>
          <p:nvPr/>
        </p:nvSpPr>
        <p:spPr>
          <a:xfrm>
            <a:off x="10363200" y="-8966"/>
            <a:ext cx="1795127" cy="2868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dirty="0">
                <a:latin typeface="Copperplate Gothic Light" panose="020E0507020206020404" pitchFamily="34" charset="0"/>
                <a:cs typeface="Arial" panose="020B0604020202020204" pitchFamily="34" charset="0"/>
              </a:rPr>
              <a:t>MOTS CLES</a:t>
            </a:r>
          </a:p>
        </p:txBody>
      </p:sp>
    </p:spTree>
    <p:extLst>
      <p:ext uri="{BB962C8B-B14F-4D97-AF65-F5344CB8AC3E}">
        <p14:creationId xmlns:p14="http://schemas.microsoft.com/office/powerpoint/2010/main" val="330458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7A08ACED-415F-45F1-8088-3937F0B7F939}"/>
              </a:ext>
            </a:extLst>
          </p:cNvPr>
          <p:cNvPicPr>
            <a:picLocks noGrp="1" noChangeAspect="1"/>
          </p:cNvPicPr>
          <p:nvPr>
            <p:ph type="pic" sz="quarter" idx="13"/>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t="6853" b="6853"/>
          <a:stretch>
            <a:fillRect/>
          </a:stretch>
        </p:blipFill>
        <p:spPr>
          <a:xfrm>
            <a:off x="0" y="-89647"/>
            <a:ext cx="12214865" cy="6858000"/>
          </a:xfrm>
        </p:spPr>
      </p:pic>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charset="0"/>
              <a:ea typeface="+mn-ea"/>
              <a:cs typeface="+mn-cs"/>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charset="0"/>
              <a:ea typeface="+mn-ea"/>
              <a:cs typeface="+mn-cs"/>
            </a:endParaRPr>
          </a:p>
        </p:txBody>
      </p:sp>
      <p:sp>
        <p:nvSpPr>
          <p:cNvPr id="190" name="Freeform 189"/>
          <p:cNvSpPr/>
          <p:nvPr/>
        </p:nvSpPr>
        <p:spPr>
          <a:xfrm>
            <a:off x="4578032" y="-80685"/>
            <a:ext cx="7635241"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Roboto Light" charset="0"/>
              <a:ea typeface="+mn-ea"/>
              <a:cs typeface="+mn-cs"/>
            </a:endParaRPr>
          </a:p>
        </p:txBody>
      </p:sp>
      <p:sp>
        <p:nvSpPr>
          <p:cNvPr id="9" name="TextBox 8"/>
          <p:cNvSpPr txBox="1"/>
          <p:nvPr/>
        </p:nvSpPr>
        <p:spPr>
          <a:xfrm>
            <a:off x="6490448" y="2197819"/>
            <a:ext cx="5111614" cy="1846659"/>
          </a:xfrm>
          <a:prstGeom prst="rect">
            <a:avLst/>
          </a:prstGeom>
          <a:noFill/>
        </p:spPr>
        <p:txBody>
          <a:bodyPr wrap="square" rtlCol="0">
            <a:spAutoFit/>
          </a:bodyPr>
          <a:lstStyle/>
          <a:p>
            <a:pPr marL="0" marR="0" lvl="0" indent="0" algn="r" defTabSz="914400" rtl="0" eaLnBrk="1" fontAlgn="auto" latinLnBrk="0" hangingPunct="1">
              <a:lnSpc>
                <a:spcPts val="4800"/>
              </a:lnSpc>
              <a:spcBef>
                <a:spcPts val="0"/>
              </a:spcBef>
              <a:spcAft>
                <a:spcPts val="1200"/>
              </a:spcAft>
              <a:buClrTx/>
              <a:buSzTx/>
              <a:buFontTx/>
              <a:buNone/>
              <a:tabLst/>
              <a:defRPr/>
            </a:pPr>
            <a:r>
              <a:rPr kumimoji="0" lang="en-US" sz="4000" b="1" i="0" u="none" strike="noStrike" kern="1200" cap="none" spc="0" normalizeH="0" baseline="0" noProof="0" dirty="0">
                <a:ln w="19050">
                  <a:noFill/>
                </a:ln>
                <a:solidFill>
                  <a:srgbClr val="FFC000">
                    <a:lumMod val="40000"/>
                    <a:lumOff val="60000"/>
                  </a:srgbClr>
                </a:solidFill>
                <a:effectLst/>
                <a:uLnTx/>
                <a:uFillTx/>
                <a:latin typeface="Roboto Regular" charset="0"/>
                <a:ea typeface="+mn-ea"/>
                <a:cs typeface="Roboto Regular" charset="0"/>
              </a:rPr>
              <a:t>PROPOSITION 1</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oboto Regular" charset="0"/>
                <a:ea typeface="+mn-ea"/>
                <a:cs typeface="Roboto Regular" charset="0"/>
              </a:rPr>
              <a:t>PLATE-FORME D’ENTREPRISE</a:t>
            </a:r>
          </a:p>
        </p:txBody>
      </p:sp>
      <p:sp>
        <p:nvSpPr>
          <p:cNvPr id="11" name="Rectangle 10"/>
          <p:cNvSpPr/>
          <p:nvPr/>
        </p:nvSpPr>
        <p:spPr>
          <a:xfrm>
            <a:off x="11735144" y="2279653"/>
            <a:ext cx="70970" cy="16135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Roboto Light"/>
              <a:ea typeface="+mn-ea"/>
              <a:cs typeface="+mn-cs"/>
            </a:endParaRPr>
          </a:p>
        </p:txBody>
      </p:sp>
      <p:sp>
        <p:nvSpPr>
          <p:cNvPr id="8" name="Espace réservé du contenu 1">
            <a:extLst>
              <a:ext uri="{FF2B5EF4-FFF2-40B4-BE49-F238E27FC236}">
                <a16:creationId xmlns:a16="http://schemas.microsoft.com/office/drawing/2014/main" id="{FF9B19A4-14AB-4C56-A05F-C0FDD8F5A885}"/>
              </a:ext>
            </a:extLst>
          </p:cNvPr>
          <p:cNvSpPr txBox="1">
            <a:spLocks/>
          </p:cNvSpPr>
          <p:nvPr/>
        </p:nvSpPr>
        <p:spPr bwMode="auto">
          <a:xfrm>
            <a:off x="376519" y="4580167"/>
            <a:ext cx="11483787" cy="1158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ts val="0"/>
              </a:spcBef>
              <a:spcAft>
                <a:spcPts val="0"/>
              </a:spcAft>
              <a:buClr>
                <a:srgbClr val="C00000"/>
              </a:buClr>
              <a:buSzTx/>
              <a:buFont typeface="Wingdings" panose="05000000000000000000" pitchFamily="2" charset="2"/>
              <a:buNone/>
              <a:tabLst/>
              <a:defRPr/>
            </a:pPr>
            <a:r>
              <a:rPr kumimoji="0" lang="fr-FR" sz="2400" b="0" i="0" u="none" strike="noStrike" kern="1200" cap="none" spc="0" normalizeH="0" baseline="0" noProof="0" dirty="0">
                <a:ln>
                  <a:noFill/>
                </a:ln>
                <a:solidFill>
                  <a:prstClr val="white"/>
                </a:solidFill>
                <a:effectLst/>
                <a:uLnTx/>
                <a:uFillTx/>
                <a:latin typeface="Lato Light"/>
                <a:ea typeface="+mn-ea"/>
                <a:cs typeface="Arial" panose="020B0604020202020204" pitchFamily="34" charset="0"/>
              </a:rPr>
              <a:t>La création d'une plate-forme pour accéder au potentiel d'un écosystème </a:t>
            </a:r>
          </a:p>
          <a:p>
            <a:pPr marL="0" marR="0" lvl="0" indent="0" algn="ctr" defTabSz="914400" rtl="0" eaLnBrk="0" fontAlgn="base" latinLnBrk="0" hangingPunct="0">
              <a:lnSpc>
                <a:spcPts val="2000"/>
              </a:lnSpc>
              <a:spcBef>
                <a:spcPts val="0"/>
              </a:spcBef>
              <a:spcAft>
                <a:spcPts val="0"/>
              </a:spcAft>
              <a:buClr>
                <a:srgbClr val="C00000"/>
              </a:buClr>
              <a:buSzTx/>
              <a:buFont typeface="Wingdings" panose="05000000000000000000" pitchFamily="2" charset="2"/>
              <a:buNone/>
              <a:tabLst/>
              <a:defRPr/>
            </a:pPr>
            <a:r>
              <a:rPr kumimoji="0" lang="fr-FR" sz="2400" b="0" i="0" u="none" strike="noStrike" kern="1200" cap="none" spc="0" normalizeH="0" baseline="0" noProof="0" dirty="0">
                <a:ln>
                  <a:noFill/>
                </a:ln>
                <a:solidFill>
                  <a:prstClr val="white"/>
                </a:solidFill>
                <a:effectLst/>
                <a:uLnTx/>
                <a:uFillTx/>
                <a:latin typeface="Lato Light"/>
                <a:ea typeface="+mn-ea"/>
                <a:cs typeface="Arial" panose="020B0604020202020204" pitchFamily="34" charset="0"/>
              </a:rPr>
              <a:t>et le mettre en valeur est un modèle reconnu comme le plus efficace pour développer son marché</a:t>
            </a:r>
            <a:r>
              <a:rPr kumimoji="0" lang="fr-FR" sz="1800" b="0" i="0" u="none" strike="noStrike" kern="1200" cap="none" spc="0" normalizeH="0" baseline="0" noProof="0" dirty="0">
                <a:ln>
                  <a:noFill/>
                </a:ln>
                <a:solidFill>
                  <a:prstClr val="white"/>
                </a:solidFill>
                <a:effectLst/>
                <a:uLnTx/>
                <a:uFillTx/>
                <a:latin typeface="Lato Light"/>
                <a:ea typeface="+mn-ea"/>
                <a:cs typeface="Arial" panose="020B0604020202020204" pitchFamily="34" charset="0"/>
              </a:rPr>
              <a:t>. </a:t>
            </a:r>
          </a:p>
        </p:txBody>
      </p:sp>
      <p:sp>
        <p:nvSpPr>
          <p:cNvPr id="13" name="Espace réservé du contenu 1">
            <a:extLst>
              <a:ext uri="{FF2B5EF4-FFF2-40B4-BE49-F238E27FC236}">
                <a16:creationId xmlns:a16="http://schemas.microsoft.com/office/drawing/2014/main" id="{0F49C4AA-BE7D-464B-BF2B-1E767E981823}"/>
              </a:ext>
            </a:extLst>
          </p:cNvPr>
          <p:cNvSpPr txBox="1">
            <a:spLocks/>
          </p:cNvSpPr>
          <p:nvPr/>
        </p:nvSpPr>
        <p:spPr bwMode="auto">
          <a:xfrm>
            <a:off x="0" y="779133"/>
            <a:ext cx="12192000" cy="368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ts val="1900"/>
              </a:lnSpc>
              <a:spcBef>
                <a:spcPts val="300"/>
              </a:spcBef>
              <a:spcAft>
                <a:spcPct val="0"/>
              </a:spcAft>
              <a:buClr>
                <a:srgbClr val="C00000"/>
              </a:buClr>
              <a:buSzTx/>
              <a:buFont typeface="Wingdings" panose="05000000000000000000" pitchFamily="2" charset="2"/>
              <a:buNone/>
              <a:tabLst/>
              <a:defRPr/>
            </a:pPr>
            <a:r>
              <a:rPr kumimoji="0" lang="fr-FR" sz="2400" b="1" i="0" u="none" strike="noStrike" kern="1200" cap="none" spc="0" normalizeH="0" baseline="0" noProof="0" dirty="0">
                <a:ln>
                  <a:noFill/>
                </a:ln>
                <a:solidFill>
                  <a:prstClr val="white"/>
                </a:solidFill>
                <a:effectLst/>
                <a:uLnTx/>
                <a:uFillTx/>
                <a:latin typeface="Lato Regular"/>
                <a:ea typeface="+mn-ea"/>
                <a:cs typeface="Arial" panose="020B0604020202020204" pitchFamily="34" charset="0"/>
              </a:rPr>
              <a:t>Les entreprises, quelles qu'elles soient, ont vocation à devenir des plates-formes </a:t>
            </a:r>
          </a:p>
          <a:p>
            <a:pPr marL="0" marR="0" lvl="0" indent="0" algn="ctr" defTabSz="914400" rtl="0" eaLnBrk="0" fontAlgn="base" latinLnBrk="0" hangingPunct="0">
              <a:lnSpc>
                <a:spcPts val="1900"/>
              </a:lnSpc>
              <a:spcBef>
                <a:spcPts val="300"/>
              </a:spcBef>
              <a:spcAft>
                <a:spcPct val="0"/>
              </a:spcAft>
              <a:buClr>
                <a:srgbClr val="C00000"/>
              </a:buClr>
              <a:buSzTx/>
              <a:buFont typeface="Wingdings" panose="05000000000000000000" pitchFamily="2" charset="2"/>
              <a:buNone/>
              <a:tabLst/>
              <a:defRPr/>
            </a:pPr>
            <a:r>
              <a:rPr kumimoji="0" lang="fr-FR" sz="2400" b="1" i="0" u="none" strike="noStrike" kern="1200" cap="none" spc="0" normalizeH="0" baseline="0" noProof="0" dirty="0">
                <a:ln>
                  <a:noFill/>
                </a:ln>
                <a:solidFill>
                  <a:prstClr val="white"/>
                </a:solidFill>
                <a:effectLst/>
                <a:uLnTx/>
                <a:uFillTx/>
                <a:latin typeface="Lato Regular"/>
                <a:ea typeface="+mn-ea"/>
                <a:cs typeface="Arial" panose="020B0604020202020204" pitchFamily="34" charset="0"/>
              </a:rPr>
              <a:t> </a:t>
            </a:r>
          </a:p>
          <a:p>
            <a:pPr marL="0" marR="0" lvl="0" indent="0" algn="ctr" defTabSz="914400" rtl="0" eaLnBrk="0" fontAlgn="base" latinLnBrk="0" hangingPunct="0">
              <a:lnSpc>
                <a:spcPts val="2500"/>
              </a:lnSpc>
              <a:spcBef>
                <a:spcPts val="300"/>
              </a:spcBef>
              <a:spcAft>
                <a:spcPts val="600"/>
              </a:spcAft>
              <a:buClr>
                <a:srgbClr val="C00000"/>
              </a:buClr>
              <a:buSzTx/>
              <a:buFont typeface="Wingdings" panose="05000000000000000000" pitchFamily="2" charset="2"/>
              <a:buNone/>
              <a:tabLst/>
              <a:defRPr/>
            </a:pPr>
            <a:endParaRPr kumimoji="0" lang="fr-FR" sz="2800" b="0" i="0" u="none" strike="noStrike" kern="1200" cap="none" spc="0" normalizeH="0" baseline="0" noProof="0" dirty="0">
              <a:ln>
                <a:noFill/>
              </a:ln>
              <a:solidFill>
                <a:prstClr val="white"/>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83451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e 91">
            <a:extLst>
              <a:ext uri="{FF2B5EF4-FFF2-40B4-BE49-F238E27FC236}">
                <a16:creationId xmlns:a16="http://schemas.microsoft.com/office/drawing/2014/main" id="{0728E66A-DA74-4395-ACC5-D6CDFB377A92}"/>
              </a:ext>
            </a:extLst>
          </p:cNvPr>
          <p:cNvGrpSpPr/>
          <p:nvPr/>
        </p:nvGrpSpPr>
        <p:grpSpPr>
          <a:xfrm>
            <a:off x="422562" y="1564129"/>
            <a:ext cx="11197868" cy="5052432"/>
            <a:chOff x="1026155" y="1196480"/>
            <a:chExt cx="11197868" cy="5052432"/>
          </a:xfrm>
        </p:grpSpPr>
        <p:sp>
          <p:nvSpPr>
            <p:cNvPr id="93" name="Ellipse 92">
              <a:extLst>
                <a:ext uri="{FF2B5EF4-FFF2-40B4-BE49-F238E27FC236}">
                  <a16:creationId xmlns:a16="http://schemas.microsoft.com/office/drawing/2014/main" id="{5236981A-D5B8-4F13-A6D9-9AA257166851}"/>
                </a:ext>
              </a:extLst>
            </p:cNvPr>
            <p:cNvSpPr/>
            <p:nvPr/>
          </p:nvSpPr>
          <p:spPr>
            <a:xfrm>
              <a:off x="5608321" y="1196480"/>
              <a:ext cx="5216434" cy="5052432"/>
            </a:xfrm>
            <a:prstGeom prst="ellipse">
              <a:avLst/>
            </a:prstGeom>
            <a:solidFill>
              <a:srgbClr val="5B9BD5">
                <a:alpha val="26000"/>
              </a:srgbClr>
            </a:solidFill>
            <a:ln>
              <a:no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Lato"/>
                <a:ea typeface="+mn-ea"/>
                <a:cs typeface="+mn-cs"/>
              </a:endParaRPr>
            </a:p>
          </p:txBody>
        </p:sp>
        <p:sp>
          <p:nvSpPr>
            <p:cNvPr id="94" name="Ellipse 93">
              <a:extLst>
                <a:ext uri="{FF2B5EF4-FFF2-40B4-BE49-F238E27FC236}">
                  <a16:creationId xmlns:a16="http://schemas.microsoft.com/office/drawing/2014/main" id="{F076F396-0E7B-4628-941E-927B3FB5C8BC}"/>
                </a:ext>
              </a:extLst>
            </p:cNvPr>
            <p:cNvSpPr/>
            <p:nvPr/>
          </p:nvSpPr>
          <p:spPr>
            <a:xfrm>
              <a:off x="1889760" y="2058121"/>
              <a:ext cx="4145280" cy="3672124"/>
            </a:xfrm>
            <a:prstGeom prst="ellipse">
              <a:avLst/>
            </a:prstGeom>
            <a:solidFill>
              <a:srgbClr val="4472C4">
                <a:lumMod val="20000"/>
                <a:lumOff val="80000"/>
              </a:srgbClr>
            </a:solidFill>
            <a:ln>
              <a:no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Lato"/>
                <a:ea typeface="+mn-ea"/>
                <a:cs typeface="+mn-cs"/>
              </a:endParaRPr>
            </a:p>
          </p:txBody>
        </p:sp>
        <p:sp>
          <p:nvSpPr>
            <p:cNvPr id="95" name="Ellipse 94">
              <a:extLst>
                <a:ext uri="{FF2B5EF4-FFF2-40B4-BE49-F238E27FC236}">
                  <a16:creationId xmlns:a16="http://schemas.microsoft.com/office/drawing/2014/main" id="{789DD1B8-381F-42E2-B385-EA0B302F7056}"/>
                </a:ext>
              </a:extLst>
            </p:cNvPr>
            <p:cNvSpPr/>
            <p:nvPr/>
          </p:nvSpPr>
          <p:spPr>
            <a:xfrm>
              <a:off x="2303909" y="3965297"/>
              <a:ext cx="3255033" cy="115534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Lato"/>
                <a:ea typeface="+mn-ea"/>
                <a:cs typeface="+mn-cs"/>
              </a:endParaRPr>
            </a:p>
          </p:txBody>
        </p:sp>
        <p:sp>
          <p:nvSpPr>
            <p:cNvPr id="96" name="Ellipse 95">
              <a:extLst>
                <a:ext uri="{FF2B5EF4-FFF2-40B4-BE49-F238E27FC236}">
                  <a16:creationId xmlns:a16="http://schemas.microsoft.com/office/drawing/2014/main" id="{3A1470E3-B190-4279-83C1-0CBEA9D86927}"/>
                </a:ext>
              </a:extLst>
            </p:cNvPr>
            <p:cNvSpPr/>
            <p:nvPr/>
          </p:nvSpPr>
          <p:spPr>
            <a:xfrm>
              <a:off x="2256017" y="2550155"/>
              <a:ext cx="3255033" cy="994913"/>
            </a:xfrm>
            <a:prstGeom prst="ellipse">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Lato"/>
                <a:ea typeface="+mn-ea"/>
                <a:cs typeface="+mn-cs"/>
              </a:endParaRPr>
            </a:p>
          </p:txBody>
        </p:sp>
        <p:sp>
          <p:nvSpPr>
            <p:cNvPr id="97" name="Ellipse 96">
              <a:extLst>
                <a:ext uri="{FF2B5EF4-FFF2-40B4-BE49-F238E27FC236}">
                  <a16:creationId xmlns:a16="http://schemas.microsoft.com/office/drawing/2014/main" id="{0BBAA144-F65D-40D7-9505-7605AFC28319}"/>
                </a:ext>
              </a:extLst>
            </p:cNvPr>
            <p:cNvSpPr/>
            <p:nvPr/>
          </p:nvSpPr>
          <p:spPr>
            <a:xfrm rot="19885440">
              <a:off x="6161901" y="2007353"/>
              <a:ext cx="3502035" cy="994913"/>
            </a:xfrm>
            <a:prstGeom prst="ellipse">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Lato"/>
                <a:ea typeface="+mn-ea"/>
                <a:cs typeface="+mn-cs"/>
              </a:endParaRPr>
            </a:p>
          </p:txBody>
        </p:sp>
        <p:sp>
          <p:nvSpPr>
            <p:cNvPr id="98" name="Ellipse 97">
              <a:extLst>
                <a:ext uri="{FF2B5EF4-FFF2-40B4-BE49-F238E27FC236}">
                  <a16:creationId xmlns:a16="http://schemas.microsoft.com/office/drawing/2014/main" id="{937662B9-A309-428D-8B46-93063AB2E0A7}"/>
                </a:ext>
              </a:extLst>
            </p:cNvPr>
            <p:cNvSpPr/>
            <p:nvPr/>
          </p:nvSpPr>
          <p:spPr>
            <a:xfrm>
              <a:off x="7125384" y="3264861"/>
              <a:ext cx="3255033" cy="994913"/>
            </a:xfrm>
            <a:prstGeom prst="ellipse">
              <a:avLst/>
            </a:prstGeom>
            <a:gradFill>
              <a:gsLst>
                <a:gs pos="83000">
                  <a:srgbClr val="ED7D31"/>
                </a:gs>
                <a:gs pos="30000">
                  <a:srgbClr val="92D050"/>
                </a:gs>
              </a:gsLst>
              <a:lin ang="5400000" scaled="1"/>
            </a:gradFill>
            <a:ln w="12700" cap="flat" cmpd="sng" algn="ctr">
              <a:solidFill>
                <a:schemeClr val="accent2"/>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Lato"/>
                <a:ea typeface="+mn-ea"/>
                <a:cs typeface="+mn-cs"/>
              </a:endParaRPr>
            </a:p>
          </p:txBody>
        </p:sp>
        <p:sp>
          <p:nvSpPr>
            <p:cNvPr id="99" name="Ellipse 98">
              <a:extLst>
                <a:ext uri="{FF2B5EF4-FFF2-40B4-BE49-F238E27FC236}">
                  <a16:creationId xmlns:a16="http://schemas.microsoft.com/office/drawing/2014/main" id="{24EF9C09-E7B0-44D5-8762-21B69693F002}"/>
                </a:ext>
              </a:extLst>
            </p:cNvPr>
            <p:cNvSpPr/>
            <p:nvPr/>
          </p:nvSpPr>
          <p:spPr>
            <a:xfrm rot="1556034">
              <a:off x="6187667" y="4566777"/>
              <a:ext cx="3443231" cy="99491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Lato"/>
                <a:ea typeface="+mn-ea"/>
                <a:cs typeface="+mn-cs"/>
              </a:endParaRPr>
            </a:p>
          </p:txBody>
        </p:sp>
        <p:sp>
          <p:nvSpPr>
            <p:cNvPr id="100" name="AutoShape 64">
              <a:extLst>
                <a:ext uri="{FF2B5EF4-FFF2-40B4-BE49-F238E27FC236}">
                  <a16:creationId xmlns:a16="http://schemas.microsoft.com/office/drawing/2014/main" id="{49D0D122-1A55-417B-A0F4-C6115D14BA90}"/>
                </a:ext>
              </a:extLst>
            </p:cNvPr>
            <p:cNvSpPr>
              <a:spLocks noChangeArrowheads="1"/>
            </p:cNvSpPr>
            <p:nvPr/>
          </p:nvSpPr>
          <p:spPr bwMode="auto">
            <a:xfrm>
              <a:off x="2812877" y="2859737"/>
              <a:ext cx="1895262" cy="333548"/>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noProof="0" dirty="0">
                  <a:ln>
                    <a:solidFill>
                      <a:sysClr val="windowText" lastClr="000000"/>
                    </a:solidFill>
                  </a:ln>
                  <a:solidFill>
                    <a:prstClr val="white"/>
                  </a:solidFill>
                  <a:effectLst/>
                  <a:uLnTx/>
                  <a:uFillTx/>
                  <a:latin typeface="Lato"/>
                  <a:ea typeface="+mn-ea"/>
                  <a:cs typeface="+mn-cs"/>
                </a:rPr>
                <a:t>EXPLORATION</a:t>
              </a:r>
            </a:p>
          </p:txBody>
        </p:sp>
        <p:sp>
          <p:nvSpPr>
            <p:cNvPr id="101" name="AutoShape 64">
              <a:extLst>
                <a:ext uri="{FF2B5EF4-FFF2-40B4-BE49-F238E27FC236}">
                  <a16:creationId xmlns:a16="http://schemas.microsoft.com/office/drawing/2014/main" id="{DAB63F82-9EBF-425E-B49D-977ECAB47334}"/>
                </a:ext>
              </a:extLst>
            </p:cNvPr>
            <p:cNvSpPr>
              <a:spLocks noChangeArrowheads="1"/>
            </p:cNvSpPr>
            <p:nvPr/>
          </p:nvSpPr>
          <p:spPr bwMode="auto">
            <a:xfrm>
              <a:off x="2690956" y="4292301"/>
              <a:ext cx="2004117" cy="333548"/>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noProof="0" dirty="0">
                  <a:ln>
                    <a:solidFill>
                      <a:sysClr val="windowText" lastClr="000000"/>
                    </a:solidFill>
                  </a:ln>
                  <a:solidFill>
                    <a:prstClr val="white"/>
                  </a:solidFill>
                  <a:effectLst/>
                  <a:uLnTx/>
                  <a:uFillTx/>
                  <a:latin typeface="Lato"/>
                  <a:ea typeface="+mn-ea"/>
                  <a:cs typeface="+mn-cs"/>
                </a:rPr>
                <a:t>EXPLOITATION</a:t>
              </a:r>
            </a:p>
          </p:txBody>
        </p:sp>
        <p:sp>
          <p:nvSpPr>
            <p:cNvPr id="102" name="Ellipse 101">
              <a:extLst>
                <a:ext uri="{FF2B5EF4-FFF2-40B4-BE49-F238E27FC236}">
                  <a16:creationId xmlns:a16="http://schemas.microsoft.com/office/drawing/2014/main" id="{35F852A3-78A2-434E-8960-2277ACA4C63D}"/>
                </a:ext>
              </a:extLst>
            </p:cNvPr>
            <p:cNvSpPr/>
            <p:nvPr/>
          </p:nvSpPr>
          <p:spPr>
            <a:xfrm>
              <a:off x="3657600" y="3134239"/>
              <a:ext cx="3981591" cy="1193939"/>
            </a:xfrm>
            <a:prstGeom prst="ellipse">
              <a:avLst/>
            </a:prstGeom>
            <a:solidFill>
              <a:schemeClr val="accent3">
                <a:lumMod val="60000"/>
                <a:lumOff val="40000"/>
              </a:schemeClr>
            </a:solidFill>
            <a:ln w="12700" cap="flat" cmpd="sng" algn="ctr">
              <a:solidFill>
                <a:schemeClr val="accent4">
                  <a:lumMod val="75000"/>
                </a:scheme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Lato"/>
                <a:ea typeface="+mn-ea"/>
                <a:cs typeface="+mn-cs"/>
              </a:endParaRPr>
            </a:p>
          </p:txBody>
        </p:sp>
        <p:sp>
          <p:nvSpPr>
            <p:cNvPr id="103" name="AutoShape 64">
              <a:extLst>
                <a:ext uri="{FF2B5EF4-FFF2-40B4-BE49-F238E27FC236}">
                  <a16:creationId xmlns:a16="http://schemas.microsoft.com/office/drawing/2014/main" id="{E070B240-E469-4B46-B247-3CA8FF76ACD6}"/>
                </a:ext>
              </a:extLst>
            </p:cNvPr>
            <p:cNvSpPr>
              <a:spLocks noChangeArrowheads="1"/>
            </p:cNvSpPr>
            <p:nvPr/>
          </p:nvSpPr>
          <p:spPr bwMode="auto">
            <a:xfrm rot="19812680">
              <a:off x="6545742" y="2308106"/>
              <a:ext cx="2620016" cy="333548"/>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1800" b="1" i="0" u="none" strike="noStrike" kern="0" cap="none" spc="0" normalizeH="0" baseline="0" noProof="0" dirty="0">
                  <a:ln>
                    <a:solidFill>
                      <a:prstClr val="black">
                        <a:lumMod val="50000"/>
                        <a:lumOff val="50000"/>
                      </a:prstClr>
                    </a:solidFill>
                  </a:ln>
                  <a:solidFill>
                    <a:prstClr val="white"/>
                  </a:solidFill>
                  <a:effectLst/>
                  <a:uLnTx/>
                  <a:uFillTx/>
                  <a:latin typeface="Lato"/>
                  <a:ea typeface="+mn-ea"/>
                  <a:cs typeface="+mn-cs"/>
                </a:rPr>
                <a:t>KNOWLEDGE ECOSYSTEMS</a:t>
              </a:r>
            </a:p>
          </p:txBody>
        </p:sp>
        <p:sp>
          <p:nvSpPr>
            <p:cNvPr id="104" name="AutoShape 64">
              <a:extLst>
                <a:ext uri="{FF2B5EF4-FFF2-40B4-BE49-F238E27FC236}">
                  <a16:creationId xmlns:a16="http://schemas.microsoft.com/office/drawing/2014/main" id="{22804F07-36EB-4F98-81CB-54D202485F5F}"/>
                </a:ext>
              </a:extLst>
            </p:cNvPr>
            <p:cNvSpPr>
              <a:spLocks noChangeArrowheads="1"/>
            </p:cNvSpPr>
            <p:nvPr/>
          </p:nvSpPr>
          <p:spPr bwMode="auto">
            <a:xfrm>
              <a:off x="7532922" y="3613804"/>
              <a:ext cx="2608717" cy="333548"/>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1800" b="1" i="0" u="none" strike="noStrike" kern="0" cap="none" spc="0" normalizeH="0" baseline="0" noProof="0" dirty="0">
                  <a:ln>
                    <a:solidFill>
                      <a:prstClr val="black">
                        <a:lumMod val="50000"/>
                        <a:lumOff val="50000"/>
                      </a:prstClr>
                    </a:solidFill>
                  </a:ln>
                  <a:solidFill>
                    <a:prstClr val="white"/>
                  </a:solidFill>
                  <a:effectLst/>
                  <a:uLnTx/>
                  <a:uFillTx/>
                  <a:latin typeface="Lato"/>
                  <a:ea typeface="+mn-ea"/>
                  <a:cs typeface="+mn-cs"/>
                </a:rPr>
                <a:t>INNOVATION ECOSYSTEMS</a:t>
              </a:r>
            </a:p>
          </p:txBody>
        </p:sp>
        <p:sp>
          <p:nvSpPr>
            <p:cNvPr id="105" name="AutoShape 64">
              <a:extLst>
                <a:ext uri="{FF2B5EF4-FFF2-40B4-BE49-F238E27FC236}">
                  <a16:creationId xmlns:a16="http://schemas.microsoft.com/office/drawing/2014/main" id="{C49FD103-0717-453D-A2B8-EB2594BDFBA1}"/>
                </a:ext>
              </a:extLst>
            </p:cNvPr>
            <p:cNvSpPr>
              <a:spLocks noChangeArrowheads="1"/>
            </p:cNvSpPr>
            <p:nvPr/>
          </p:nvSpPr>
          <p:spPr bwMode="auto">
            <a:xfrm rot="1823403">
              <a:off x="6697416" y="4913953"/>
              <a:ext cx="2528035" cy="333548"/>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1800" b="1" i="0" u="none" strike="noStrike" kern="0" cap="none" spc="0" normalizeH="0" baseline="0" noProof="0" dirty="0">
                  <a:ln>
                    <a:solidFill>
                      <a:prstClr val="black">
                        <a:lumMod val="50000"/>
                        <a:lumOff val="50000"/>
                      </a:prstClr>
                    </a:solidFill>
                  </a:ln>
                  <a:solidFill>
                    <a:prstClr val="white"/>
                  </a:solidFill>
                  <a:effectLst/>
                  <a:uLnTx/>
                  <a:uFillTx/>
                  <a:latin typeface="Lato"/>
                  <a:ea typeface="+mn-ea"/>
                  <a:cs typeface="+mn-cs"/>
                </a:rPr>
                <a:t>BUSINESS ECOSYSTEMS</a:t>
              </a:r>
            </a:p>
          </p:txBody>
        </p:sp>
        <p:sp>
          <p:nvSpPr>
            <p:cNvPr id="106" name="AutoShape 64">
              <a:extLst>
                <a:ext uri="{FF2B5EF4-FFF2-40B4-BE49-F238E27FC236}">
                  <a16:creationId xmlns:a16="http://schemas.microsoft.com/office/drawing/2014/main" id="{3AF734CB-C401-4296-A612-1665C365C2E3}"/>
                </a:ext>
              </a:extLst>
            </p:cNvPr>
            <p:cNvSpPr>
              <a:spLocks noChangeArrowheads="1"/>
            </p:cNvSpPr>
            <p:nvPr/>
          </p:nvSpPr>
          <p:spPr bwMode="auto">
            <a:xfrm>
              <a:off x="5198090" y="4383864"/>
              <a:ext cx="985008" cy="506712"/>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prstClr val="black"/>
                  </a:solidFill>
                  <a:effectLst/>
                  <a:uLnTx/>
                  <a:uFillTx/>
                  <a:latin typeface="Lato"/>
                  <a:ea typeface="+mn-ea"/>
                  <a:cs typeface="+mn-cs"/>
                </a:rPr>
                <a:t>Migration</a:t>
              </a:r>
            </a:p>
          </p:txBody>
        </p:sp>
        <p:sp>
          <p:nvSpPr>
            <p:cNvPr id="107" name="AutoShape 64">
              <a:extLst>
                <a:ext uri="{FF2B5EF4-FFF2-40B4-BE49-F238E27FC236}">
                  <a16:creationId xmlns:a16="http://schemas.microsoft.com/office/drawing/2014/main" id="{501D2D93-7CFE-4A5E-86D1-F16A8043324F}"/>
                </a:ext>
              </a:extLst>
            </p:cNvPr>
            <p:cNvSpPr>
              <a:spLocks noChangeArrowheads="1"/>
            </p:cNvSpPr>
            <p:nvPr/>
          </p:nvSpPr>
          <p:spPr bwMode="auto">
            <a:xfrm>
              <a:off x="1026155" y="5089010"/>
              <a:ext cx="2219065" cy="205806"/>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Pilotage par les coûts</a:t>
              </a:r>
            </a:p>
          </p:txBody>
        </p:sp>
        <p:sp>
          <p:nvSpPr>
            <p:cNvPr id="108" name="AutoShape 64">
              <a:extLst>
                <a:ext uri="{FF2B5EF4-FFF2-40B4-BE49-F238E27FC236}">
                  <a16:creationId xmlns:a16="http://schemas.microsoft.com/office/drawing/2014/main" id="{FCDD8B07-6A16-4F23-BE12-A3397C4288C0}"/>
                </a:ext>
              </a:extLst>
            </p:cNvPr>
            <p:cNvSpPr>
              <a:spLocks noChangeArrowheads="1"/>
            </p:cNvSpPr>
            <p:nvPr/>
          </p:nvSpPr>
          <p:spPr bwMode="auto">
            <a:xfrm>
              <a:off x="4153990" y="3640553"/>
              <a:ext cx="2987040" cy="365392"/>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prstClr val="black"/>
                  </a:solidFill>
                  <a:effectLst/>
                  <a:uLnTx/>
                  <a:uFillTx/>
                  <a:latin typeface="Lato"/>
                  <a:ea typeface="+mn-ea"/>
                  <a:cs typeface="+mn-cs"/>
                </a:rPr>
                <a:t>Plateformisation / Data Platform</a:t>
              </a:r>
            </a:p>
          </p:txBody>
        </p:sp>
        <p:sp>
          <p:nvSpPr>
            <p:cNvPr id="109" name="Rectangle 108">
              <a:extLst>
                <a:ext uri="{FF2B5EF4-FFF2-40B4-BE49-F238E27FC236}">
                  <a16:creationId xmlns:a16="http://schemas.microsoft.com/office/drawing/2014/main" id="{FEC18A43-84C5-4403-A11B-010A700E7E67}"/>
                </a:ext>
              </a:extLst>
            </p:cNvPr>
            <p:cNvSpPr/>
            <p:nvPr/>
          </p:nvSpPr>
          <p:spPr>
            <a:xfrm>
              <a:off x="4094082" y="3401733"/>
              <a:ext cx="3179075" cy="36933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1800" b="1" i="0" u="none" strike="noStrike" kern="0" cap="none" spc="0" normalizeH="0" baseline="0" noProof="0" dirty="0">
                  <a:ln>
                    <a:noFill/>
                  </a:ln>
                  <a:solidFill>
                    <a:srgbClr val="445469"/>
                  </a:solidFill>
                  <a:effectLst/>
                  <a:uLnTx/>
                  <a:uFillTx/>
                  <a:latin typeface="Lato Regular"/>
                  <a:ea typeface="+mn-ea"/>
                  <a:cs typeface="Arial" charset="0"/>
                </a:rPr>
                <a:t>SYSTEMS OF INTELLIGENCE</a:t>
              </a:r>
            </a:p>
          </p:txBody>
        </p:sp>
        <p:sp>
          <p:nvSpPr>
            <p:cNvPr id="110" name="AutoShape 64">
              <a:extLst>
                <a:ext uri="{FF2B5EF4-FFF2-40B4-BE49-F238E27FC236}">
                  <a16:creationId xmlns:a16="http://schemas.microsoft.com/office/drawing/2014/main" id="{25659BE5-D44E-49F6-9779-F344010E1E67}"/>
                </a:ext>
              </a:extLst>
            </p:cNvPr>
            <p:cNvSpPr>
              <a:spLocks noChangeArrowheads="1"/>
            </p:cNvSpPr>
            <p:nvPr/>
          </p:nvSpPr>
          <p:spPr bwMode="auto">
            <a:xfrm>
              <a:off x="9605562" y="2807353"/>
              <a:ext cx="2483479" cy="684786"/>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Intégration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Exploration (Knowledge) / Exploitation (Business</a:t>
              </a:r>
              <a:r>
                <a:rPr kumimoji="0" lang="fr-FR" altLang="fr-FR" sz="1400" b="1" i="0" u="none" strike="noStrike" kern="0" cap="none" spc="0" normalizeH="0" baseline="0" noProof="0" dirty="0">
                  <a:ln>
                    <a:noFill/>
                  </a:ln>
                  <a:solidFill>
                    <a:prstClr val="black"/>
                  </a:solidFill>
                  <a:effectLst/>
                  <a:uLnTx/>
                  <a:uFillTx/>
                  <a:latin typeface="Lato"/>
                  <a:ea typeface="+mn-ea"/>
                  <a:cs typeface="+mn-cs"/>
                </a:rPr>
                <a:t>)</a:t>
              </a:r>
            </a:p>
          </p:txBody>
        </p:sp>
        <p:sp>
          <p:nvSpPr>
            <p:cNvPr id="111" name="AutoShape 64">
              <a:extLst>
                <a:ext uri="{FF2B5EF4-FFF2-40B4-BE49-F238E27FC236}">
                  <a16:creationId xmlns:a16="http://schemas.microsoft.com/office/drawing/2014/main" id="{8D32BA20-792C-466F-93EE-666B4E555703}"/>
                </a:ext>
              </a:extLst>
            </p:cNvPr>
            <p:cNvSpPr>
              <a:spLocks noChangeArrowheads="1"/>
            </p:cNvSpPr>
            <p:nvPr/>
          </p:nvSpPr>
          <p:spPr bwMode="auto">
            <a:xfrm>
              <a:off x="9283338" y="1235452"/>
              <a:ext cx="2717074" cy="506712"/>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Acquisitions </a:t>
              </a:r>
            </a:p>
            <a:p>
              <a:pPr marL="0" marR="0" lvl="0" indent="0" algn="ctr" defTabSz="914400" rtl="0" eaLnBrk="1" fontAlgn="base" latinLnBrk="0" hangingPunct="1">
                <a:lnSpc>
                  <a:spcPts val="14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de connaissance</a:t>
              </a:r>
            </a:p>
          </p:txBody>
        </p:sp>
        <p:sp>
          <p:nvSpPr>
            <p:cNvPr id="112" name="AutoShape 64">
              <a:extLst>
                <a:ext uri="{FF2B5EF4-FFF2-40B4-BE49-F238E27FC236}">
                  <a16:creationId xmlns:a16="http://schemas.microsoft.com/office/drawing/2014/main" id="{AE12B089-AC89-4C61-A0E2-2192D58C8DC4}"/>
                </a:ext>
              </a:extLst>
            </p:cNvPr>
            <p:cNvSpPr>
              <a:spLocks noChangeArrowheads="1"/>
            </p:cNvSpPr>
            <p:nvPr/>
          </p:nvSpPr>
          <p:spPr bwMode="auto">
            <a:xfrm>
              <a:off x="9265929" y="5054173"/>
              <a:ext cx="2747544" cy="506712"/>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Partenaires économiques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Clients / Fournisseurs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IT Services Providers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Consortiums / Coopétition</a:t>
              </a:r>
            </a:p>
          </p:txBody>
        </p:sp>
        <p:sp>
          <p:nvSpPr>
            <p:cNvPr id="113" name="AutoShape 64">
              <a:extLst>
                <a:ext uri="{FF2B5EF4-FFF2-40B4-BE49-F238E27FC236}">
                  <a16:creationId xmlns:a16="http://schemas.microsoft.com/office/drawing/2014/main" id="{7732620D-9E1B-4EE3-A91F-161D68111B53}"/>
                </a:ext>
              </a:extLst>
            </p:cNvPr>
            <p:cNvSpPr>
              <a:spLocks noChangeArrowheads="1"/>
            </p:cNvSpPr>
            <p:nvPr/>
          </p:nvSpPr>
          <p:spPr bwMode="auto">
            <a:xfrm>
              <a:off x="9374777" y="1622991"/>
              <a:ext cx="2825939" cy="506712"/>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Partenaires technologiques</a:t>
              </a:r>
            </a:p>
          </p:txBody>
        </p:sp>
        <p:sp>
          <p:nvSpPr>
            <p:cNvPr id="114" name="AutoShape 64">
              <a:extLst>
                <a:ext uri="{FF2B5EF4-FFF2-40B4-BE49-F238E27FC236}">
                  <a16:creationId xmlns:a16="http://schemas.microsoft.com/office/drawing/2014/main" id="{CC756BE7-B413-43E5-9DCA-ACBC9E25C787}"/>
                </a:ext>
              </a:extLst>
            </p:cNvPr>
            <p:cNvSpPr>
              <a:spLocks noChangeArrowheads="1"/>
            </p:cNvSpPr>
            <p:nvPr/>
          </p:nvSpPr>
          <p:spPr bwMode="auto">
            <a:xfrm>
              <a:off x="9191894" y="2014874"/>
              <a:ext cx="2717074" cy="371273"/>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Think Tank / Ecoles</a:t>
              </a:r>
            </a:p>
          </p:txBody>
        </p:sp>
        <p:sp>
          <p:nvSpPr>
            <p:cNvPr id="115" name="AutoShape 64">
              <a:extLst>
                <a:ext uri="{FF2B5EF4-FFF2-40B4-BE49-F238E27FC236}">
                  <a16:creationId xmlns:a16="http://schemas.microsoft.com/office/drawing/2014/main" id="{9E9B1C11-7289-413C-B287-1F01026D90BF}"/>
                </a:ext>
              </a:extLst>
            </p:cNvPr>
            <p:cNvSpPr>
              <a:spLocks noChangeArrowheads="1"/>
            </p:cNvSpPr>
            <p:nvPr/>
          </p:nvSpPr>
          <p:spPr bwMode="auto">
            <a:xfrm>
              <a:off x="3378926" y="1871442"/>
              <a:ext cx="2039600" cy="401487"/>
            </a:xfrm>
            <a:prstGeom prst="rect">
              <a:avLst/>
            </a:prstGeom>
            <a:solidFill>
              <a:schemeClr val="tx1">
                <a:lumMod val="60000"/>
                <a:lumOff val="40000"/>
              </a:schemeClr>
            </a:solid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prstClr val="white"/>
                  </a:solidFill>
                  <a:effectLst/>
                  <a:uLnTx/>
                  <a:uFillTx/>
                  <a:latin typeface="Lato"/>
                  <a:ea typeface="+mn-ea"/>
                  <a:cs typeface="+mn-cs"/>
                </a:rPr>
                <a:t>FOCUS ENTREPRISE</a:t>
              </a:r>
            </a:p>
          </p:txBody>
        </p:sp>
        <p:sp>
          <p:nvSpPr>
            <p:cNvPr id="116" name="AutoShape 64">
              <a:extLst>
                <a:ext uri="{FF2B5EF4-FFF2-40B4-BE49-F238E27FC236}">
                  <a16:creationId xmlns:a16="http://schemas.microsoft.com/office/drawing/2014/main" id="{127AA741-6912-42CA-A787-433B67FE1855}"/>
                </a:ext>
              </a:extLst>
            </p:cNvPr>
            <p:cNvSpPr>
              <a:spLocks noChangeArrowheads="1"/>
            </p:cNvSpPr>
            <p:nvPr/>
          </p:nvSpPr>
          <p:spPr bwMode="auto">
            <a:xfrm>
              <a:off x="5947954" y="5794660"/>
              <a:ext cx="2168435" cy="431967"/>
            </a:xfrm>
            <a:prstGeom prst="rect">
              <a:avLst/>
            </a:prstGeom>
            <a:solidFill>
              <a:schemeClr val="tx1">
                <a:lumMod val="60000"/>
                <a:lumOff val="40000"/>
              </a:schemeClr>
            </a:solid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prstClr val="white"/>
                  </a:solidFill>
                  <a:effectLst/>
                  <a:uLnTx/>
                  <a:uFillTx/>
                  <a:latin typeface="Lato"/>
                  <a:ea typeface="+mn-ea"/>
                  <a:cs typeface="+mn-cs"/>
                </a:rPr>
                <a:t>FOCUS ECOSYSTEME</a:t>
              </a:r>
            </a:p>
          </p:txBody>
        </p:sp>
        <p:sp>
          <p:nvSpPr>
            <p:cNvPr id="117" name="Flèche : courbe vers la droite 116">
              <a:extLst>
                <a:ext uri="{FF2B5EF4-FFF2-40B4-BE49-F238E27FC236}">
                  <a16:creationId xmlns:a16="http://schemas.microsoft.com/office/drawing/2014/main" id="{122EBD1D-0E74-46F3-AF93-99E87148DE3B}"/>
                </a:ext>
              </a:extLst>
            </p:cNvPr>
            <p:cNvSpPr/>
            <p:nvPr/>
          </p:nvSpPr>
          <p:spPr>
            <a:xfrm>
              <a:off x="3021845" y="3466011"/>
              <a:ext cx="200326" cy="574776"/>
            </a:xfrm>
            <a:prstGeom prst="curved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Lato"/>
                <a:ea typeface="+mn-ea"/>
                <a:cs typeface="+mn-cs"/>
              </a:endParaRPr>
            </a:p>
          </p:txBody>
        </p:sp>
        <p:sp>
          <p:nvSpPr>
            <p:cNvPr id="118" name="Flèche : courbe vers le bas 117">
              <a:extLst>
                <a:ext uri="{FF2B5EF4-FFF2-40B4-BE49-F238E27FC236}">
                  <a16:creationId xmlns:a16="http://schemas.microsoft.com/office/drawing/2014/main" id="{2F6A4B77-CF3A-4878-9185-05B8E3F27AB3}"/>
                </a:ext>
              </a:extLst>
            </p:cNvPr>
            <p:cNvSpPr/>
            <p:nvPr/>
          </p:nvSpPr>
          <p:spPr>
            <a:xfrm rot="4773034">
              <a:off x="8658035" y="2713597"/>
              <a:ext cx="878527" cy="221192"/>
            </a:xfrm>
            <a:prstGeom prst="curvedDownArrow">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Lato"/>
                <a:ea typeface="+mn-ea"/>
                <a:cs typeface="+mn-cs"/>
              </a:endParaRPr>
            </a:p>
          </p:txBody>
        </p:sp>
        <p:sp>
          <p:nvSpPr>
            <p:cNvPr id="119" name="Flèche : courbe vers le bas 118">
              <a:extLst>
                <a:ext uri="{FF2B5EF4-FFF2-40B4-BE49-F238E27FC236}">
                  <a16:creationId xmlns:a16="http://schemas.microsoft.com/office/drawing/2014/main" id="{5DE64AFE-EBD2-4E72-B6E4-76278F302AA7}"/>
                </a:ext>
              </a:extLst>
            </p:cNvPr>
            <p:cNvSpPr/>
            <p:nvPr/>
          </p:nvSpPr>
          <p:spPr>
            <a:xfrm rot="16761256" flipV="1">
              <a:off x="8705929" y="4564173"/>
              <a:ext cx="878527" cy="221192"/>
            </a:xfrm>
            <a:prstGeom prst="curvedDownArrow">
              <a:avLst/>
            </a:prstGeom>
            <a:solidFill>
              <a:srgbClr val="ED7D31">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Lato"/>
                <a:ea typeface="+mn-ea"/>
                <a:cs typeface="+mn-cs"/>
              </a:endParaRPr>
            </a:p>
          </p:txBody>
        </p:sp>
        <p:sp>
          <p:nvSpPr>
            <p:cNvPr id="120" name="Ellipse 119">
              <a:extLst>
                <a:ext uri="{FF2B5EF4-FFF2-40B4-BE49-F238E27FC236}">
                  <a16:creationId xmlns:a16="http://schemas.microsoft.com/office/drawing/2014/main" id="{63BB977C-4BD0-4817-A473-6D9067FA9B11}"/>
                </a:ext>
              </a:extLst>
            </p:cNvPr>
            <p:cNvSpPr/>
            <p:nvPr/>
          </p:nvSpPr>
          <p:spPr>
            <a:xfrm>
              <a:off x="3862749" y="4676501"/>
              <a:ext cx="1170806" cy="379503"/>
            </a:xfrm>
            <a:prstGeom prst="ellipse">
              <a:avLst/>
            </a:prstGeom>
            <a:solidFill>
              <a:schemeClr val="tx1">
                <a:lumMod val="60000"/>
                <a:lumOff val="40000"/>
              </a:schemeClr>
            </a:solidFill>
            <a:ln w="12700" cap="flat" cmpd="sng" algn="ctr">
              <a:solidFill>
                <a:schemeClr val="bg2">
                  <a:lumMod val="65000"/>
                </a:scheme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Lato"/>
                  <a:ea typeface="+mn-ea"/>
                  <a:cs typeface="Arial" panose="020B0604020202020204" pitchFamily="34" charset="0"/>
                </a:rPr>
                <a:t>Valeur</a:t>
              </a:r>
            </a:p>
          </p:txBody>
        </p:sp>
        <p:sp>
          <p:nvSpPr>
            <p:cNvPr id="121" name="Ellipse 120">
              <a:extLst>
                <a:ext uri="{FF2B5EF4-FFF2-40B4-BE49-F238E27FC236}">
                  <a16:creationId xmlns:a16="http://schemas.microsoft.com/office/drawing/2014/main" id="{99B52F27-BBDA-47AB-BD5F-0858DCF3F310}"/>
                </a:ext>
              </a:extLst>
            </p:cNvPr>
            <p:cNvSpPr/>
            <p:nvPr/>
          </p:nvSpPr>
          <p:spPr>
            <a:xfrm>
              <a:off x="5233852" y="3953691"/>
              <a:ext cx="1214845" cy="365760"/>
            </a:xfrm>
            <a:prstGeom prst="ellipse">
              <a:avLst/>
            </a:prstGeom>
            <a:solidFill>
              <a:schemeClr val="tx1">
                <a:lumMod val="60000"/>
                <a:lumOff val="40000"/>
              </a:schemeClr>
            </a:solidFill>
            <a:ln w="12700" cap="flat" cmpd="sng" algn="ctr">
              <a:solidFill>
                <a:schemeClr val="bg2">
                  <a:lumMod val="65000"/>
                </a:scheme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Lato"/>
                  <a:ea typeface="+mn-ea"/>
                  <a:cs typeface="Arial" panose="020B0604020202020204" pitchFamily="34" charset="0"/>
                </a:rPr>
                <a:t>Valeur</a:t>
              </a:r>
            </a:p>
          </p:txBody>
        </p:sp>
        <p:sp>
          <p:nvSpPr>
            <p:cNvPr id="122" name="Flèche : droite 121">
              <a:extLst>
                <a:ext uri="{FF2B5EF4-FFF2-40B4-BE49-F238E27FC236}">
                  <a16:creationId xmlns:a16="http://schemas.microsoft.com/office/drawing/2014/main" id="{C474FCD4-4E3A-4490-88F9-EE4B3711E28B}"/>
                </a:ext>
              </a:extLst>
            </p:cNvPr>
            <p:cNvSpPr/>
            <p:nvPr/>
          </p:nvSpPr>
          <p:spPr>
            <a:xfrm rot="19211661">
              <a:off x="4929051" y="4397827"/>
              <a:ext cx="592183" cy="243840"/>
            </a:xfrm>
            <a:prstGeom prst="rightArrow">
              <a:avLst/>
            </a:prstGeom>
            <a:solidFill>
              <a:schemeClr val="tx1">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Lato"/>
                <a:ea typeface="+mn-ea"/>
                <a:cs typeface="+mn-cs"/>
              </a:endParaRPr>
            </a:p>
          </p:txBody>
        </p:sp>
        <p:sp>
          <p:nvSpPr>
            <p:cNvPr id="123" name="AutoShape 64">
              <a:extLst>
                <a:ext uri="{FF2B5EF4-FFF2-40B4-BE49-F238E27FC236}">
                  <a16:creationId xmlns:a16="http://schemas.microsoft.com/office/drawing/2014/main" id="{1A33A630-F556-4AF7-B083-8CEB9866C13B}"/>
                </a:ext>
              </a:extLst>
            </p:cNvPr>
            <p:cNvSpPr>
              <a:spLocks noChangeArrowheads="1"/>
            </p:cNvSpPr>
            <p:nvPr/>
          </p:nvSpPr>
          <p:spPr bwMode="auto">
            <a:xfrm>
              <a:off x="1178555" y="4833258"/>
              <a:ext cx="2219065" cy="304800"/>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400" b="1" i="0" u="none" strike="noStrike" kern="0" cap="none" spc="0" normalizeH="0" baseline="0" noProof="0" dirty="0">
                <a:ln>
                  <a:noFill/>
                </a:ln>
                <a:solidFill>
                  <a:prstClr val="black"/>
                </a:solidFill>
                <a:effectLst/>
                <a:uLnTx/>
                <a:uFillTx/>
                <a:latin typeface="Lato"/>
                <a:ea typeface="+mn-ea"/>
                <a:cs typeface="+mn-cs"/>
              </a:endParaRPr>
            </a:p>
          </p:txBody>
        </p:sp>
        <p:sp>
          <p:nvSpPr>
            <p:cNvPr id="124" name="AutoShape 64">
              <a:extLst>
                <a:ext uri="{FF2B5EF4-FFF2-40B4-BE49-F238E27FC236}">
                  <a16:creationId xmlns:a16="http://schemas.microsoft.com/office/drawing/2014/main" id="{E2390301-0704-4EC4-984C-42A33FBD2CB2}"/>
                </a:ext>
              </a:extLst>
            </p:cNvPr>
            <p:cNvSpPr>
              <a:spLocks noChangeArrowheads="1"/>
            </p:cNvSpPr>
            <p:nvPr/>
          </p:nvSpPr>
          <p:spPr bwMode="auto">
            <a:xfrm>
              <a:off x="1196489" y="2167525"/>
              <a:ext cx="2219065" cy="506712"/>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Pilotage par la valeur</a:t>
              </a:r>
            </a:p>
          </p:txBody>
        </p:sp>
        <p:sp>
          <p:nvSpPr>
            <p:cNvPr id="125" name="AutoShape 64">
              <a:extLst>
                <a:ext uri="{FF2B5EF4-FFF2-40B4-BE49-F238E27FC236}">
                  <a16:creationId xmlns:a16="http://schemas.microsoft.com/office/drawing/2014/main" id="{A2CC683F-EC94-46F0-8532-71F355FC5DD4}"/>
                </a:ext>
              </a:extLst>
            </p:cNvPr>
            <p:cNvSpPr>
              <a:spLocks noChangeArrowheads="1"/>
            </p:cNvSpPr>
            <p:nvPr/>
          </p:nvSpPr>
          <p:spPr bwMode="auto">
            <a:xfrm>
              <a:off x="10004958" y="3682567"/>
              <a:ext cx="2219065" cy="684786"/>
            </a:xfrm>
            <a:prstGeom prst="rect">
              <a:avLst/>
            </a:prstGeom>
            <a:noFill/>
            <a:ln w="6350" cap="flat" cmpd="sng" algn="ctr">
              <a:noFill/>
              <a:prstDash val="solid"/>
              <a:miter lim="800000"/>
              <a:headEnd/>
              <a:tailEnd/>
            </a:ln>
            <a:effectLst/>
          </p:spPr>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Communautés </a:t>
              </a:r>
            </a:p>
            <a:p>
              <a:pPr marL="0" marR="0" lvl="0" indent="0" algn="ctr" defTabSz="914400" rtl="0" eaLnBrk="1" fontAlgn="base" latinLnBrk="0" hangingPunct="1">
                <a:lnSpc>
                  <a:spcPts val="14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de startups et </a:t>
              </a:r>
            </a:p>
            <a:p>
              <a:pPr marL="0" marR="0" lvl="0" indent="0" algn="ctr" defTabSz="914400" rtl="0" eaLnBrk="1" fontAlgn="base" latinLnBrk="0" hangingPunct="1">
                <a:lnSpc>
                  <a:spcPts val="14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prstClr val="black"/>
                  </a:solidFill>
                  <a:effectLst/>
                  <a:uLnTx/>
                  <a:uFillTx/>
                  <a:latin typeface="Lato"/>
                  <a:ea typeface="+mn-ea"/>
                  <a:cs typeface="+mn-cs"/>
                </a:rPr>
                <a:t>de développeurs</a:t>
              </a:r>
            </a:p>
          </p:txBody>
        </p:sp>
      </p:grpSp>
      <p:grpSp>
        <p:nvGrpSpPr>
          <p:cNvPr id="126" name="Group 6">
            <a:extLst>
              <a:ext uri="{FF2B5EF4-FFF2-40B4-BE49-F238E27FC236}">
                <a16:creationId xmlns:a16="http://schemas.microsoft.com/office/drawing/2014/main" id="{02CE5DAA-45FD-438A-9A9D-83EFDE60095E}"/>
              </a:ext>
            </a:extLst>
          </p:cNvPr>
          <p:cNvGrpSpPr/>
          <p:nvPr/>
        </p:nvGrpSpPr>
        <p:grpSpPr>
          <a:xfrm>
            <a:off x="0" y="279215"/>
            <a:ext cx="12192000" cy="1228084"/>
            <a:chOff x="5756390" y="483017"/>
            <a:chExt cx="14138212" cy="2456167"/>
          </a:xfrm>
        </p:grpSpPr>
        <p:sp>
          <p:nvSpPr>
            <p:cNvPr id="129" name="Subtitle 2">
              <a:extLst>
                <a:ext uri="{FF2B5EF4-FFF2-40B4-BE49-F238E27FC236}">
                  <a16:creationId xmlns:a16="http://schemas.microsoft.com/office/drawing/2014/main" id="{8BA00E03-41F5-4118-94D2-12EF0F176FC1}"/>
                </a:ext>
              </a:extLst>
            </p:cNvPr>
            <p:cNvSpPr txBox="1">
              <a:spLocks/>
            </p:cNvSpPr>
            <p:nvPr/>
          </p:nvSpPr>
          <p:spPr>
            <a:xfrm>
              <a:off x="5756390" y="1634834"/>
              <a:ext cx="14138212" cy="83911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500"/>
                </a:lnSpc>
                <a:spcBef>
                  <a:spcPct val="20000"/>
                </a:spcBef>
                <a:spcAft>
                  <a:spcPts val="0"/>
                </a:spcAft>
                <a:buClrTx/>
                <a:buSzTx/>
                <a:buFont typeface="Arial"/>
                <a:buNone/>
                <a:tabLst/>
                <a:defRPr/>
              </a:pPr>
              <a:r>
                <a:rPr kumimoji="0" lang="fr-FR" sz="14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rPr>
                <a:t>A l’ère du digital, les frontières de l’entreprise se dissolvent dans son écosystème </a:t>
              </a:r>
              <a:br>
                <a:rPr kumimoji="0" lang="fr-FR" sz="14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rPr>
              </a:br>
              <a:r>
                <a:rPr kumimoji="0" lang="fr-FR" sz="14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rPr>
                <a:t>qui se constitue et évolue en un large ‘Systems of intelligence</a:t>
              </a:r>
              <a:r>
                <a:rPr kumimoji="0" lang="fr-FR" sz="12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rPr>
                <a:t>’</a:t>
              </a:r>
              <a:endParaRPr kumimoji="0" lang="en-US" sz="12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cs typeface="Lato Light"/>
              </a:endParaRPr>
            </a:p>
          </p:txBody>
        </p:sp>
        <p:sp>
          <p:nvSpPr>
            <p:cNvPr id="127" name="TextBox 7">
              <a:extLst>
                <a:ext uri="{FF2B5EF4-FFF2-40B4-BE49-F238E27FC236}">
                  <a16:creationId xmlns:a16="http://schemas.microsoft.com/office/drawing/2014/main" id="{F9691BED-5039-4FAC-8F8C-406C1685E1D8}"/>
                </a:ext>
              </a:extLst>
            </p:cNvPr>
            <p:cNvSpPr txBox="1"/>
            <p:nvPr/>
          </p:nvSpPr>
          <p:spPr>
            <a:xfrm>
              <a:off x="5756390" y="483017"/>
              <a:ext cx="13937799" cy="1077202"/>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effectLst/>
                  <a:uLnTx/>
                  <a:uFillTx/>
                  <a:latin typeface="Lato Regular"/>
                  <a:ea typeface="+mn-ea"/>
                  <a:cs typeface="Lato Regular"/>
                </a:rPr>
                <a:t>Mise en oeuvre d’une plate-forme orientée Data Centric</a:t>
              </a:r>
            </a:p>
          </p:txBody>
        </p:sp>
        <p:sp>
          <p:nvSpPr>
            <p:cNvPr id="128" name="Rectangle 127">
              <a:extLst>
                <a:ext uri="{FF2B5EF4-FFF2-40B4-BE49-F238E27FC236}">
                  <a16:creationId xmlns:a16="http://schemas.microsoft.com/office/drawing/2014/main" id="{411AB96E-8BA6-4B31-A2BA-EBE52FCF51C6}"/>
                </a:ext>
              </a:extLst>
            </p:cNvPr>
            <p:cNvSpPr/>
            <p:nvPr/>
          </p:nvSpPr>
          <p:spPr>
            <a:xfrm>
              <a:off x="11412311" y="2847746"/>
              <a:ext cx="1553038"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grpSp>
      <p:pic>
        <p:nvPicPr>
          <p:cNvPr id="130" name="Picture 2">
            <a:extLst>
              <a:ext uri="{FF2B5EF4-FFF2-40B4-BE49-F238E27FC236}">
                <a16:creationId xmlns:a16="http://schemas.microsoft.com/office/drawing/2014/main" id="{2E8E25BE-78FB-44CB-90ED-C746E08657FE}"/>
              </a:ext>
            </a:extLst>
          </p:cNvPr>
          <p:cNvPicPr>
            <a:picLocks noChangeAspect="1" noChangeArrowheads="1"/>
          </p:cNvPicPr>
          <p:nvPr/>
        </p:nvPicPr>
        <p:blipFill>
          <a:blip r:embed="rId3"/>
          <a:srcRect/>
          <a:stretch>
            <a:fillRect/>
          </a:stretch>
        </p:blipFill>
        <p:spPr bwMode="auto">
          <a:xfrm>
            <a:off x="368578" y="6072392"/>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769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p:cNvSpPr/>
          <p:nvPr/>
        </p:nvSpPr>
        <p:spPr>
          <a:xfrm>
            <a:off x="5727601" y="3391890"/>
            <a:ext cx="617769" cy="61793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a:ln>
                <a:noFill/>
              </a:ln>
              <a:solidFill>
                <a:prstClr val="white"/>
              </a:solidFill>
              <a:effectLst/>
              <a:uLnTx/>
              <a:uFillTx/>
              <a:latin typeface="Roboto Light"/>
              <a:ea typeface="+mn-ea"/>
              <a:cs typeface="+mn-cs"/>
            </a:endParaRPr>
          </a:p>
        </p:txBody>
      </p:sp>
      <p:sp>
        <p:nvSpPr>
          <p:cNvPr id="82" name="TextBox 81"/>
          <p:cNvSpPr txBox="1"/>
          <p:nvPr/>
        </p:nvSpPr>
        <p:spPr>
          <a:xfrm>
            <a:off x="6516055" y="3323048"/>
            <a:ext cx="5048415" cy="961802"/>
          </a:xfrm>
          <a:prstGeom prst="rect">
            <a:avLst/>
          </a:prstGeom>
          <a:noFill/>
        </p:spPr>
        <p:txBody>
          <a:bodyPr wrap="square" lIns="0" tIns="0" rIns="0" bIns="0" rtlCol="1">
            <a:spAutoFit/>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Lato Light"/>
                <a:ea typeface="+mn-ea"/>
                <a:cs typeface="+mn-cs"/>
              </a:rPr>
              <a:t>Le développement d'une stratégie concurrentielle à l’ère du numérique exige de comprendre les modèles d'affaires de la plate-forme, les effets de réseau directs et indirects, la coopération entre les entreprises, la dynamique de l'intermédiation et de la désintermédiation</a:t>
            </a:r>
            <a:endParaRPr kumimoji="0" lang="fr-FR" sz="12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83" name="Oval 82"/>
          <p:cNvSpPr/>
          <p:nvPr/>
        </p:nvSpPr>
        <p:spPr>
          <a:xfrm>
            <a:off x="5727601" y="4399958"/>
            <a:ext cx="617769" cy="61793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a:ln>
                <a:noFill/>
              </a:ln>
              <a:solidFill>
                <a:prstClr val="white"/>
              </a:solidFill>
              <a:effectLst/>
              <a:uLnTx/>
              <a:uFillTx/>
              <a:latin typeface="Roboto Light"/>
              <a:ea typeface="+mn-ea"/>
              <a:cs typeface="+mn-cs"/>
            </a:endParaRPr>
          </a:p>
        </p:txBody>
      </p:sp>
      <p:sp>
        <p:nvSpPr>
          <p:cNvPr id="84" name="TextBox 83"/>
          <p:cNvSpPr txBox="1"/>
          <p:nvPr/>
        </p:nvSpPr>
        <p:spPr>
          <a:xfrm>
            <a:off x="6516055" y="4456626"/>
            <a:ext cx="5057379" cy="425501"/>
          </a:xfrm>
          <a:prstGeom prst="rect">
            <a:avLst/>
          </a:prstGeom>
          <a:noFill/>
        </p:spPr>
        <p:txBody>
          <a:bodyPr wrap="square" lIns="0" tIns="0" rIns="0" bIns="0" rtlCol="1">
            <a:spAutoFit/>
          </a:bodyPr>
          <a:lstStyle/>
          <a:p>
            <a:pPr marL="0" marR="0" lvl="0" indent="0" algn="just" defTabSz="914400" rtl="0" eaLnBrk="1" fontAlgn="auto" latinLnBrk="0" hangingPunct="1">
              <a:lnSpc>
                <a:spcPts val="1733"/>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Lato Light"/>
                <a:ea typeface="+mn-ea"/>
                <a:cs typeface="+mn-cs"/>
              </a:rPr>
              <a:t>L’entreprise ‘pipeline’ évolue vers l’Enterprise Platform’, l’intégration vers l’interaction, le contrôle des ressources vers leur orchestration</a:t>
            </a:r>
          </a:p>
        </p:txBody>
      </p:sp>
      <p:sp>
        <p:nvSpPr>
          <p:cNvPr id="87" name="Oval 86"/>
          <p:cNvSpPr/>
          <p:nvPr/>
        </p:nvSpPr>
        <p:spPr>
          <a:xfrm>
            <a:off x="5727601" y="5291481"/>
            <a:ext cx="617769" cy="61793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a:ln>
                <a:noFill/>
              </a:ln>
              <a:solidFill>
                <a:prstClr val="white"/>
              </a:solidFill>
              <a:effectLst/>
              <a:uLnTx/>
              <a:uFillTx/>
              <a:latin typeface="Roboto Light"/>
              <a:ea typeface="+mn-ea"/>
              <a:cs typeface="+mn-cs"/>
            </a:endParaRPr>
          </a:p>
        </p:txBody>
      </p:sp>
      <p:sp>
        <p:nvSpPr>
          <p:cNvPr id="88" name="TextBox 87"/>
          <p:cNvSpPr txBox="1"/>
          <p:nvPr/>
        </p:nvSpPr>
        <p:spPr>
          <a:xfrm>
            <a:off x="6516055" y="5150920"/>
            <a:ext cx="5048415" cy="1070614"/>
          </a:xfrm>
          <a:prstGeom prst="rect">
            <a:avLst/>
          </a:prstGeom>
          <a:noFill/>
        </p:spPr>
        <p:txBody>
          <a:bodyPr wrap="square" lIns="0" tIns="0" rIns="0" bIns="0" rtlCol="1">
            <a:spAutoFit/>
          </a:bodyPr>
          <a:lstStyle/>
          <a:p>
            <a:pPr marL="0" marR="0" lvl="0" indent="0" algn="just" defTabSz="914400" rtl="0" eaLnBrk="1" fontAlgn="auto" latinLnBrk="0" hangingPunct="1">
              <a:lnSpc>
                <a:spcPts val="1733"/>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Lato Light"/>
                <a:ea typeface="+mn-ea"/>
                <a:cs typeface="+mn-cs"/>
              </a:rPr>
              <a:t>L'un des avantages les plus frappants des plates-formes est qu'elles permettent l'utilisation efficace des poches de valeur économique réparties (travail, actifs, compétences) qui, autrement, ne pourraient pas être utilisées.</a:t>
            </a:r>
          </a:p>
          <a:p>
            <a:pPr marL="0" marR="0" lvl="0" indent="0" algn="just" defTabSz="914400" rtl="0" eaLnBrk="1" fontAlgn="auto" latinLnBrk="0" hangingPunct="1">
              <a:lnSpc>
                <a:spcPts val="1733"/>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Roboto Light"/>
              <a:ea typeface="Open Sans" panose="020B0606030504020204" pitchFamily="34" charset="0"/>
              <a:cs typeface="Roboto Light"/>
            </a:endParaRPr>
          </a:p>
        </p:txBody>
      </p:sp>
      <p:sp>
        <p:nvSpPr>
          <p:cNvPr id="92" name="Freeform 106"/>
          <p:cNvSpPr>
            <a:spLocks noChangeArrowheads="1"/>
          </p:cNvSpPr>
          <p:nvPr/>
        </p:nvSpPr>
        <p:spPr bwMode="auto">
          <a:xfrm>
            <a:off x="5901099" y="5465497"/>
            <a:ext cx="289909" cy="262467"/>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bg1"/>
          </a:soli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a:ea typeface="+mn-ea"/>
              <a:cs typeface="+mn-cs"/>
            </a:endParaRPr>
          </a:p>
        </p:txBody>
      </p:sp>
      <p:sp>
        <p:nvSpPr>
          <p:cNvPr id="101" name="Freeform 162"/>
          <p:cNvSpPr>
            <a:spLocks noChangeArrowheads="1"/>
          </p:cNvSpPr>
          <p:nvPr/>
        </p:nvSpPr>
        <p:spPr bwMode="auto">
          <a:xfrm>
            <a:off x="5901099" y="3570457"/>
            <a:ext cx="287792" cy="2540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chemeClr val="bg1"/>
          </a:soli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a:ea typeface="+mn-ea"/>
              <a:cs typeface="+mn-cs"/>
            </a:endParaRPr>
          </a:p>
        </p:txBody>
      </p:sp>
      <p:sp>
        <p:nvSpPr>
          <p:cNvPr id="102" name="Freeform 57"/>
          <p:cNvSpPr>
            <a:spLocks noChangeArrowheads="1"/>
          </p:cNvSpPr>
          <p:nvPr/>
        </p:nvSpPr>
        <p:spPr bwMode="auto">
          <a:xfrm>
            <a:off x="5898983" y="4593580"/>
            <a:ext cx="289907" cy="25400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bg1"/>
          </a:soli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a:ea typeface="+mn-ea"/>
              <a:cs typeface="+mn-cs"/>
            </a:endParaRPr>
          </a:p>
        </p:txBody>
      </p:sp>
      <p:sp>
        <p:nvSpPr>
          <p:cNvPr id="104" name="TextBox 103"/>
          <p:cNvSpPr txBox="1"/>
          <p:nvPr/>
        </p:nvSpPr>
        <p:spPr>
          <a:xfrm>
            <a:off x="5862918" y="1536787"/>
            <a:ext cx="5961529" cy="150810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Lato Light"/>
                <a:ea typeface="+mn-ea"/>
                <a:cs typeface="+mn-cs"/>
              </a:rPr>
              <a:t>L’entreprise doit non seulement devenir digitale mais aussi s’ancrer dans un système beaucoup plus large.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Lato Light"/>
                <a:ea typeface="+mn-ea"/>
                <a:cs typeface="+mn-cs"/>
              </a:rPr>
              <a:t>On change d’échelle : d’une vision centrée sur l’entreprise, nous passons à une vision capable d’appréhender la globalité de son environnement.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Lato Light"/>
                <a:ea typeface="+mn-ea"/>
                <a:cs typeface="+mn-cs"/>
              </a:rPr>
              <a:t>Les frontières de l’entreprise se dissolvent et le barycentre du SI bascule de l’entreprise vers l’écosystème. Cet écosystème se constitue en intelligence, chaque partenaire jouant un rôle qui met à profit ses capacités.</a:t>
            </a:r>
          </a:p>
        </p:txBody>
      </p:sp>
      <p:pic>
        <p:nvPicPr>
          <p:cNvPr id="37" name="Image 36">
            <a:extLst>
              <a:ext uri="{FF2B5EF4-FFF2-40B4-BE49-F238E27FC236}">
                <a16:creationId xmlns:a16="http://schemas.microsoft.com/office/drawing/2014/main" id="{817B3CD6-28A8-4A16-BF38-59194FA728AF}"/>
              </a:ext>
            </a:extLst>
          </p:cNvPr>
          <p:cNvPicPr>
            <a:picLocks noChangeAspect="1"/>
          </p:cNvPicPr>
          <p:nvPr/>
        </p:nvPicPr>
        <p:blipFill>
          <a:blip r:embed="rId2">
            <a:duotone>
              <a:schemeClr val="accent1">
                <a:shade val="45000"/>
                <a:satMod val="135000"/>
              </a:schemeClr>
              <a:prstClr val="white"/>
            </a:duotone>
          </a:blip>
          <a:stretch>
            <a:fillRect/>
          </a:stretch>
        </p:blipFill>
        <p:spPr>
          <a:xfrm>
            <a:off x="439271" y="1597892"/>
            <a:ext cx="4697505" cy="2391402"/>
          </a:xfrm>
          <a:prstGeom prst="rect">
            <a:avLst/>
          </a:prstGeom>
          <a:solidFill>
            <a:schemeClr val="tx1">
              <a:lumMod val="60000"/>
              <a:lumOff val="40000"/>
            </a:schemeClr>
          </a:solidFill>
          <a:ln>
            <a:solidFill>
              <a:schemeClr val="tx2"/>
            </a:solidFill>
          </a:ln>
        </p:spPr>
      </p:pic>
      <p:grpSp>
        <p:nvGrpSpPr>
          <p:cNvPr id="38" name="Group 6">
            <a:extLst>
              <a:ext uri="{FF2B5EF4-FFF2-40B4-BE49-F238E27FC236}">
                <a16:creationId xmlns:a16="http://schemas.microsoft.com/office/drawing/2014/main" id="{D9934FBD-5095-4079-ACCC-E199448703F1}"/>
              </a:ext>
            </a:extLst>
          </p:cNvPr>
          <p:cNvGrpSpPr/>
          <p:nvPr/>
        </p:nvGrpSpPr>
        <p:grpSpPr>
          <a:xfrm>
            <a:off x="914400" y="241509"/>
            <a:ext cx="9816353" cy="1039544"/>
            <a:chOff x="5756390" y="483017"/>
            <a:chExt cx="14138212" cy="2079087"/>
          </a:xfrm>
        </p:grpSpPr>
        <p:sp>
          <p:nvSpPr>
            <p:cNvPr id="39" name="TextBox 7">
              <a:extLst>
                <a:ext uri="{FF2B5EF4-FFF2-40B4-BE49-F238E27FC236}">
                  <a16:creationId xmlns:a16="http://schemas.microsoft.com/office/drawing/2014/main" id="{6A2AF761-B3E0-416C-B476-FEAC4A6B13E7}"/>
                </a:ext>
              </a:extLst>
            </p:cNvPr>
            <p:cNvSpPr txBox="1"/>
            <p:nvPr/>
          </p:nvSpPr>
          <p:spPr>
            <a:xfrm>
              <a:off x="5988388" y="483017"/>
              <a:ext cx="13483159" cy="144653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44546A"/>
                  </a:solidFill>
                  <a:effectLst/>
                  <a:uLnTx/>
                  <a:uFillTx/>
                  <a:latin typeface="Lato Regular"/>
                  <a:ea typeface="+mn-ea"/>
                  <a:cs typeface="Lato Regular"/>
                </a:rPr>
                <a:t>Plateformisation</a:t>
              </a:r>
              <a:endParaRPr kumimoji="0" lang="id-ID" sz="4400" b="1" i="0" u="none" strike="noStrike" kern="1200" cap="none" spc="0" normalizeH="0" baseline="0" noProof="0" dirty="0">
                <a:ln>
                  <a:noFill/>
                </a:ln>
                <a:solidFill>
                  <a:srgbClr val="44546A"/>
                </a:solidFill>
                <a:effectLst/>
                <a:uLnTx/>
                <a:uFillTx/>
                <a:latin typeface="Lato Regular"/>
                <a:ea typeface="+mn-ea"/>
                <a:cs typeface="Lato Regular"/>
              </a:endParaRPr>
            </a:p>
          </p:txBody>
        </p:sp>
        <p:sp>
          <p:nvSpPr>
            <p:cNvPr id="40" name="Rectangle 39">
              <a:extLst>
                <a:ext uri="{FF2B5EF4-FFF2-40B4-BE49-F238E27FC236}">
                  <a16:creationId xmlns:a16="http://schemas.microsoft.com/office/drawing/2014/main" id="{228478AA-DE0E-4E78-93E9-CB1F9BEC2C2C}"/>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D7D31"/>
                </a:solidFill>
                <a:effectLst/>
                <a:uLnTx/>
                <a:uFillTx/>
                <a:latin typeface="Open Sans Light"/>
                <a:ea typeface="+mn-ea"/>
                <a:cs typeface="+mn-cs"/>
              </a:endParaRPr>
            </a:p>
          </p:txBody>
        </p:sp>
        <p:sp>
          <p:nvSpPr>
            <p:cNvPr id="41" name="Subtitle 2">
              <a:extLst>
                <a:ext uri="{FF2B5EF4-FFF2-40B4-BE49-F238E27FC236}">
                  <a16:creationId xmlns:a16="http://schemas.microsoft.com/office/drawing/2014/main" id="{0E922AAB-7252-4215-BA1A-3A045382AE4C}"/>
                </a:ext>
              </a:extLst>
            </p:cNvPr>
            <p:cNvSpPr txBox="1">
              <a:spLocks/>
            </p:cNvSpPr>
            <p:nvPr/>
          </p:nvSpPr>
          <p:spPr>
            <a:xfrm>
              <a:off x="5756390" y="1634834"/>
              <a:ext cx="14138212"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en-US" sz="155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Lato Light"/>
                </a:rPr>
                <a:t>De l’entreprise industrielle a l’entreprise en réseau</a:t>
              </a:r>
            </a:p>
          </p:txBody>
        </p:sp>
      </p:grpSp>
      <p:grpSp>
        <p:nvGrpSpPr>
          <p:cNvPr id="20" name="Groupe 19">
            <a:extLst>
              <a:ext uri="{FF2B5EF4-FFF2-40B4-BE49-F238E27FC236}">
                <a16:creationId xmlns:a16="http://schemas.microsoft.com/office/drawing/2014/main" id="{EB5B3059-93C7-46F7-B714-3D60E5CC61BB}"/>
              </a:ext>
            </a:extLst>
          </p:cNvPr>
          <p:cNvGrpSpPr/>
          <p:nvPr/>
        </p:nvGrpSpPr>
        <p:grpSpPr>
          <a:xfrm>
            <a:off x="268943" y="4186517"/>
            <a:ext cx="4993339" cy="2362984"/>
            <a:chOff x="268943" y="4105834"/>
            <a:chExt cx="4993339" cy="2362984"/>
          </a:xfrm>
        </p:grpSpPr>
        <p:pic>
          <p:nvPicPr>
            <p:cNvPr id="34" name="Image 33">
              <a:extLst>
                <a:ext uri="{FF2B5EF4-FFF2-40B4-BE49-F238E27FC236}">
                  <a16:creationId xmlns:a16="http://schemas.microsoft.com/office/drawing/2014/main" id="{BF73155D-E292-47D1-99F9-CA63B91C73D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8943" y="4105834"/>
              <a:ext cx="4993339" cy="2362984"/>
            </a:xfrm>
            <a:prstGeom prst="rect">
              <a:avLst/>
            </a:prstGeom>
            <a:ln>
              <a:noFill/>
            </a:ln>
          </p:spPr>
        </p:pic>
        <p:sp>
          <p:nvSpPr>
            <p:cNvPr id="19" name="Rectangle 18">
              <a:extLst>
                <a:ext uri="{FF2B5EF4-FFF2-40B4-BE49-F238E27FC236}">
                  <a16:creationId xmlns:a16="http://schemas.microsoft.com/office/drawing/2014/main" id="{C74CDE6D-2D9A-4451-AB46-3A19789DAB42}"/>
                </a:ext>
              </a:extLst>
            </p:cNvPr>
            <p:cNvSpPr/>
            <p:nvPr/>
          </p:nvSpPr>
          <p:spPr>
            <a:xfrm>
              <a:off x="3621741" y="4473389"/>
              <a:ext cx="806824" cy="286871"/>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1" name="Picture 2">
            <a:extLst>
              <a:ext uri="{FF2B5EF4-FFF2-40B4-BE49-F238E27FC236}">
                <a16:creationId xmlns:a16="http://schemas.microsoft.com/office/drawing/2014/main" id="{898252D8-D7DE-4BC1-95D6-6B0428932320}"/>
              </a:ext>
            </a:extLst>
          </p:cNvPr>
          <p:cNvPicPr>
            <a:picLocks noChangeAspect="1" noChangeArrowheads="1"/>
          </p:cNvPicPr>
          <p:nvPr/>
        </p:nvPicPr>
        <p:blipFill>
          <a:blip r:embed="rId5"/>
          <a:srcRect/>
          <a:stretch>
            <a:fillRect/>
          </a:stretch>
        </p:blipFill>
        <p:spPr bwMode="auto">
          <a:xfrm>
            <a:off x="11181122" y="161786"/>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1076745"/>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anim calcmode="lin" valueType="num">
                                      <p:cBhvr>
                                        <p:cTn id="13" dur="1000" fill="hold"/>
                                        <p:tgtEl>
                                          <p:spTgt spid="82"/>
                                        </p:tgtEl>
                                        <p:attrNameLst>
                                          <p:attrName>ppt_x</p:attrName>
                                        </p:attrNameLst>
                                      </p:cBhvr>
                                      <p:tavLst>
                                        <p:tav tm="0">
                                          <p:val>
                                            <p:strVal val="#ppt_x"/>
                                          </p:val>
                                        </p:tav>
                                        <p:tav tm="100000">
                                          <p:val>
                                            <p:strVal val="#ppt_x"/>
                                          </p:val>
                                        </p:tav>
                                      </p:tavLst>
                                    </p:anim>
                                    <p:anim calcmode="lin" valueType="num">
                                      <p:cBhvr>
                                        <p:cTn id="14" dur="1000" fill="hold"/>
                                        <p:tgtEl>
                                          <p:spTgt spid="8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1000"/>
                                        <p:tgtEl>
                                          <p:spTgt spid="102"/>
                                        </p:tgtEl>
                                      </p:cBhvr>
                                    </p:animEffect>
                                    <p:anim calcmode="lin" valueType="num">
                                      <p:cBhvr>
                                        <p:cTn id="48" dur="1000" fill="hold"/>
                                        <p:tgtEl>
                                          <p:spTgt spid="102"/>
                                        </p:tgtEl>
                                        <p:attrNameLst>
                                          <p:attrName>ppt_x</p:attrName>
                                        </p:attrNameLst>
                                      </p:cBhvr>
                                      <p:tavLst>
                                        <p:tav tm="0">
                                          <p:val>
                                            <p:strVal val="#ppt_x"/>
                                          </p:val>
                                        </p:tav>
                                        <p:tav tm="100000">
                                          <p:val>
                                            <p:strVal val="#ppt_x"/>
                                          </p:val>
                                        </p:tav>
                                      </p:tavLst>
                                    </p:anim>
                                    <p:anim calcmode="lin" valueType="num">
                                      <p:cBhvr>
                                        <p:cTn id="49" dur="1000" fill="hold"/>
                                        <p:tgtEl>
                                          <p:spTgt spid="10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1000"/>
                                        <p:tgtEl>
                                          <p:spTgt spid="104"/>
                                        </p:tgtEl>
                                      </p:cBhvr>
                                    </p:animEffect>
                                    <p:anim calcmode="lin" valueType="num">
                                      <p:cBhvr>
                                        <p:cTn id="53" dur="1000" fill="hold"/>
                                        <p:tgtEl>
                                          <p:spTgt spid="104"/>
                                        </p:tgtEl>
                                        <p:attrNameLst>
                                          <p:attrName>ppt_x</p:attrName>
                                        </p:attrNameLst>
                                      </p:cBhvr>
                                      <p:tavLst>
                                        <p:tav tm="0">
                                          <p:val>
                                            <p:strVal val="#ppt_x"/>
                                          </p:val>
                                        </p:tav>
                                        <p:tav tm="100000">
                                          <p:val>
                                            <p:strVal val="#ppt_x"/>
                                          </p:val>
                                        </p:tav>
                                      </p:tavLst>
                                    </p:anim>
                                    <p:anim calcmode="lin" valueType="num">
                                      <p:cBhvr>
                                        <p:cTn id="54" dur="1000" fill="hold"/>
                                        <p:tgtEl>
                                          <p:spTgt spid="104"/>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animBg="1"/>
      <p:bldP spid="84" grpId="0"/>
      <p:bldP spid="87" grpId="0" animBg="1"/>
      <p:bldP spid="88" grpId="0"/>
      <p:bldP spid="92" grpId="0" animBg="1"/>
      <p:bldP spid="101" grpId="0" animBg="1"/>
      <p:bldP spid="102" grpId="0" animBg="1"/>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e 141">
            <a:extLst>
              <a:ext uri="{FF2B5EF4-FFF2-40B4-BE49-F238E27FC236}">
                <a16:creationId xmlns:a16="http://schemas.microsoft.com/office/drawing/2014/main" id="{76F9CA42-EE66-4085-BCE6-227529A24484}"/>
              </a:ext>
            </a:extLst>
          </p:cNvPr>
          <p:cNvGrpSpPr/>
          <p:nvPr/>
        </p:nvGrpSpPr>
        <p:grpSpPr>
          <a:xfrm>
            <a:off x="537884" y="3433698"/>
            <a:ext cx="2590800" cy="2624978"/>
            <a:chOff x="986118" y="2924175"/>
            <a:chExt cx="2590800" cy="2624978"/>
          </a:xfrm>
        </p:grpSpPr>
        <p:sp>
          <p:nvSpPr>
            <p:cNvPr id="137" name="Rectangle 136">
              <a:extLst>
                <a:ext uri="{FF2B5EF4-FFF2-40B4-BE49-F238E27FC236}">
                  <a16:creationId xmlns:a16="http://schemas.microsoft.com/office/drawing/2014/main" id="{8FA52272-D631-4759-91DA-55C74D643D51}"/>
                </a:ext>
              </a:extLst>
            </p:cNvPr>
            <p:cNvSpPr/>
            <p:nvPr/>
          </p:nvSpPr>
          <p:spPr>
            <a:xfrm>
              <a:off x="986118" y="3433482"/>
              <a:ext cx="2590800" cy="2115671"/>
            </a:xfrm>
            <a:prstGeom prst="rect">
              <a:avLst/>
            </a:prstGeom>
            <a:solidFill>
              <a:schemeClr val="accent2">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utoShape 64">
              <a:extLst>
                <a:ext uri="{FF2B5EF4-FFF2-40B4-BE49-F238E27FC236}">
                  <a16:creationId xmlns:a16="http://schemas.microsoft.com/office/drawing/2014/main" id="{5FC395B2-11C2-48C7-B36B-37B38D1D9997}"/>
                </a:ext>
              </a:extLst>
            </p:cNvPr>
            <p:cNvSpPr>
              <a:spLocks noChangeArrowheads="1"/>
            </p:cNvSpPr>
            <p:nvPr/>
          </p:nvSpPr>
          <p:spPr bwMode="auto">
            <a:xfrm>
              <a:off x="2553261" y="3798358"/>
              <a:ext cx="503704" cy="316443"/>
            </a:xfrm>
            <a:prstGeom prst="rect">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4" name="AutoShape 64">
              <a:extLst>
                <a:ext uri="{FF2B5EF4-FFF2-40B4-BE49-F238E27FC236}">
                  <a16:creationId xmlns:a16="http://schemas.microsoft.com/office/drawing/2014/main" id="{6AF6CC4E-0A07-4914-89E3-8B5604CB85C2}"/>
                </a:ext>
              </a:extLst>
            </p:cNvPr>
            <p:cNvSpPr>
              <a:spLocks noChangeArrowheads="1"/>
            </p:cNvSpPr>
            <p:nvPr/>
          </p:nvSpPr>
          <p:spPr bwMode="auto">
            <a:xfrm>
              <a:off x="2562224" y="5008593"/>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5" name="AutoShape 64">
              <a:extLst>
                <a:ext uri="{FF2B5EF4-FFF2-40B4-BE49-F238E27FC236}">
                  <a16:creationId xmlns:a16="http://schemas.microsoft.com/office/drawing/2014/main" id="{6FD0E72B-8740-422F-A587-C24418639FB0}"/>
                </a:ext>
              </a:extLst>
            </p:cNvPr>
            <p:cNvSpPr>
              <a:spLocks noChangeArrowheads="1"/>
            </p:cNvSpPr>
            <p:nvPr/>
          </p:nvSpPr>
          <p:spPr bwMode="auto">
            <a:xfrm>
              <a:off x="2562224" y="4381064"/>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6" name="AutoShape 64">
              <a:extLst>
                <a:ext uri="{FF2B5EF4-FFF2-40B4-BE49-F238E27FC236}">
                  <a16:creationId xmlns:a16="http://schemas.microsoft.com/office/drawing/2014/main" id="{FE5A6428-04A6-432B-B8AF-2B8598599813}"/>
                </a:ext>
              </a:extLst>
            </p:cNvPr>
            <p:cNvSpPr>
              <a:spLocks noChangeArrowheads="1"/>
            </p:cNvSpPr>
            <p:nvPr/>
          </p:nvSpPr>
          <p:spPr bwMode="auto">
            <a:xfrm>
              <a:off x="1513354" y="4416923"/>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7" name="AutoShape 64">
              <a:extLst>
                <a:ext uri="{FF2B5EF4-FFF2-40B4-BE49-F238E27FC236}">
                  <a16:creationId xmlns:a16="http://schemas.microsoft.com/office/drawing/2014/main" id="{A5502CA4-F0A8-44E7-B6C2-B438CF212E7A}"/>
                </a:ext>
              </a:extLst>
            </p:cNvPr>
            <p:cNvSpPr>
              <a:spLocks noChangeArrowheads="1"/>
            </p:cNvSpPr>
            <p:nvPr/>
          </p:nvSpPr>
          <p:spPr bwMode="auto">
            <a:xfrm>
              <a:off x="1522319" y="5017558"/>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8" name="AutoShape 64">
              <a:extLst>
                <a:ext uri="{FF2B5EF4-FFF2-40B4-BE49-F238E27FC236}">
                  <a16:creationId xmlns:a16="http://schemas.microsoft.com/office/drawing/2014/main" id="{393C311D-A984-4F1F-8F14-6AFFFBA523F4}"/>
                </a:ext>
              </a:extLst>
            </p:cNvPr>
            <p:cNvSpPr>
              <a:spLocks noChangeArrowheads="1"/>
            </p:cNvSpPr>
            <p:nvPr/>
          </p:nvSpPr>
          <p:spPr bwMode="auto">
            <a:xfrm>
              <a:off x="1513355" y="3807323"/>
              <a:ext cx="503704" cy="316443"/>
            </a:xfrm>
            <a:prstGeom prst="rect">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9" name="Triangle isocèle 8">
              <a:extLst>
                <a:ext uri="{FF2B5EF4-FFF2-40B4-BE49-F238E27FC236}">
                  <a16:creationId xmlns:a16="http://schemas.microsoft.com/office/drawing/2014/main" id="{34B94221-098C-493D-BBDB-F74558CA18C4}"/>
                </a:ext>
              </a:extLst>
            </p:cNvPr>
            <p:cNvSpPr/>
            <p:nvPr/>
          </p:nvSpPr>
          <p:spPr>
            <a:xfrm>
              <a:off x="1488139" y="2924175"/>
              <a:ext cx="573741" cy="324410"/>
            </a:xfrm>
            <a:prstGeom prst="triangl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1FB4C416-E2A2-4EF9-AF37-49B02DEA6184}"/>
                </a:ext>
              </a:extLst>
            </p:cNvPr>
            <p:cNvCxnSpPr>
              <a:stCxn id="4" idx="2"/>
              <a:endCxn id="7" idx="6"/>
            </p:cNvCxnSpPr>
            <p:nvPr/>
          </p:nvCxnSpPr>
          <p:spPr>
            <a:xfrm flipH="1">
              <a:off x="1990165" y="5166815"/>
              <a:ext cx="572059" cy="8965"/>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609F105-952E-42FC-A427-90B29607BF37}"/>
                </a:ext>
              </a:extLst>
            </p:cNvPr>
            <p:cNvCxnSpPr>
              <a:cxnSpLocks/>
              <a:stCxn id="7" idx="0"/>
              <a:endCxn id="6" idx="4"/>
            </p:cNvCxnSpPr>
            <p:nvPr/>
          </p:nvCxnSpPr>
          <p:spPr>
            <a:xfrm flipH="1" flipV="1">
              <a:off x="1747277" y="4733366"/>
              <a:ext cx="8965" cy="284192"/>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3293513-2C99-4313-9EA8-D81AD9CD7942}"/>
                </a:ext>
              </a:extLst>
            </p:cNvPr>
            <p:cNvCxnSpPr>
              <a:cxnSpLocks/>
              <a:endCxn id="8" idx="3"/>
            </p:cNvCxnSpPr>
            <p:nvPr/>
          </p:nvCxnSpPr>
          <p:spPr>
            <a:xfrm flipH="1" flipV="1">
              <a:off x="2017059" y="3965545"/>
              <a:ext cx="518272" cy="8964"/>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394DE55-F28B-4E40-93C6-8FAD14DAC8A9}"/>
                </a:ext>
              </a:extLst>
            </p:cNvPr>
            <p:cNvCxnSpPr>
              <a:cxnSpLocks/>
              <a:endCxn id="5" idx="2"/>
            </p:cNvCxnSpPr>
            <p:nvPr/>
          </p:nvCxnSpPr>
          <p:spPr>
            <a:xfrm>
              <a:off x="2008094" y="4539286"/>
              <a:ext cx="554130"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EEEEA559-0EFF-46F8-A966-914DC3E8BE42}"/>
                </a:ext>
              </a:extLst>
            </p:cNvPr>
            <p:cNvCxnSpPr>
              <a:cxnSpLocks/>
            </p:cNvCxnSpPr>
            <p:nvPr/>
          </p:nvCxnSpPr>
          <p:spPr>
            <a:xfrm flipH="1" flipV="1">
              <a:off x="2796147" y="4105837"/>
              <a:ext cx="8965" cy="284192"/>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13468560-E5A2-43D3-B951-84473CBC63A0}"/>
                </a:ext>
              </a:extLst>
            </p:cNvPr>
            <p:cNvCxnSpPr>
              <a:cxnSpLocks/>
              <a:endCxn id="9" idx="3"/>
            </p:cNvCxnSpPr>
            <p:nvPr/>
          </p:nvCxnSpPr>
          <p:spPr>
            <a:xfrm flipV="1">
              <a:off x="1765207" y="3248585"/>
              <a:ext cx="9803" cy="549774"/>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3" name="Groupe 142">
            <a:extLst>
              <a:ext uri="{FF2B5EF4-FFF2-40B4-BE49-F238E27FC236}">
                <a16:creationId xmlns:a16="http://schemas.microsoft.com/office/drawing/2014/main" id="{8ABF9E45-C8DA-479C-862D-246BD6EB0B0C}"/>
              </a:ext>
            </a:extLst>
          </p:cNvPr>
          <p:cNvGrpSpPr/>
          <p:nvPr/>
        </p:nvGrpSpPr>
        <p:grpSpPr>
          <a:xfrm>
            <a:off x="3935508" y="3191650"/>
            <a:ext cx="2863947" cy="2858060"/>
            <a:chOff x="4697506" y="2664199"/>
            <a:chExt cx="2863947" cy="2858060"/>
          </a:xfrm>
        </p:grpSpPr>
        <p:sp>
          <p:nvSpPr>
            <p:cNvPr id="138" name="Rectangle 137">
              <a:extLst>
                <a:ext uri="{FF2B5EF4-FFF2-40B4-BE49-F238E27FC236}">
                  <a16:creationId xmlns:a16="http://schemas.microsoft.com/office/drawing/2014/main" id="{ACA4889A-8B78-4884-8466-3B1BAB3B9632}"/>
                </a:ext>
              </a:extLst>
            </p:cNvPr>
            <p:cNvSpPr/>
            <p:nvPr/>
          </p:nvSpPr>
          <p:spPr>
            <a:xfrm>
              <a:off x="4697506" y="3065930"/>
              <a:ext cx="2863947" cy="959224"/>
            </a:xfrm>
            <a:prstGeom prst="rect">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a:extLst>
                <a:ext uri="{FF2B5EF4-FFF2-40B4-BE49-F238E27FC236}">
                  <a16:creationId xmlns:a16="http://schemas.microsoft.com/office/drawing/2014/main" id="{D10F3D10-FABB-4C40-9EAA-E00986F9237B}"/>
                </a:ext>
              </a:extLst>
            </p:cNvPr>
            <p:cNvSpPr/>
            <p:nvPr/>
          </p:nvSpPr>
          <p:spPr>
            <a:xfrm>
              <a:off x="4697507" y="4025153"/>
              <a:ext cx="2854982" cy="1497106"/>
            </a:xfrm>
            <a:prstGeom prst="rect">
              <a:avLst/>
            </a:prstGeom>
            <a:solidFill>
              <a:schemeClr val="accent2">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utoShape 64">
              <a:extLst>
                <a:ext uri="{FF2B5EF4-FFF2-40B4-BE49-F238E27FC236}">
                  <a16:creationId xmlns:a16="http://schemas.microsoft.com/office/drawing/2014/main" id="{B4DF84DE-5894-47E2-AD74-F428BB31A278}"/>
                </a:ext>
              </a:extLst>
            </p:cNvPr>
            <p:cNvSpPr>
              <a:spLocks noChangeArrowheads="1"/>
            </p:cNvSpPr>
            <p:nvPr/>
          </p:nvSpPr>
          <p:spPr bwMode="auto">
            <a:xfrm>
              <a:off x="4884084" y="3439770"/>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26" name="AutoShape 64">
              <a:extLst>
                <a:ext uri="{FF2B5EF4-FFF2-40B4-BE49-F238E27FC236}">
                  <a16:creationId xmlns:a16="http://schemas.microsoft.com/office/drawing/2014/main" id="{63899121-9E20-45CA-BCDB-742A8865791A}"/>
                </a:ext>
              </a:extLst>
            </p:cNvPr>
            <p:cNvSpPr>
              <a:spLocks noChangeArrowheads="1"/>
            </p:cNvSpPr>
            <p:nvPr/>
          </p:nvSpPr>
          <p:spPr bwMode="auto">
            <a:xfrm>
              <a:off x="5547472" y="3206688"/>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27" name="AutoShape 64">
              <a:extLst>
                <a:ext uri="{FF2B5EF4-FFF2-40B4-BE49-F238E27FC236}">
                  <a16:creationId xmlns:a16="http://schemas.microsoft.com/office/drawing/2014/main" id="{2968C010-729E-4C5C-A8A4-9DE98376538E}"/>
                </a:ext>
              </a:extLst>
            </p:cNvPr>
            <p:cNvSpPr>
              <a:spLocks noChangeArrowheads="1"/>
            </p:cNvSpPr>
            <p:nvPr/>
          </p:nvSpPr>
          <p:spPr bwMode="auto">
            <a:xfrm>
              <a:off x="5699592" y="3601136"/>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28" name="AutoShape 64">
              <a:extLst>
                <a:ext uri="{FF2B5EF4-FFF2-40B4-BE49-F238E27FC236}">
                  <a16:creationId xmlns:a16="http://schemas.microsoft.com/office/drawing/2014/main" id="{37BC51E1-C9D6-44A8-947E-26EF7E36C466}"/>
                </a:ext>
              </a:extLst>
            </p:cNvPr>
            <p:cNvSpPr>
              <a:spLocks noChangeArrowheads="1"/>
            </p:cNvSpPr>
            <p:nvPr/>
          </p:nvSpPr>
          <p:spPr bwMode="auto">
            <a:xfrm>
              <a:off x="5825377" y="4067301"/>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29" name="AutoShape 64">
              <a:extLst>
                <a:ext uri="{FF2B5EF4-FFF2-40B4-BE49-F238E27FC236}">
                  <a16:creationId xmlns:a16="http://schemas.microsoft.com/office/drawing/2014/main" id="{338AEB9C-2A9D-4E00-B427-F3DB7FC0097C}"/>
                </a:ext>
              </a:extLst>
            </p:cNvPr>
            <p:cNvSpPr>
              <a:spLocks noChangeArrowheads="1"/>
            </p:cNvSpPr>
            <p:nvPr/>
          </p:nvSpPr>
          <p:spPr bwMode="auto">
            <a:xfrm>
              <a:off x="5099236" y="4085230"/>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30" name="AutoShape 64">
              <a:extLst>
                <a:ext uri="{FF2B5EF4-FFF2-40B4-BE49-F238E27FC236}">
                  <a16:creationId xmlns:a16="http://schemas.microsoft.com/office/drawing/2014/main" id="{3E65A694-88BD-4551-ACB5-7632F92115C9}"/>
                </a:ext>
              </a:extLst>
            </p:cNvPr>
            <p:cNvSpPr>
              <a:spLocks noChangeArrowheads="1"/>
            </p:cNvSpPr>
            <p:nvPr/>
          </p:nvSpPr>
          <p:spPr bwMode="auto">
            <a:xfrm>
              <a:off x="5843307" y="4551396"/>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31" name="AutoShape 64">
              <a:extLst>
                <a:ext uri="{FF2B5EF4-FFF2-40B4-BE49-F238E27FC236}">
                  <a16:creationId xmlns:a16="http://schemas.microsoft.com/office/drawing/2014/main" id="{4386B194-781D-408C-A9E7-9E4CE39A8767}"/>
                </a:ext>
              </a:extLst>
            </p:cNvPr>
            <p:cNvSpPr>
              <a:spLocks noChangeArrowheads="1"/>
            </p:cNvSpPr>
            <p:nvPr/>
          </p:nvSpPr>
          <p:spPr bwMode="auto">
            <a:xfrm>
              <a:off x="5135095" y="4811372"/>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32" name="AutoShape 64">
              <a:extLst>
                <a:ext uri="{FF2B5EF4-FFF2-40B4-BE49-F238E27FC236}">
                  <a16:creationId xmlns:a16="http://schemas.microsoft.com/office/drawing/2014/main" id="{11573ED2-A5F5-43EB-ACA5-D528C689AA38}"/>
                </a:ext>
              </a:extLst>
            </p:cNvPr>
            <p:cNvSpPr>
              <a:spLocks noChangeArrowheads="1"/>
            </p:cNvSpPr>
            <p:nvPr/>
          </p:nvSpPr>
          <p:spPr bwMode="auto">
            <a:xfrm>
              <a:off x="6623236" y="4793443"/>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33" name="AutoShape 64">
              <a:extLst>
                <a:ext uri="{FF2B5EF4-FFF2-40B4-BE49-F238E27FC236}">
                  <a16:creationId xmlns:a16="http://schemas.microsoft.com/office/drawing/2014/main" id="{0E715E9C-30F4-49BB-B48E-63F1BC84479A}"/>
                </a:ext>
              </a:extLst>
            </p:cNvPr>
            <p:cNvSpPr>
              <a:spLocks noChangeArrowheads="1"/>
            </p:cNvSpPr>
            <p:nvPr/>
          </p:nvSpPr>
          <p:spPr bwMode="auto">
            <a:xfrm>
              <a:off x="6641166" y="4147984"/>
              <a:ext cx="467846" cy="316443"/>
            </a:xfrm>
            <a:prstGeom prst="ellipse">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cxnSp>
          <p:nvCxnSpPr>
            <p:cNvPr id="35" name="Connecteur droit 34">
              <a:extLst>
                <a:ext uri="{FF2B5EF4-FFF2-40B4-BE49-F238E27FC236}">
                  <a16:creationId xmlns:a16="http://schemas.microsoft.com/office/drawing/2014/main" id="{9628B5CE-B346-4D85-B3E1-0C35A0C9AC6F}"/>
                </a:ext>
              </a:extLst>
            </p:cNvPr>
            <p:cNvCxnSpPr>
              <a:stCxn id="29" idx="0"/>
              <a:endCxn id="25" idx="4"/>
            </p:cNvCxnSpPr>
            <p:nvPr/>
          </p:nvCxnSpPr>
          <p:spPr>
            <a:xfrm flipH="1" flipV="1">
              <a:off x="5118007" y="3756213"/>
              <a:ext cx="215152" cy="32901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AAAFE26-2A3A-4CD2-843D-15D8AF8C772E}"/>
                </a:ext>
              </a:extLst>
            </p:cNvPr>
            <p:cNvCxnSpPr>
              <a:cxnSpLocks/>
              <a:stCxn id="29" idx="7"/>
            </p:cNvCxnSpPr>
            <p:nvPr/>
          </p:nvCxnSpPr>
          <p:spPr>
            <a:xfrm flipV="1">
              <a:off x="5498568" y="3487274"/>
              <a:ext cx="166286" cy="64429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D921D6D-2BAF-4024-97CB-353A832539A6}"/>
                </a:ext>
              </a:extLst>
            </p:cNvPr>
            <p:cNvCxnSpPr>
              <a:cxnSpLocks/>
              <a:stCxn id="29" idx="6"/>
              <a:endCxn id="27" idx="3"/>
            </p:cNvCxnSpPr>
            <p:nvPr/>
          </p:nvCxnSpPr>
          <p:spPr>
            <a:xfrm flipV="1">
              <a:off x="5567082" y="3871237"/>
              <a:ext cx="201024" cy="37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0539DD1-6A7B-4390-B963-5EE8F75C39B4}"/>
                </a:ext>
              </a:extLst>
            </p:cNvPr>
            <p:cNvCxnSpPr>
              <a:cxnSpLocks/>
              <a:stCxn id="29" idx="6"/>
            </p:cNvCxnSpPr>
            <p:nvPr/>
          </p:nvCxnSpPr>
          <p:spPr>
            <a:xfrm>
              <a:off x="5567082" y="4243452"/>
              <a:ext cx="269538" cy="11749"/>
            </a:xfrm>
            <a:prstGeom prst="line">
              <a:avLst/>
            </a:prstGeom>
          </p:spPr>
          <p:style>
            <a:lnRef idx="1">
              <a:schemeClr val="accent1"/>
            </a:lnRef>
            <a:fillRef idx="0">
              <a:schemeClr val="accent1"/>
            </a:fillRef>
            <a:effectRef idx="0">
              <a:schemeClr val="accent1"/>
            </a:effectRef>
            <a:fontRef idx="minor">
              <a:schemeClr val="tx1"/>
            </a:fontRef>
          </p:style>
        </p:cxnSp>
        <p:sp>
          <p:nvSpPr>
            <p:cNvPr id="43" name="AutoShape 64">
              <a:extLst>
                <a:ext uri="{FF2B5EF4-FFF2-40B4-BE49-F238E27FC236}">
                  <a16:creationId xmlns:a16="http://schemas.microsoft.com/office/drawing/2014/main" id="{985255DB-4801-445B-9812-E472A48FB2D1}"/>
                </a:ext>
              </a:extLst>
            </p:cNvPr>
            <p:cNvSpPr>
              <a:spLocks noChangeArrowheads="1"/>
            </p:cNvSpPr>
            <p:nvPr/>
          </p:nvSpPr>
          <p:spPr bwMode="auto">
            <a:xfrm>
              <a:off x="6506695" y="3574240"/>
              <a:ext cx="503704" cy="316443"/>
            </a:xfrm>
            <a:prstGeom prst="rect">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44" name="AutoShape 64">
              <a:extLst>
                <a:ext uri="{FF2B5EF4-FFF2-40B4-BE49-F238E27FC236}">
                  <a16:creationId xmlns:a16="http://schemas.microsoft.com/office/drawing/2014/main" id="{5C5ADDA0-8E4B-4B44-9197-E99EED97C935}"/>
                </a:ext>
              </a:extLst>
            </p:cNvPr>
            <p:cNvSpPr>
              <a:spLocks noChangeArrowheads="1"/>
            </p:cNvSpPr>
            <p:nvPr/>
          </p:nvSpPr>
          <p:spPr bwMode="auto">
            <a:xfrm>
              <a:off x="6865284" y="3108075"/>
              <a:ext cx="503704" cy="316443"/>
            </a:xfrm>
            <a:prstGeom prst="rect">
              <a:avLst/>
            </a:prstGeom>
            <a:solidFill>
              <a:schemeClr val="accent6">
                <a:lumMod val="40000"/>
                <a:lumOff val="60000"/>
              </a:schemeClr>
            </a:solidFill>
            <a:ln w="5715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45" name="Triangle isocèle 44">
              <a:extLst>
                <a:ext uri="{FF2B5EF4-FFF2-40B4-BE49-F238E27FC236}">
                  <a16:creationId xmlns:a16="http://schemas.microsoft.com/office/drawing/2014/main" id="{6FC96674-F669-4C00-9FC1-F6C61CA4DBDD}"/>
                </a:ext>
              </a:extLst>
            </p:cNvPr>
            <p:cNvSpPr/>
            <p:nvPr/>
          </p:nvSpPr>
          <p:spPr>
            <a:xfrm>
              <a:off x="5396751" y="2664199"/>
              <a:ext cx="573741" cy="324410"/>
            </a:xfrm>
            <a:prstGeom prst="triangl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45">
              <a:extLst>
                <a:ext uri="{FF2B5EF4-FFF2-40B4-BE49-F238E27FC236}">
                  <a16:creationId xmlns:a16="http://schemas.microsoft.com/office/drawing/2014/main" id="{58F001A3-F72E-441F-A8E7-CA4F868EFAE2}"/>
                </a:ext>
              </a:extLst>
            </p:cNvPr>
            <p:cNvCxnSpPr>
              <a:cxnSpLocks/>
              <a:stCxn id="29" idx="5"/>
              <a:endCxn id="30" idx="1"/>
            </p:cNvCxnSpPr>
            <p:nvPr/>
          </p:nvCxnSpPr>
          <p:spPr>
            <a:xfrm>
              <a:off x="5498568" y="4355331"/>
              <a:ext cx="413253" cy="242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1CEE8F4A-DFD5-4E12-8049-D8DCDB387D80}"/>
                </a:ext>
              </a:extLst>
            </p:cNvPr>
            <p:cNvCxnSpPr>
              <a:cxnSpLocks/>
              <a:stCxn id="31" idx="7"/>
              <a:endCxn id="30" idx="2"/>
            </p:cNvCxnSpPr>
            <p:nvPr/>
          </p:nvCxnSpPr>
          <p:spPr>
            <a:xfrm flipV="1">
              <a:off x="5534427" y="4709618"/>
              <a:ext cx="308880" cy="148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B138E850-44AC-4E41-8FFE-4935D05AD19F}"/>
                </a:ext>
              </a:extLst>
            </p:cNvPr>
            <p:cNvCxnSpPr>
              <a:cxnSpLocks/>
              <a:stCxn id="30" idx="7"/>
              <a:endCxn id="33" idx="3"/>
            </p:cNvCxnSpPr>
            <p:nvPr/>
          </p:nvCxnSpPr>
          <p:spPr>
            <a:xfrm flipV="1">
              <a:off x="6242639" y="4418085"/>
              <a:ext cx="467041" cy="179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82984452-CDEF-4813-88B6-CB4F1477A1A6}"/>
                </a:ext>
              </a:extLst>
            </p:cNvPr>
            <p:cNvCxnSpPr>
              <a:cxnSpLocks/>
              <a:endCxn id="33" idx="0"/>
            </p:cNvCxnSpPr>
            <p:nvPr/>
          </p:nvCxnSpPr>
          <p:spPr>
            <a:xfrm>
              <a:off x="6803372" y="3854827"/>
              <a:ext cx="71717" cy="293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B29C33D9-CA65-4A5D-946A-7367F1EDC913}"/>
                </a:ext>
              </a:extLst>
            </p:cNvPr>
            <p:cNvCxnSpPr>
              <a:cxnSpLocks/>
              <a:stCxn id="44" idx="2"/>
              <a:endCxn id="33" idx="7"/>
            </p:cNvCxnSpPr>
            <p:nvPr/>
          </p:nvCxnSpPr>
          <p:spPr>
            <a:xfrm flipH="1">
              <a:off x="7040498" y="3424518"/>
              <a:ext cx="76638" cy="769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9F8ACFD9-853E-4C72-8BB9-F70A7C392E4D}"/>
                </a:ext>
              </a:extLst>
            </p:cNvPr>
            <p:cNvCxnSpPr>
              <a:cxnSpLocks/>
              <a:stCxn id="44" idx="1"/>
              <a:endCxn id="45" idx="4"/>
            </p:cNvCxnSpPr>
            <p:nvPr/>
          </p:nvCxnSpPr>
          <p:spPr>
            <a:xfrm flipH="1" flipV="1">
              <a:off x="5970492" y="2988609"/>
              <a:ext cx="894792" cy="277688"/>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C1FC2440-2BB3-43E0-93BB-22AD1589E7B2}"/>
                </a:ext>
              </a:extLst>
            </p:cNvPr>
            <p:cNvCxnSpPr>
              <a:cxnSpLocks/>
            </p:cNvCxnSpPr>
            <p:nvPr/>
          </p:nvCxnSpPr>
          <p:spPr>
            <a:xfrm flipV="1">
              <a:off x="5558117" y="3898131"/>
              <a:ext cx="201024" cy="37221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F3D63FB6-AD58-4A0D-A7DA-4CC24E6E94EC}"/>
                </a:ext>
              </a:extLst>
            </p:cNvPr>
            <p:cNvCxnSpPr>
              <a:cxnSpLocks/>
            </p:cNvCxnSpPr>
            <p:nvPr/>
          </p:nvCxnSpPr>
          <p:spPr>
            <a:xfrm>
              <a:off x="5558117" y="4270346"/>
              <a:ext cx="269538" cy="117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6DA5ABA1-A90C-4558-AC07-DB6554AA6E15}"/>
                </a:ext>
              </a:extLst>
            </p:cNvPr>
            <p:cNvCxnSpPr>
              <a:cxnSpLocks/>
            </p:cNvCxnSpPr>
            <p:nvPr/>
          </p:nvCxnSpPr>
          <p:spPr>
            <a:xfrm>
              <a:off x="5489603" y="4382225"/>
              <a:ext cx="413253" cy="24240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32A48A5-BD04-47B9-84FD-912B4F3B5C8B}"/>
                </a:ext>
              </a:extLst>
            </p:cNvPr>
            <p:cNvCxnSpPr>
              <a:cxnSpLocks/>
            </p:cNvCxnSpPr>
            <p:nvPr/>
          </p:nvCxnSpPr>
          <p:spPr>
            <a:xfrm flipV="1">
              <a:off x="5525462" y="4736512"/>
              <a:ext cx="308880" cy="14809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7AB14E2E-C300-4B5F-8381-994F89B159F6}"/>
                </a:ext>
              </a:extLst>
            </p:cNvPr>
            <p:cNvCxnSpPr>
              <a:cxnSpLocks/>
            </p:cNvCxnSpPr>
            <p:nvPr/>
          </p:nvCxnSpPr>
          <p:spPr>
            <a:xfrm flipV="1">
              <a:off x="6233674" y="4444979"/>
              <a:ext cx="467041" cy="179653"/>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36CAB3B2-AF76-499E-A2E6-E7A324DA2289}"/>
                </a:ext>
              </a:extLst>
            </p:cNvPr>
            <p:cNvCxnSpPr>
              <a:cxnSpLocks/>
              <a:stCxn id="30" idx="6"/>
              <a:endCxn id="32" idx="1"/>
            </p:cNvCxnSpPr>
            <p:nvPr/>
          </p:nvCxnSpPr>
          <p:spPr>
            <a:xfrm>
              <a:off x="6311153" y="4709618"/>
              <a:ext cx="380597" cy="1301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CB2B5220-EBE3-4695-A92B-79C36B38A46A}"/>
                </a:ext>
              </a:extLst>
            </p:cNvPr>
            <p:cNvCxnSpPr>
              <a:cxnSpLocks/>
            </p:cNvCxnSpPr>
            <p:nvPr/>
          </p:nvCxnSpPr>
          <p:spPr>
            <a:xfrm>
              <a:off x="6794407" y="3881721"/>
              <a:ext cx="71717" cy="29315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895A5CEA-76F6-4F71-BBC7-584F552C947B}"/>
                </a:ext>
              </a:extLst>
            </p:cNvPr>
            <p:cNvCxnSpPr>
              <a:cxnSpLocks/>
            </p:cNvCxnSpPr>
            <p:nvPr/>
          </p:nvCxnSpPr>
          <p:spPr>
            <a:xfrm flipH="1">
              <a:off x="7031533" y="3451412"/>
              <a:ext cx="76638" cy="76980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Groupe 143">
            <a:extLst>
              <a:ext uri="{FF2B5EF4-FFF2-40B4-BE49-F238E27FC236}">
                <a16:creationId xmlns:a16="http://schemas.microsoft.com/office/drawing/2014/main" id="{DC7A854F-17B1-4E53-9203-5182A057285A}"/>
              </a:ext>
            </a:extLst>
          </p:cNvPr>
          <p:cNvGrpSpPr/>
          <p:nvPr/>
        </p:nvGrpSpPr>
        <p:grpSpPr>
          <a:xfrm>
            <a:off x="7440703" y="3012356"/>
            <a:ext cx="2761133" cy="3028388"/>
            <a:chOff x="7808255" y="2511799"/>
            <a:chExt cx="2761133" cy="3028388"/>
          </a:xfrm>
        </p:grpSpPr>
        <p:sp>
          <p:nvSpPr>
            <p:cNvPr id="140" name="Rectangle 139">
              <a:extLst>
                <a:ext uri="{FF2B5EF4-FFF2-40B4-BE49-F238E27FC236}">
                  <a16:creationId xmlns:a16="http://schemas.microsoft.com/office/drawing/2014/main" id="{9D263A1A-85CB-4A15-B829-FDB655D0A6D6}"/>
                </a:ext>
              </a:extLst>
            </p:cNvPr>
            <p:cNvSpPr/>
            <p:nvPr/>
          </p:nvSpPr>
          <p:spPr>
            <a:xfrm>
              <a:off x="7808255" y="2994212"/>
              <a:ext cx="2761133" cy="2545975"/>
            </a:xfrm>
            <a:prstGeom prst="rect">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AutoShape 64">
              <a:extLst>
                <a:ext uri="{FF2B5EF4-FFF2-40B4-BE49-F238E27FC236}">
                  <a16:creationId xmlns:a16="http://schemas.microsoft.com/office/drawing/2014/main" id="{C8782EFB-16D0-4022-A4D2-017F89E41B25}"/>
                </a:ext>
              </a:extLst>
            </p:cNvPr>
            <p:cNvSpPr>
              <a:spLocks noChangeArrowheads="1"/>
            </p:cNvSpPr>
            <p:nvPr/>
          </p:nvSpPr>
          <p:spPr bwMode="auto">
            <a:xfrm>
              <a:off x="9007850" y="3036357"/>
              <a:ext cx="503704" cy="316443"/>
            </a:xfrm>
            <a:prstGeom prst="rect">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78" name="AutoShape 64">
              <a:extLst>
                <a:ext uri="{FF2B5EF4-FFF2-40B4-BE49-F238E27FC236}">
                  <a16:creationId xmlns:a16="http://schemas.microsoft.com/office/drawing/2014/main" id="{AE5984AA-9C0C-4DDC-B5B1-7272BA1AE431}"/>
                </a:ext>
              </a:extLst>
            </p:cNvPr>
            <p:cNvSpPr>
              <a:spLocks noChangeArrowheads="1"/>
            </p:cNvSpPr>
            <p:nvPr/>
          </p:nvSpPr>
          <p:spPr bwMode="auto">
            <a:xfrm>
              <a:off x="8147237" y="3314262"/>
              <a:ext cx="503704" cy="316443"/>
            </a:xfrm>
            <a:prstGeom prst="rect">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79" name="AutoShape 64">
              <a:extLst>
                <a:ext uri="{FF2B5EF4-FFF2-40B4-BE49-F238E27FC236}">
                  <a16:creationId xmlns:a16="http://schemas.microsoft.com/office/drawing/2014/main" id="{8E57A105-3E0B-4B7D-9EB2-E9DE669DD6C4}"/>
                </a:ext>
              </a:extLst>
            </p:cNvPr>
            <p:cNvSpPr>
              <a:spLocks noChangeArrowheads="1"/>
            </p:cNvSpPr>
            <p:nvPr/>
          </p:nvSpPr>
          <p:spPr bwMode="auto">
            <a:xfrm>
              <a:off x="7958977" y="3879043"/>
              <a:ext cx="467846" cy="316443"/>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80" name="AutoShape 64">
              <a:extLst>
                <a:ext uri="{FF2B5EF4-FFF2-40B4-BE49-F238E27FC236}">
                  <a16:creationId xmlns:a16="http://schemas.microsoft.com/office/drawing/2014/main" id="{9CB78F7F-14D7-4DBC-BB09-2FA2B47D9AEF}"/>
                </a:ext>
              </a:extLst>
            </p:cNvPr>
            <p:cNvSpPr>
              <a:spLocks noChangeArrowheads="1"/>
            </p:cNvSpPr>
            <p:nvPr/>
          </p:nvSpPr>
          <p:spPr bwMode="auto">
            <a:xfrm>
              <a:off x="8622365" y="4309349"/>
              <a:ext cx="467846" cy="316443"/>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81" name="AutoShape 64">
              <a:extLst>
                <a:ext uri="{FF2B5EF4-FFF2-40B4-BE49-F238E27FC236}">
                  <a16:creationId xmlns:a16="http://schemas.microsoft.com/office/drawing/2014/main" id="{181C5C48-0226-40A3-AAA1-95544D685CEC}"/>
                </a:ext>
              </a:extLst>
            </p:cNvPr>
            <p:cNvSpPr>
              <a:spLocks noChangeArrowheads="1"/>
            </p:cNvSpPr>
            <p:nvPr/>
          </p:nvSpPr>
          <p:spPr bwMode="auto">
            <a:xfrm>
              <a:off x="9294718" y="4094196"/>
              <a:ext cx="467846" cy="316443"/>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82" name="AutoShape 64">
              <a:extLst>
                <a:ext uri="{FF2B5EF4-FFF2-40B4-BE49-F238E27FC236}">
                  <a16:creationId xmlns:a16="http://schemas.microsoft.com/office/drawing/2014/main" id="{EB100BB1-F924-4F98-938E-614FB84DDF2F}"/>
                </a:ext>
              </a:extLst>
            </p:cNvPr>
            <p:cNvSpPr>
              <a:spLocks noChangeArrowheads="1"/>
            </p:cNvSpPr>
            <p:nvPr/>
          </p:nvSpPr>
          <p:spPr bwMode="auto">
            <a:xfrm>
              <a:off x="9545730" y="3520454"/>
              <a:ext cx="467846" cy="262651"/>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cxnSp>
          <p:nvCxnSpPr>
            <p:cNvPr id="83" name="Connecteur droit 82">
              <a:extLst>
                <a:ext uri="{FF2B5EF4-FFF2-40B4-BE49-F238E27FC236}">
                  <a16:creationId xmlns:a16="http://schemas.microsoft.com/office/drawing/2014/main" id="{3CE758A2-CA34-40E8-A915-10282A0A1A15}"/>
                </a:ext>
              </a:extLst>
            </p:cNvPr>
            <p:cNvCxnSpPr>
              <a:cxnSpLocks/>
              <a:stCxn id="77" idx="2"/>
              <a:endCxn id="80" idx="0"/>
            </p:cNvCxnSpPr>
            <p:nvPr/>
          </p:nvCxnSpPr>
          <p:spPr>
            <a:xfrm flipH="1">
              <a:off x="8856288" y="3352800"/>
              <a:ext cx="403414" cy="95654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2E5E7C01-4D7F-432E-93FA-F532CC12FBF2}"/>
                </a:ext>
              </a:extLst>
            </p:cNvPr>
            <p:cNvCxnSpPr>
              <a:cxnSpLocks/>
              <a:stCxn id="81" idx="1"/>
              <a:endCxn id="79" idx="6"/>
            </p:cNvCxnSpPr>
            <p:nvPr/>
          </p:nvCxnSpPr>
          <p:spPr>
            <a:xfrm flipH="1" flipV="1">
              <a:off x="8426823" y="4037265"/>
              <a:ext cx="936409" cy="1032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C79E4061-5187-4CD3-9059-DBBDC0A2187A}"/>
                </a:ext>
              </a:extLst>
            </p:cNvPr>
            <p:cNvCxnSpPr>
              <a:cxnSpLocks/>
              <a:stCxn id="77" idx="2"/>
              <a:endCxn id="81" idx="1"/>
            </p:cNvCxnSpPr>
            <p:nvPr/>
          </p:nvCxnSpPr>
          <p:spPr>
            <a:xfrm>
              <a:off x="9259702" y="3352800"/>
              <a:ext cx="103530" cy="78773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CB550A01-56B7-466C-AA1F-98CE65178992}"/>
                </a:ext>
              </a:extLst>
            </p:cNvPr>
            <p:cNvCxnSpPr>
              <a:cxnSpLocks/>
              <a:stCxn id="82" idx="4"/>
              <a:endCxn id="81" idx="7"/>
            </p:cNvCxnSpPr>
            <p:nvPr/>
          </p:nvCxnSpPr>
          <p:spPr>
            <a:xfrm flipH="1">
              <a:off x="9694050" y="3783105"/>
              <a:ext cx="85603" cy="35743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4C7A0BED-3BDE-492F-A811-96FA27B3C516}"/>
                </a:ext>
              </a:extLst>
            </p:cNvPr>
            <p:cNvCxnSpPr>
              <a:cxnSpLocks/>
              <a:stCxn id="78" idx="3"/>
              <a:endCxn id="82" idx="2"/>
            </p:cNvCxnSpPr>
            <p:nvPr/>
          </p:nvCxnSpPr>
          <p:spPr>
            <a:xfrm>
              <a:off x="8650941" y="3472484"/>
              <a:ext cx="894789" cy="179296"/>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9" name="AutoShape 64">
              <a:extLst>
                <a:ext uri="{FF2B5EF4-FFF2-40B4-BE49-F238E27FC236}">
                  <a16:creationId xmlns:a16="http://schemas.microsoft.com/office/drawing/2014/main" id="{0AB62AE0-36D5-4A01-BE80-448C4073FFA8}"/>
                </a:ext>
              </a:extLst>
            </p:cNvPr>
            <p:cNvSpPr>
              <a:spLocks noChangeArrowheads="1"/>
            </p:cNvSpPr>
            <p:nvPr/>
          </p:nvSpPr>
          <p:spPr bwMode="auto">
            <a:xfrm>
              <a:off x="9859500" y="4650004"/>
              <a:ext cx="503704" cy="316443"/>
            </a:xfrm>
            <a:prstGeom prst="rect">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100" name="AutoShape 64">
              <a:extLst>
                <a:ext uri="{FF2B5EF4-FFF2-40B4-BE49-F238E27FC236}">
                  <a16:creationId xmlns:a16="http://schemas.microsoft.com/office/drawing/2014/main" id="{8BAB8521-1623-4EA3-BC51-147A9E076EB7}"/>
                </a:ext>
              </a:extLst>
            </p:cNvPr>
            <p:cNvSpPr>
              <a:spLocks noChangeArrowheads="1"/>
            </p:cNvSpPr>
            <p:nvPr/>
          </p:nvSpPr>
          <p:spPr bwMode="auto">
            <a:xfrm>
              <a:off x="9608482" y="5116173"/>
              <a:ext cx="467846" cy="316443"/>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101" name="AutoShape 64">
              <a:extLst>
                <a:ext uri="{FF2B5EF4-FFF2-40B4-BE49-F238E27FC236}">
                  <a16:creationId xmlns:a16="http://schemas.microsoft.com/office/drawing/2014/main" id="{CBF1A5DE-FC88-4608-833F-370FDFAE1938}"/>
                </a:ext>
              </a:extLst>
            </p:cNvPr>
            <p:cNvSpPr>
              <a:spLocks noChangeArrowheads="1"/>
            </p:cNvSpPr>
            <p:nvPr/>
          </p:nvSpPr>
          <p:spPr bwMode="auto">
            <a:xfrm>
              <a:off x="8819587" y="4945844"/>
              <a:ext cx="467846" cy="316443"/>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102" name="AutoShape 64">
              <a:extLst>
                <a:ext uri="{FF2B5EF4-FFF2-40B4-BE49-F238E27FC236}">
                  <a16:creationId xmlns:a16="http://schemas.microsoft.com/office/drawing/2014/main" id="{4AD0770F-D5DA-4100-BBDA-99CB7B55A883}"/>
                </a:ext>
              </a:extLst>
            </p:cNvPr>
            <p:cNvSpPr>
              <a:spLocks noChangeArrowheads="1"/>
            </p:cNvSpPr>
            <p:nvPr/>
          </p:nvSpPr>
          <p:spPr bwMode="auto">
            <a:xfrm>
              <a:off x="8003801" y="4802403"/>
              <a:ext cx="503704" cy="316443"/>
            </a:xfrm>
            <a:prstGeom prst="rect">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sp>
          <p:nvSpPr>
            <p:cNvPr id="103" name="AutoShape 64">
              <a:extLst>
                <a:ext uri="{FF2B5EF4-FFF2-40B4-BE49-F238E27FC236}">
                  <a16:creationId xmlns:a16="http://schemas.microsoft.com/office/drawing/2014/main" id="{26451F3B-B9CC-4965-8192-3D7C013E549E}"/>
                </a:ext>
              </a:extLst>
            </p:cNvPr>
            <p:cNvSpPr>
              <a:spLocks noChangeArrowheads="1"/>
            </p:cNvSpPr>
            <p:nvPr/>
          </p:nvSpPr>
          <p:spPr bwMode="auto">
            <a:xfrm>
              <a:off x="7994836" y="4309349"/>
              <a:ext cx="467846" cy="316443"/>
            </a:xfrm>
            <a:prstGeom prst="ellipse">
              <a:avLst/>
            </a:prstGeom>
            <a:solidFill>
              <a:schemeClr val="accent6">
                <a:lumMod val="40000"/>
                <a:lumOff val="60000"/>
              </a:schemeClr>
            </a:solidFill>
            <a:ln w="38100">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sz="1400" dirty="0">
                <a:cs typeface="Arial" panose="020B0604020202020204" pitchFamily="34" charset="0"/>
              </a:endParaRPr>
            </a:p>
          </p:txBody>
        </p:sp>
        <p:cxnSp>
          <p:nvCxnSpPr>
            <p:cNvPr id="105" name="Connecteur droit 104">
              <a:extLst>
                <a:ext uri="{FF2B5EF4-FFF2-40B4-BE49-F238E27FC236}">
                  <a16:creationId xmlns:a16="http://schemas.microsoft.com/office/drawing/2014/main" id="{0AFCEAFC-E017-4438-90CD-4AB6F4C860D7}"/>
                </a:ext>
              </a:extLst>
            </p:cNvPr>
            <p:cNvCxnSpPr>
              <a:cxnSpLocks/>
              <a:stCxn id="99" idx="1"/>
              <a:endCxn id="101" idx="7"/>
            </p:cNvCxnSpPr>
            <p:nvPr/>
          </p:nvCxnSpPr>
          <p:spPr>
            <a:xfrm flipH="1">
              <a:off x="9218919" y="4808226"/>
              <a:ext cx="640581" cy="18396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D0C9CB13-B397-4DC6-BA6B-628CCF446A1C}"/>
                </a:ext>
              </a:extLst>
            </p:cNvPr>
            <p:cNvCxnSpPr>
              <a:cxnSpLocks/>
              <a:stCxn id="100" idx="1"/>
              <a:endCxn id="80" idx="5"/>
            </p:cNvCxnSpPr>
            <p:nvPr/>
          </p:nvCxnSpPr>
          <p:spPr>
            <a:xfrm flipH="1" flipV="1">
              <a:off x="9021697" y="4579450"/>
              <a:ext cx="655299" cy="58306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EC3D6904-4302-4AFD-B005-4EE408D1E876}"/>
                </a:ext>
              </a:extLst>
            </p:cNvPr>
            <p:cNvCxnSpPr>
              <a:cxnSpLocks/>
              <a:stCxn id="99" idx="1"/>
              <a:endCxn id="78" idx="2"/>
            </p:cNvCxnSpPr>
            <p:nvPr/>
          </p:nvCxnSpPr>
          <p:spPr>
            <a:xfrm flipH="1" flipV="1">
              <a:off x="8399089" y="3630705"/>
              <a:ext cx="1460411" cy="117752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31608EFB-31E2-4BB9-A3E3-279284EE95BF}"/>
                </a:ext>
              </a:extLst>
            </p:cNvPr>
            <p:cNvCxnSpPr>
              <a:cxnSpLocks/>
              <a:stCxn id="99" idx="1"/>
              <a:endCxn id="102" idx="3"/>
            </p:cNvCxnSpPr>
            <p:nvPr/>
          </p:nvCxnSpPr>
          <p:spPr>
            <a:xfrm flipH="1">
              <a:off x="8507505" y="4808226"/>
              <a:ext cx="1351995" cy="15239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CA846052-E558-45EC-8FA3-95EF6155F306}"/>
                </a:ext>
              </a:extLst>
            </p:cNvPr>
            <p:cNvCxnSpPr>
              <a:cxnSpLocks/>
              <a:stCxn id="77" idx="2"/>
            </p:cNvCxnSpPr>
            <p:nvPr/>
          </p:nvCxnSpPr>
          <p:spPr>
            <a:xfrm flipH="1">
              <a:off x="8382000" y="3352800"/>
              <a:ext cx="877702" cy="103408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CAB945F2-55DD-4F5D-83F3-33F80B786228}"/>
                </a:ext>
              </a:extLst>
            </p:cNvPr>
            <p:cNvCxnSpPr>
              <a:cxnSpLocks/>
              <a:stCxn id="103" idx="4"/>
              <a:endCxn id="102" idx="0"/>
            </p:cNvCxnSpPr>
            <p:nvPr/>
          </p:nvCxnSpPr>
          <p:spPr>
            <a:xfrm>
              <a:off x="8228759" y="4625792"/>
              <a:ext cx="26894" cy="17661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Triangle isocèle 125">
              <a:extLst>
                <a:ext uri="{FF2B5EF4-FFF2-40B4-BE49-F238E27FC236}">
                  <a16:creationId xmlns:a16="http://schemas.microsoft.com/office/drawing/2014/main" id="{F28233FC-7506-4209-9BFF-430C851CF298}"/>
                </a:ext>
              </a:extLst>
            </p:cNvPr>
            <p:cNvSpPr/>
            <p:nvPr/>
          </p:nvSpPr>
          <p:spPr>
            <a:xfrm>
              <a:off x="8095129" y="2511799"/>
              <a:ext cx="573741" cy="324410"/>
            </a:xfrm>
            <a:prstGeom prst="triangl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Triangle isocèle 126">
              <a:extLst>
                <a:ext uri="{FF2B5EF4-FFF2-40B4-BE49-F238E27FC236}">
                  <a16:creationId xmlns:a16="http://schemas.microsoft.com/office/drawing/2014/main" id="{6E2D307D-0B9B-4A15-A012-63FB656B10C9}"/>
                </a:ext>
              </a:extLst>
            </p:cNvPr>
            <p:cNvSpPr/>
            <p:nvPr/>
          </p:nvSpPr>
          <p:spPr>
            <a:xfrm>
              <a:off x="8946774" y="2520763"/>
              <a:ext cx="573741" cy="324410"/>
            </a:xfrm>
            <a:prstGeom prst="triangl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Triangle isocèle 127">
              <a:extLst>
                <a:ext uri="{FF2B5EF4-FFF2-40B4-BE49-F238E27FC236}">
                  <a16:creationId xmlns:a16="http://schemas.microsoft.com/office/drawing/2014/main" id="{3B5FF111-281E-4445-87A6-8E24D31ECAC4}"/>
                </a:ext>
              </a:extLst>
            </p:cNvPr>
            <p:cNvSpPr/>
            <p:nvPr/>
          </p:nvSpPr>
          <p:spPr>
            <a:xfrm>
              <a:off x="9843244" y="2529727"/>
              <a:ext cx="573741" cy="324410"/>
            </a:xfrm>
            <a:prstGeom prst="triangl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9" name="Connecteur droit avec flèche 128">
              <a:extLst>
                <a:ext uri="{FF2B5EF4-FFF2-40B4-BE49-F238E27FC236}">
                  <a16:creationId xmlns:a16="http://schemas.microsoft.com/office/drawing/2014/main" id="{83A0B6CF-FEB8-4DF0-AFC5-495CB3C1C87F}"/>
                </a:ext>
              </a:extLst>
            </p:cNvPr>
            <p:cNvCxnSpPr>
              <a:cxnSpLocks/>
              <a:stCxn id="99" idx="0"/>
              <a:endCxn id="128" idx="3"/>
            </p:cNvCxnSpPr>
            <p:nvPr/>
          </p:nvCxnSpPr>
          <p:spPr>
            <a:xfrm flipV="1">
              <a:off x="10111352" y="2854137"/>
              <a:ext cx="18763" cy="1795867"/>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D742D5FF-1F9D-4078-8D01-530672949947}"/>
                </a:ext>
              </a:extLst>
            </p:cNvPr>
            <p:cNvCxnSpPr>
              <a:cxnSpLocks/>
              <a:stCxn id="77" idx="0"/>
            </p:cNvCxnSpPr>
            <p:nvPr/>
          </p:nvCxnSpPr>
          <p:spPr>
            <a:xfrm flipH="1" flipV="1">
              <a:off x="9251574" y="2818279"/>
              <a:ext cx="8128" cy="218078"/>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DB6F9D10-3E77-40C9-AD61-D2486B08A053}"/>
                </a:ext>
              </a:extLst>
            </p:cNvPr>
            <p:cNvCxnSpPr>
              <a:cxnSpLocks/>
              <a:stCxn id="78" idx="0"/>
              <a:endCxn id="126" idx="3"/>
            </p:cNvCxnSpPr>
            <p:nvPr/>
          </p:nvCxnSpPr>
          <p:spPr>
            <a:xfrm flipH="1" flipV="1">
              <a:off x="8382000" y="2836209"/>
              <a:ext cx="17089" cy="478053"/>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5" name="Rectangle 144">
            <a:extLst>
              <a:ext uri="{FF2B5EF4-FFF2-40B4-BE49-F238E27FC236}">
                <a16:creationId xmlns:a16="http://schemas.microsoft.com/office/drawing/2014/main" id="{0EE24ED7-77AC-42AC-93A6-844CB9C22E0F}"/>
              </a:ext>
            </a:extLst>
          </p:cNvPr>
          <p:cNvSpPr/>
          <p:nvPr/>
        </p:nvSpPr>
        <p:spPr>
          <a:xfrm>
            <a:off x="582707" y="6255897"/>
            <a:ext cx="2474259" cy="28687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Entreprise industrielle</a:t>
            </a:r>
          </a:p>
        </p:txBody>
      </p:sp>
      <p:sp>
        <p:nvSpPr>
          <p:cNvPr id="146" name="Rectangle 145">
            <a:extLst>
              <a:ext uri="{FF2B5EF4-FFF2-40B4-BE49-F238E27FC236}">
                <a16:creationId xmlns:a16="http://schemas.microsoft.com/office/drawing/2014/main" id="{AD349F9F-D2DC-451D-8DA6-E28307FBC199}"/>
              </a:ext>
            </a:extLst>
          </p:cNvPr>
          <p:cNvSpPr/>
          <p:nvPr/>
        </p:nvSpPr>
        <p:spPr>
          <a:xfrm>
            <a:off x="3944472" y="6255898"/>
            <a:ext cx="2859741" cy="27790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Plate-forme</a:t>
            </a:r>
          </a:p>
        </p:txBody>
      </p:sp>
      <p:sp>
        <p:nvSpPr>
          <p:cNvPr id="147" name="Rectangle 146">
            <a:extLst>
              <a:ext uri="{FF2B5EF4-FFF2-40B4-BE49-F238E27FC236}">
                <a16:creationId xmlns:a16="http://schemas.microsoft.com/office/drawing/2014/main" id="{6F1D48BD-69FB-48C8-AC37-AFFF0C941DFD}"/>
              </a:ext>
            </a:extLst>
          </p:cNvPr>
          <p:cNvSpPr/>
          <p:nvPr/>
        </p:nvSpPr>
        <p:spPr>
          <a:xfrm>
            <a:off x="7449673" y="6246933"/>
            <a:ext cx="2752164" cy="268934"/>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Réseau libre</a:t>
            </a:r>
          </a:p>
        </p:txBody>
      </p:sp>
      <p:sp>
        <p:nvSpPr>
          <p:cNvPr id="149" name="Rectangle 148">
            <a:extLst>
              <a:ext uri="{FF2B5EF4-FFF2-40B4-BE49-F238E27FC236}">
                <a16:creationId xmlns:a16="http://schemas.microsoft.com/office/drawing/2014/main" id="{E4B74C2B-B45B-419A-B280-A88C4D299F08}"/>
              </a:ext>
            </a:extLst>
          </p:cNvPr>
          <p:cNvSpPr/>
          <p:nvPr/>
        </p:nvSpPr>
        <p:spPr>
          <a:xfrm>
            <a:off x="10327346" y="3754737"/>
            <a:ext cx="376518" cy="215153"/>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Rectangle 149">
            <a:extLst>
              <a:ext uri="{FF2B5EF4-FFF2-40B4-BE49-F238E27FC236}">
                <a16:creationId xmlns:a16="http://schemas.microsoft.com/office/drawing/2014/main" id="{DEC62D44-055C-45E9-92EA-9A58D7D3A524}"/>
              </a:ext>
            </a:extLst>
          </p:cNvPr>
          <p:cNvSpPr/>
          <p:nvPr/>
        </p:nvSpPr>
        <p:spPr>
          <a:xfrm>
            <a:off x="10345273" y="4292617"/>
            <a:ext cx="376518" cy="215153"/>
          </a:xfrm>
          <a:prstGeom prst="rect">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F0C45E9D-7025-480E-A46E-B91A9BD85E96}"/>
              </a:ext>
            </a:extLst>
          </p:cNvPr>
          <p:cNvSpPr/>
          <p:nvPr/>
        </p:nvSpPr>
        <p:spPr>
          <a:xfrm>
            <a:off x="10820408" y="3745773"/>
            <a:ext cx="1246092" cy="259977"/>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solidFill>
                  <a:schemeClr val="tx1"/>
                </a:solidFill>
                <a:latin typeface="Arial" panose="020B0604020202020204" pitchFamily="34" charset="0"/>
                <a:cs typeface="Arial" panose="020B0604020202020204" pitchFamily="34" charset="0"/>
              </a:rPr>
              <a:t>Coordonné</a:t>
            </a:r>
          </a:p>
        </p:txBody>
      </p:sp>
      <p:sp>
        <p:nvSpPr>
          <p:cNvPr id="152" name="Rectangle 151">
            <a:extLst>
              <a:ext uri="{FF2B5EF4-FFF2-40B4-BE49-F238E27FC236}">
                <a16:creationId xmlns:a16="http://schemas.microsoft.com/office/drawing/2014/main" id="{27CCC931-FD55-4DCD-BC77-4DFB21F59D13}"/>
              </a:ext>
            </a:extLst>
          </p:cNvPr>
          <p:cNvSpPr/>
          <p:nvPr/>
        </p:nvSpPr>
        <p:spPr>
          <a:xfrm>
            <a:off x="10739717" y="4185041"/>
            <a:ext cx="1281957" cy="46616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solidFill>
                  <a:schemeClr val="tx1"/>
                </a:solidFill>
                <a:latin typeface="Arial" panose="020B0604020202020204" pitchFamily="34" charset="0"/>
                <a:cs typeface="Arial" panose="020B0604020202020204" pitchFamily="34" charset="0"/>
              </a:rPr>
              <a:t>Non </a:t>
            </a:r>
          </a:p>
          <a:p>
            <a:pPr algn="ctr"/>
            <a:r>
              <a:rPr lang="fr-FR" sz="1600" dirty="0">
                <a:solidFill>
                  <a:schemeClr val="tx1"/>
                </a:solidFill>
                <a:latin typeface="Arial" panose="020B0604020202020204" pitchFamily="34" charset="0"/>
                <a:cs typeface="Arial" panose="020B0604020202020204" pitchFamily="34" charset="0"/>
              </a:rPr>
              <a:t>coordonné</a:t>
            </a:r>
          </a:p>
        </p:txBody>
      </p:sp>
      <p:sp>
        <p:nvSpPr>
          <p:cNvPr id="153" name="Rectangle 152">
            <a:extLst>
              <a:ext uri="{FF2B5EF4-FFF2-40B4-BE49-F238E27FC236}">
                <a16:creationId xmlns:a16="http://schemas.microsoft.com/office/drawing/2014/main" id="{E51A26FE-AD99-4E4C-9933-6EF0D7BB5444}"/>
              </a:ext>
            </a:extLst>
          </p:cNvPr>
          <p:cNvSpPr/>
          <p:nvPr/>
        </p:nvSpPr>
        <p:spPr>
          <a:xfrm>
            <a:off x="1649508" y="3575455"/>
            <a:ext cx="1246092" cy="259977"/>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solidFill>
                  <a:schemeClr val="tx1"/>
                </a:solidFill>
                <a:latin typeface="Arial" panose="020B0604020202020204" pitchFamily="34" charset="0"/>
                <a:cs typeface="Arial" panose="020B0604020202020204" pitchFamily="34" charset="0"/>
              </a:rPr>
              <a:t>Marché</a:t>
            </a:r>
          </a:p>
        </p:txBody>
      </p:sp>
      <p:sp>
        <p:nvSpPr>
          <p:cNvPr id="154" name="Flèche : droite 153">
            <a:extLst>
              <a:ext uri="{FF2B5EF4-FFF2-40B4-BE49-F238E27FC236}">
                <a16:creationId xmlns:a16="http://schemas.microsoft.com/office/drawing/2014/main" id="{1DF934BC-B002-4141-BA7B-A91E579B1397}"/>
              </a:ext>
            </a:extLst>
          </p:cNvPr>
          <p:cNvSpPr/>
          <p:nvPr/>
        </p:nvSpPr>
        <p:spPr>
          <a:xfrm>
            <a:off x="3361767" y="4552604"/>
            <a:ext cx="403411" cy="878542"/>
          </a:xfrm>
          <a:prstGeom prst="rightArrow">
            <a:avLst>
              <a:gd name="adj1" fmla="val 50000"/>
              <a:gd name="adj2" fmla="val 51961"/>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155" name="Flèche : droite 154">
            <a:extLst>
              <a:ext uri="{FF2B5EF4-FFF2-40B4-BE49-F238E27FC236}">
                <a16:creationId xmlns:a16="http://schemas.microsoft.com/office/drawing/2014/main" id="{5F122CE5-10B8-4F25-B1D8-15C5BF21DB3C}"/>
              </a:ext>
            </a:extLst>
          </p:cNvPr>
          <p:cNvSpPr/>
          <p:nvPr/>
        </p:nvSpPr>
        <p:spPr>
          <a:xfrm rot="10800000">
            <a:off x="6929720" y="4534675"/>
            <a:ext cx="403411" cy="878542"/>
          </a:xfrm>
          <a:prstGeom prst="rightArrow">
            <a:avLst>
              <a:gd name="adj1" fmla="val 50000"/>
              <a:gd name="adj2" fmla="val 51961"/>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97" name="Espace réservé du contenu 1">
            <a:extLst>
              <a:ext uri="{FF2B5EF4-FFF2-40B4-BE49-F238E27FC236}">
                <a16:creationId xmlns:a16="http://schemas.microsoft.com/office/drawing/2014/main" id="{C53C0F86-8199-4461-97EE-187C0980F350}"/>
              </a:ext>
            </a:extLst>
          </p:cNvPr>
          <p:cNvSpPr txBox="1">
            <a:spLocks/>
          </p:cNvSpPr>
          <p:nvPr/>
        </p:nvSpPr>
        <p:spPr>
          <a:xfrm>
            <a:off x="488576" y="1634697"/>
            <a:ext cx="11297024" cy="1675988"/>
          </a:xfrm>
          <a:prstGeom prst="rect">
            <a:avLst/>
          </a:prstGeom>
        </p:spPr>
        <p:txBody>
          <a:bodyPr/>
          <a:lstStyle>
            <a:lvl1pPr marL="228600" indent="-358775" algn="l" rtl="0" eaLnBrk="0" fontAlgn="base" hangingPunct="0">
              <a:spcBef>
                <a:spcPts val="300"/>
              </a:spcBef>
              <a:spcAft>
                <a:spcPct val="0"/>
              </a:spcAft>
              <a:buClr>
                <a:srgbClr val="C00000"/>
              </a:buClr>
              <a:buFont typeface="Wingdings" pitchFamily="2" charset="2"/>
              <a:buChar char="v"/>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300"/>
              </a:spcBef>
              <a:spcAft>
                <a:spcPct val="0"/>
              </a:spcAft>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300"/>
              </a:spcBef>
              <a:spcAft>
                <a:spcPct val="0"/>
              </a:spcAft>
              <a:buFont typeface="Wingdings" pitchFamily="2" charset="2"/>
              <a:buChar char="ü"/>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a:lnSpc>
                <a:spcPts val="1700"/>
              </a:lnSpc>
              <a:buFont typeface="Arial" panose="020B0604020202020204" pitchFamily="34" charset="0"/>
              <a:buChar char="►"/>
            </a:pPr>
            <a:r>
              <a:rPr lang="fr-FR" sz="1500" dirty="0">
                <a:latin typeface="Lato Light"/>
              </a:rPr>
              <a:t>Les Market Networks combinent l’efficacité des Social Networks dans la gestion des relations avec l’efficacité des marchés dans la facilitation des transactions’ en l’additionnant à une gestion efficace des flux. </a:t>
            </a:r>
          </a:p>
          <a:p>
            <a:pPr marL="252000" indent="-252000">
              <a:lnSpc>
                <a:spcPts val="1700"/>
              </a:lnSpc>
              <a:buFont typeface="Arial" panose="020B0604020202020204" pitchFamily="34" charset="0"/>
              <a:buChar char="►"/>
            </a:pPr>
            <a:r>
              <a:rPr lang="fr-FR" sz="1500" dirty="0">
                <a:latin typeface="Lato Light"/>
              </a:rPr>
              <a:t>Les réseaux de marché augmentent la vitesse et la qualité des transactions. En mettant en relation le réseau de professionnels et de clients, le réseau du marché augmente la vitesse de transaction pour tous. Il augmente le taux de clôture des propositions et accélère le paiement. La plate-forme augmente également les taux de satisfaction des utilisateurs, réduit les problèmes de communication et rend le travail plus agréable</a:t>
            </a:r>
          </a:p>
        </p:txBody>
      </p:sp>
      <p:grpSp>
        <p:nvGrpSpPr>
          <p:cNvPr id="94" name="Group 6">
            <a:extLst>
              <a:ext uri="{FF2B5EF4-FFF2-40B4-BE49-F238E27FC236}">
                <a16:creationId xmlns:a16="http://schemas.microsoft.com/office/drawing/2014/main" id="{7C20D405-C4E4-48E1-BD6F-33C8A1CE881D}"/>
              </a:ext>
            </a:extLst>
          </p:cNvPr>
          <p:cNvGrpSpPr/>
          <p:nvPr/>
        </p:nvGrpSpPr>
        <p:grpSpPr>
          <a:xfrm>
            <a:off x="914400" y="241509"/>
            <a:ext cx="9816353" cy="1119446"/>
            <a:chOff x="5756390" y="483017"/>
            <a:chExt cx="14138212" cy="2238891"/>
          </a:xfrm>
        </p:grpSpPr>
        <p:sp>
          <p:nvSpPr>
            <p:cNvPr id="104" name="Subtitle 2">
              <a:extLst>
                <a:ext uri="{FF2B5EF4-FFF2-40B4-BE49-F238E27FC236}">
                  <a16:creationId xmlns:a16="http://schemas.microsoft.com/office/drawing/2014/main" id="{4792323D-F7F6-4431-B85A-DF04A2BE0327}"/>
                </a:ext>
              </a:extLst>
            </p:cNvPr>
            <p:cNvSpPr txBox="1">
              <a:spLocks/>
            </p:cNvSpPr>
            <p:nvPr/>
          </p:nvSpPr>
          <p:spPr>
            <a:xfrm>
              <a:off x="5756390" y="1814132"/>
              <a:ext cx="14138212" cy="875282"/>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6400" dirty="0">
                  <a:solidFill>
                    <a:schemeClr val="tx1"/>
                  </a:solidFill>
                  <a:latin typeface="Copperplate Gothic Bold" panose="020E0705020206020404" pitchFamily="34" charset="0"/>
                </a:rPr>
                <a:t>Une combinaison des réseaux sociaux et des processus industriels</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95" name="TextBox 7">
              <a:extLst>
                <a:ext uri="{FF2B5EF4-FFF2-40B4-BE49-F238E27FC236}">
                  <a16:creationId xmlns:a16="http://schemas.microsoft.com/office/drawing/2014/main" id="{CF68992C-3133-4091-AD8D-6686D7668540}"/>
                </a:ext>
              </a:extLst>
            </p:cNvPr>
            <p:cNvSpPr txBox="1"/>
            <p:nvPr/>
          </p:nvSpPr>
          <p:spPr>
            <a:xfrm>
              <a:off x="5988388" y="483017"/>
              <a:ext cx="13483159" cy="144653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b="1" dirty="0">
                  <a:solidFill>
                    <a:srgbClr val="445469"/>
                  </a:solidFill>
                  <a:latin typeface="Lato Regular"/>
                  <a:cs typeface="Lato Regular"/>
                </a:rPr>
                <a:t>Le concept de ‘Market Networks’</a:t>
              </a:r>
              <a:endParaRPr kumimoji="0" lang="id-ID" sz="44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98" name="Rectangle 97">
              <a:extLst>
                <a:ext uri="{FF2B5EF4-FFF2-40B4-BE49-F238E27FC236}">
                  <a16:creationId xmlns:a16="http://schemas.microsoft.com/office/drawing/2014/main" id="{7DC32630-80B2-45F3-95EF-F881349FE862}"/>
                </a:ext>
              </a:extLst>
            </p:cNvPr>
            <p:cNvSpPr/>
            <p:nvPr/>
          </p:nvSpPr>
          <p:spPr>
            <a:xfrm>
              <a:off x="11412311" y="2630470"/>
              <a:ext cx="1553037"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grpSp>
    </p:spTree>
    <p:extLst>
      <p:ext uri="{BB962C8B-B14F-4D97-AF65-F5344CB8AC3E}">
        <p14:creationId xmlns:p14="http://schemas.microsoft.com/office/powerpoint/2010/main" val="8193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
            <a:extLst>
              <a:ext uri="{FF2B5EF4-FFF2-40B4-BE49-F238E27FC236}">
                <a16:creationId xmlns:a16="http://schemas.microsoft.com/office/drawing/2014/main" id="{0DC433F9-0A66-4E9C-93F1-E00E3255A753}"/>
              </a:ext>
            </a:extLst>
          </p:cNvPr>
          <p:cNvSpPr txBox="1">
            <a:spLocks/>
          </p:cNvSpPr>
          <p:nvPr/>
        </p:nvSpPr>
        <p:spPr bwMode="auto">
          <a:xfrm>
            <a:off x="223764" y="1974397"/>
            <a:ext cx="7484409" cy="2824030"/>
          </a:xfrm>
          <a:prstGeom prst="rect">
            <a:avLst/>
          </a:prstGeom>
          <a:noFill/>
          <a:ln w="9525">
            <a:noFill/>
            <a:miter lim="800000"/>
            <a:headEnd/>
            <a:tailEnd/>
          </a:ln>
        </p:spPr>
        <p:txBody>
          <a:bodyPr vert="horz" wrap="square" lIns="91440" tIns="10800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Char char="►"/>
            </a:pPr>
            <a:r>
              <a:rPr lang="fr-FR" sz="1700" dirty="0">
                <a:latin typeface="Lato Light"/>
              </a:rPr>
              <a:t>Les principales caractéristiques sont les suivantes :</a:t>
            </a:r>
            <a:endParaRPr lang="fr-FR" dirty="0">
              <a:latin typeface="Lato Light"/>
            </a:endParaRPr>
          </a:p>
          <a:p>
            <a:pPr marL="648000" lvl="1" indent="-342900">
              <a:lnSpc>
                <a:spcPts val="1700"/>
              </a:lnSpc>
              <a:spcAft>
                <a:spcPts val="600"/>
              </a:spcAft>
              <a:buFont typeface="+mj-lt"/>
              <a:buAutoNum type="arabicPeriod"/>
            </a:pPr>
            <a:r>
              <a:rPr lang="fr-FR" sz="1500" b="1" dirty="0">
                <a:latin typeface="Lato Light"/>
              </a:rPr>
              <a:t>L’information numérisée devient une ressource stratégique</a:t>
            </a:r>
            <a:r>
              <a:rPr lang="fr-FR" sz="1500" dirty="0">
                <a:latin typeface="Lato Light"/>
              </a:rPr>
              <a:t>. Le réseau devient le principe organisateur des activités économiques et plus largement des activités sociales. </a:t>
            </a:r>
          </a:p>
          <a:p>
            <a:pPr marL="648000" lvl="1" indent="-342900">
              <a:lnSpc>
                <a:spcPts val="1700"/>
              </a:lnSpc>
              <a:spcAft>
                <a:spcPts val="600"/>
              </a:spcAft>
              <a:buFont typeface="+mj-lt"/>
              <a:buAutoNum type="arabicPeriod"/>
            </a:pPr>
            <a:r>
              <a:rPr lang="fr-FR" sz="1500" dirty="0">
                <a:latin typeface="Lato Light"/>
              </a:rPr>
              <a:t>L’économie digitale repose sur des </a:t>
            </a:r>
            <a:r>
              <a:rPr lang="fr-FR" sz="1500" b="1" dirty="0">
                <a:latin typeface="Lato Light"/>
              </a:rPr>
              <a:t>rendements croissants et des coûts marginaux très faibles</a:t>
            </a:r>
            <a:r>
              <a:rPr lang="fr-FR" sz="1500" dirty="0">
                <a:latin typeface="Lato Light"/>
              </a:rPr>
              <a:t>, voire nuls. Ces caractéristiques s’étendent à une gamme de plus en plus large d’activités matérielles ou immatérielles.</a:t>
            </a:r>
          </a:p>
          <a:p>
            <a:pPr marL="648000" lvl="1" indent="-342900">
              <a:lnSpc>
                <a:spcPts val="1700"/>
              </a:lnSpc>
              <a:spcAft>
                <a:spcPts val="600"/>
              </a:spcAft>
              <a:buFont typeface="+mj-lt"/>
              <a:buAutoNum type="arabicPeriod"/>
            </a:pPr>
            <a:r>
              <a:rPr lang="fr-FR" sz="1500" b="1" dirty="0">
                <a:latin typeface="Lato Light"/>
              </a:rPr>
              <a:t>De nouveaux modèles d’affaires </a:t>
            </a:r>
            <a:r>
              <a:rPr lang="fr-FR" sz="1500" dirty="0">
                <a:latin typeface="Lato Light"/>
              </a:rPr>
              <a:t>se développent autour de l’économie des plateformes et marchés à plusieurs faces.  De nouveaux modes de concurrence s’installent sur les marchés des biens et services, notamment des formes où le gagnant prend tout.</a:t>
            </a:r>
          </a:p>
        </p:txBody>
      </p:sp>
      <p:pic>
        <p:nvPicPr>
          <p:cNvPr id="4100" name="Picture 4" descr="RÃ©sultat de recherche d'images pour &quot;principes fondateurs economie digitale&quot;">
            <a:extLst>
              <a:ext uri="{FF2B5EF4-FFF2-40B4-BE49-F238E27FC236}">
                <a16:creationId xmlns:a16="http://schemas.microsoft.com/office/drawing/2014/main" id="{F106C78A-49CF-44E6-A57F-6FA043A4616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4982" y="1991351"/>
            <a:ext cx="3840256" cy="2728695"/>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contenu 1">
            <a:extLst>
              <a:ext uri="{FF2B5EF4-FFF2-40B4-BE49-F238E27FC236}">
                <a16:creationId xmlns:a16="http://schemas.microsoft.com/office/drawing/2014/main" id="{C22F3E26-196B-4A38-808D-D55FE57CE1F1}"/>
              </a:ext>
            </a:extLst>
          </p:cNvPr>
          <p:cNvSpPr txBox="1">
            <a:spLocks/>
          </p:cNvSpPr>
          <p:nvPr/>
        </p:nvSpPr>
        <p:spPr bwMode="auto">
          <a:xfrm>
            <a:off x="233289" y="4681396"/>
            <a:ext cx="11380134" cy="1395280"/>
          </a:xfrm>
          <a:prstGeom prst="rect">
            <a:avLst/>
          </a:prstGeom>
          <a:noFill/>
          <a:ln w="9525">
            <a:noFill/>
            <a:miter lim="800000"/>
            <a:headEnd/>
            <a:tailEnd/>
          </a:ln>
        </p:spPr>
        <p:txBody>
          <a:bodyPr vert="horz" wrap="square" lIns="91440" tIns="10800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8000" lvl="1" indent="-342900">
              <a:lnSpc>
                <a:spcPts val="1700"/>
              </a:lnSpc>
              <a:spcAft>
                <a:spcPts val="600"/>
              </a:spcAft>
              <a:buFont typeface="+mj-lt"/>
              <a:buAutoNum type="arabicPeriod" startAt="4"/>
            </a:pPr>
            <a:r>
              <a:rPr lang="fr-FR" sz="1500" dirty="0">
                <a:latin typeface="Lato Regular"/>
              </a:rPr>
              <a:t>Un </a:t>
            </a:r>
            <a:r>
              <a:rPr lang="fr-FR" sz="1500" b="1" dirty="0">
                <a:latin typeface="Lato Regular"/>
              </a:rPr>
              <a:t>nouveau modèle de production industrielle </a:t>
            </a:r>
            <a:r>
              <a:rPr lang="fr-FR" sz="1500" dirty="0">
                <a:latin typeface="Lato Regular"/>
              </a:rPr>
              <a:t>se dessine, l’industrie 4.0.  Il repose sur la capacité de produire en masse des petites séries personnalisées, sur une fragmentation mondiale des chaînes de valeur et la mise en réseau des capacités productives, sur un recouvrement des frontières entre producteur / vendeur / consommateur, entre industries et services.</a:t>
            </a:r>
          </a:p>
          <a:p>
            <a:pPr marL="648000" lvl="1" indent="-342900">
              <a:lnSpc>
                <a:spcPts val="1700"/>
              </a:lnSpc>
              <a:buFont typeface="+mj-lt"/>
              <a:buAutoNum type="arabicPeriod" startAt="4"/>
            </a:pPr>
            <a:r>
              <a:rPr lang="fr-FR" sz="1500" dirty="0">
                <a:latin typeface="Lato Regular"/>
              </a:rPr>
              <a:t>Les conditions de </a:t>
            </a:r>
            <a:r>
              <a:rPr lang="fr-FR" sz="1500" b="1" dirty="0">
                <a:latin typeface="Lato Regular"/>
              </a:rPr>
              <a:t>rentabilité des investissements technologiques </a:t>
            </a:r>
            <a:r>
              <a:rPr lang="fr-FR" sz="1500" dirty="0">
                <a:latin typeface="Lato Regular"/>
              </a:rPr>
              <a:t>sont bouleversées par les coûts fortement décroissants des matériels et logiciels, en même temps que leurs performances croissantes en termes d’efficacité</a:t>
            </a:r>
          </a:p>
        </p:txBody>
      </p:sp>
      <p:grpSp>
        <p:nvGrpSpPr>
          <p:cNvPr id="13" name="Group 6">
            <a:extLst>
              <a:ext uri="{FF2B5EF4-FFF2-40B4-BE49-F238E27FC236}">
                <a16:creationId xmlns:a16="http://schemas.microsoft.com/office/drawing/2014/main" id="{BCE36767-9FCE-4FF6-A336-EC3C59FEF1AE}"/>
              </a:ext>
            </a:extLst>
          </p:cNvPr>
          <p:cNvGrpSpPr/>
          <p:nvPr/>
        </p:nvGrpSpPr>
        <p:grpSpPr>
          <a:xfrm>
            <a:off x="0" y="241509"/>
            <a:ext cx="12131040" cy="1291202"/>
            <a:chOff x="5756390" y="483017"/>
            <a:chExt cx="14138212" cy="2582403"/>
          </a:xfrm>
        </p:grpSpPr>
        <p:sp>
          <p:nvSpPr>
            <p:cNvPr id="16" name="Subtitle 2">
              <a:extLst>
                <a:ext uri="{FF2B5EF4-FFF2-40B4-BE49-F238E27FC236}">
                  <a16:creationId xmlns:a16="http://schemas.microsoft.com/office/drawing/2014/main" id="{496E34FB-6CE5-41C1-86BD-338BF4B2CEF9}"/>
                </a:ext>
              </a:extLst>
            </p:cNvPr>
            <p:cNvSpPr txBox="1">
              <a:spLocks/>
            </p:cNvSpPr>
            <p:nvPr/>
          </p:nvSpPr>
          <p:spPr>
            <a:xfrm>
              <a:off x="5756390" y="1721923"/>
              <a:ext cx="14138212" cy="1343497"/>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lnSpc>
                  <a:spcPts val="1400"/>
                </a:lnSpc>
                <a:spcAft>
                  <a:spcPts val="0"/>
                </a:spcAft>
                <a:defRPr/>
              </a:pPr>
              <a:r>
                <a:rPr lang="fr-FR" sz="1400" b="1" dirty="0">
                  <a:latin typeface="Copperplate Gothic Bold" panose="020E0705020206020404" pitchFamily="34" charset="0"/>
                </a:rPr>
                <a:t>Non-localisation des activités, rôle central des plates-formes, </a:t>
              </a:r>
              <a:endParaRPr lang="fr-FR" sz="1000" b="1" dirty="0">
                <a:latin typeface="Copperplate Gothic Bold" panose="020E0705020206020404" pitchFamily="34" charset="0"/>
              </a:endParaRPr>
            </a:p>
            <a:p>
              <a:pPr lvl="0" fontAlgn="auto">
                <a:lnSpc>
                  <a:spcPts val="1400"/>
                </a:lnSpc>
                <a:spcAft>
                  <a:spcPts val="0"/>
                </a:spcAft>
                <a:defRPr/>
              </a:pPr>
              <a:r>
                <a:rPr lang="fr-FR" sz="1400" b="1" dirty="0">
                  <a:latin typeface="Copperplate Gothic Bold" panose="020E0705020206020404" pitchFamily="34" charset="0"/>
                </a:rPr>
                <a:t>importance des effets de réseau et exploitation des données massives</a:t>
              </a:r>
              <a:endParaRPr kumimoji="0" lang="en-US" sz="1400" b="0" i="0" u="none" strike="noStrike" kern="1200" cap="none" spc="0" normalizeH="0" baseline="0" noProof="0" dirty="0">
                <a:ln>
                  <a:noFill/>
                </a:ln>
                <a:solidFill>
                  <a:prstClr val="black"/>
                </a:solidFill>
                <a:effectLst/>
                <a:uLnTx/>
                <a:uFillTx/>
                <a:latin typeface="Copperplate Gothic Bold" panose="020E0705020206020404" pitchFamily="34" charset="0"/>
                <a:cs typeface="Lato Light"/>
              </a:endParaRPr>
            </a:p>
          </p:txBody>
        </p:sp>
        <p:sp>
          <p:nvSpPr>
            <p:cNvPr id="14" name="TextBox 7">
              <a:extLst>
                <a:ext uri="{FF2B5EF4-FFF2-40B4-BE49-F238E27FC236}">
                  <a16:creationId xmlns:a16="http://schemas.microsoft.com/office/drawing/2014/main" id="{2950358C-B656-43F8-A5A0-2B39C3DEB075}"/>
                </a:ext>
              </a:extLst>
            </p:cNvPr>
            <p:cNvSpPr txBox="1"/>
            <p:nvPr/>
          </p:nvSpPr>
          <p:spPr>
            <a:xfrm>
              <a:off x="5988387" y="483017"/>
              <a:ext cx="13483159" cy="13234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chemeClr val="tx2"/>
                  </a:solidFill>
                  <a:latin typeface="Lato Regular"/>
                  <a:cs typeface="Lato Regular"/>
                </a:rPr>
                <a:t>Les principes fondateurs</a:t>
              </a:r>
              <a:endParaRPr kumimoji="0" lang="id-ID" sz="4000" b="1" i="0" u="none" strike="noStrike" kern="1200" cap="none" spc="0" normalizeH="0" baseline="0" noProof="0" dirty="0">
                <a:ln>
                  <a:noFill/>
                </a:ln>
                <a:solidFill>
                  <a:schemeClr val="tx2"/>
                </a:solidFill>
                <a:effectLst/>
                <a:uLnTx/>
                <a:uFillTx/>
                <a:latin typeface="Lato Regular"/>
                <a:cs typeface="Lato Regular"/>
              </a:endParaRPr>
            </a:p>
          </p:txBody>
        </p:sp>
        <p:sp>
          <p:nvSpPr>
            <p:cNvPr id="15" name="Rectangle 14">
              <a:extLst>
                <a:ext uri="{FF2B5EF4-FFF2-40B4-BE49-F238E27FC236}">
                  <a16:creationId xmlns:a16="http://schemas.microsoft.com/office/drawing/2014/main" id="{83F96E52-46E1-410E-B8F0-13017BBFF62D}"/>
                </a:ext>
              </a:extLst>
            </p:cNvPr>
            <p:cNvSpPr/>
            <p:nvPr/>
          </p:nvSpPr>
          <p:spPr>
            <a:xfrm>
              <a:off x="11777698" y="2836444"/>
              <a:ext cx="1553037"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D7D31"/>
                </a:solidFill>
                <a:effectLst/>
                <a:uLnTx/>
                <a:uFillTx/>
                <a:latin typeface="Open Sans Light"/>
                <a:ea typeface="+mn-ea"/>
                <a:cs typeface="+mn-cs"/>
              </a:endParaRPr>
            </a:p>
          </p:txBody>
        </p:sp>
      </p:grpSp>
    </p:spTree>
    <p:extLst>
      <p:ext uri="{BB962C8B-B14F-4D97-AF65-F5344CB8AC3E}">
        <p14:creationId xmlns:p14="http://schemas.microsoft.com/office/powerpoint/2010/main" val="19471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4BD2641-94D6-401F-AE66-094DF1AF5C80}"/>
              </a:ext>
            </a:extLst>
          </p:cNvPr>
          <p:cNvSpPr>
            <a:spLocks noGrp="1"/>
          </p:cNvSpPr>
          <p:nvPr>
            <p:ph idx="1"/>
          </p:nvPr>
        </p:nvSpPr>
        <p:spPr>
          <a:xfrm>
            <a:off x="237298" y="1443191"/>
            <a:ext cx="7354127" cy="3634182"/>
          </a:xfrm>
        </p:spPr>
        <p:txBody>
          <a:bodyPr/>
          <a:lstStyle/>
          <a:p>
            <a:pPr marL="285750" indent="-285750">
              <a:lnSpc>
                <a:spcPts val="1700"/>
              </a:lnSpc>
              <a:spcBef>
                <a:spcPts val="0"/>
              </a:spcBef>
              <a:spcAft>
                <a:spcPts val="600"/>
              </a:spcAft>
              <a:buFont typeface="Arial" panose="020B0604020202020204" pitchFamily="34" charset="0"/>
              <a:buChar char="►"/>
            </a:pPr>
            <a:r>
              <a:rPr lang="fr-FR" sz="1400" b="1" dirty="0">
                <a:latin typeface="Lato Light"/>
              </a:rPr>
              <a:t>La plate-forme de transaction </a:t>
            </a:r>
            <a:r>
              <a:rPr lang="fr-FR" sz="1400" dirty="0">
                <a:latin typeface="Lato Light"/>
              </a:rPr>
              <a:t>est un produit ou un service qui joue le rôle d'intermédiaire pour faciliter les échanges ou les transactions entre différents utilisateurs, consommateurs ou fournisseurs.</a:t>
            </a:r>
          </a:p>
          <a:p>
            <a:pPr marL="285750" indent="-285750">
              <a:lnSpc>
                <a:spcPts val="1700"/>
              </a:lnSpc>
              <a:spcBef>
                <a:spcPts val="0"/>
              </a:spcBef>
              <a:spcAft>
                <a:spcPts val="600"/>
              </a:spcAft>
              <a:buFont typeface="Arial" panose="020B0604020202020204" pitchFamily="34" charset="0"/>
              <a:buChar char="►"/>
            </a:pPr>
            <a:r>
              <a:rPr lang="fr-FR" sz="1400" b="1" dirty="0">
                <a:latin typeface="Lato Light"/>
              </a:rPr>
              <a:t>La plate-forme d'innovation </a:t>
            </a:r>
            <a:r>
              <a:rPr lang="fr-FR" sz="1400" dirty="0">
                <a:latin typeface="Lato Light"/>
              </a:rPr>
              <a:t>consiste en un produit ou un service qui sert de base pour d'autres entreprises (elles mêmes faiblement organisée en un écosystème innovant) pour développer des technologies complémentaires, produits ou services</a:t>
            </a:r>
          </a:p>
          <a:p>
            <a:pPr marL="285750" indent="-285750">
              <a:lnSpc>
                <a:spcPts val="1700"/>
              </a:lnSpc>
              <a:spcBef>
                <a:spcPts val="0"/>
              </a:spcBef>
              <a:spcAft>
                <a:spcPts val="600"/>
              </a:spcAft>
              <a:buFont typeface="Arial" panose="020B0604020202020204" pitchFamily="34" charset="0"/>
              <a:buChar char="►"/>
            </a:pPr>
            <a:r>
              <a:rPr lang="fr-FR" sz="1400" b="1" dirty="0">
                <a:latin typeface="Lato Light"/>
              </a:rPr>
              <a:t>La plate-forme intégrée </a:t>
            </a:r>
            <a:r>
              <a:rPr lang="fr-FR" sz="1400" dirty="0">
                <a:latin typeface="Lato Light"/>
              </a:rPr>
              <a:t>consiste en un produit ou un service qui est à la fois une plateforme de transaction et une plateforme d'innovation. Cette catégorie comprend des sociétés telles qu'Apple, qui a les deux types de plates-formes comme l'App Store et un grand écosystème de développeur tiers qui prend en charge le contenu de l’offre</a:t>
            </a:r>
          </a:p>
          <a:p>
            <a:pPr marL="285750" indent="-285750">
              <a:lnSpc>
                <a:spcPts val="1700"/>
              </a:lnSpc>
              <a:spcBef>
                <a:spcPts val="0"/>
              </a:spcBef>
              <a:buFont typeface="Arial" panose="020B0604020202020204" pitchFamily="34" charset="0"/>
              <a:buChar char="►"/>
            </a:pPr>
            <a:r>
              <a:rPr lang="fr-FR" sz="1400" b="1" dirty="0">
                <a:latin typeface="Lato Light"/>
              </a:rPr>
              <a:t>La plate-forme d'investissement </a:t>
            </a:r>
            <a:r>
              <a:rPr lang="fr-FR" sz="1400" dirty="0">
                <a:latin typeface="Lato Light"/>
              </a:rPr>
              <a:t>est constituée d'entreprises qui ont développé une stratégie et agissent en tant que holding d’investissement ou qui sont des investisseurs actifs de plate-forme</a:t>
            </a:r>
          </a:p>
        </p:txBody>
      </p:sp>
      <p:sp>
        <p:nvSpPr>
          <p:cNvPr id="7" name="Rectangle 6">
            <a:extLst>
              <a:ext uri="{FF2B5EF4-FFF2-40B4-BE49-F238E27FC236}">
                <a16:creationId xmlns:a16="http://schemas.microsoft.com/office/drawing/2014/main" id="{D757834E-109A-4BB3-BF69-D142F54A0E57}"/>
              </a:ext>
            </a:extLst>
          </p:cNvPr>
          <p:cNvSpPr/>
          <p:nvPr/>
        </p:nvSpPr>
        <p:spPr>
          <a:xfrm>
            <a:off x="0" y="6690360"/>
            <a:ext cx="12192000" cy="16764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a:extLst>
              <a:ext uri="{FF2B5EF4-FFF2-40B4-BE49-F238E27FC236}">
                <a16:creationId xmlns:a16="http://schemas.microsoft.com/office/drawing/2014/main" id="{55436BBB-C174-447B-B430-5A20A94AECB1}"/>
              </a:ext>
            </a:extLst>
          </p:cNvPr>
          <p:cNvGrpSpPr/>
          <p:nvPr/>
        </p:nvGrpSpPr>
        <p:grpSpPr>
          <a:xfrm>
            <a:off x="7509509" y="1234452"/>
            <a:ext cx="4568030" cy="3546339"/>
            <a:chOff x="7376159" y="1152525"/>
            <a:chExt cx="4568030" cy="3546339"/>
          </a:xfrm>
        </p:grpSpPr>
        <p:pic>
          <p:nvPicPr>
            <p:cNvPr id="6" name="Image 5">
              <a:extLst>
                <a:ext uri="{FF2B5EF4-FFF2-40B4-BE49-F238E27FC236}">
                  <a16:creationId xmlns:a16="http://schemas.microsoft.com/office/drawing/2014/main" id="{B82C35BC-F1CA-462D-82B6-FBAF1330A8DF}"/>
                </a:ext>
              </a:extLst>
            </p:cNvPr>
            <p:cNvPicPr>
              <a:picLocks noChangeAspect="1"/>
            </p:cNvPicPr>
            <p:nvPr/>
          </p:nvPicPr>
          <p:blipFill>
            <a:blip r:embed="rId2">
              <a:duotone>
                <a:schemeClr val="accent6">
                  <a:shade val="45000"/>
                  <a:satMod val="135000"/>
                </a:schemeClr>
                <a:prstClr val="white"/>
              </a:duotone>
            </a:blip>
            <a:stretch>
              <a:fillRect/>
            </a:stretch>
          </p:blipFill>
          <p:spPr>
            <a:xfrm>
              <a:off x="7376159" y="1152525"/>
              <a:ext cx="4568030" cy="3546339"/>
            </a:xfrm>
            <a:prstGeom prst="rect">
              <a:avLst/>
            </a:prstGeom>
          </p:spPr>
        </p:pic>
        <p:grpSp>
          <p:nvGrpSpPr>
            <p:cNvPr id="20" name="Groupe 19">
              <a:extLst>
                <a:ext uri="{FF2B5EF4-FFF2-40B4-BE49-F238E27FC236}">
                  <a16:creationId xmlns:a16="http://schemas.microsoft.com/office/drawing/2014/main" id="{13BBC109-7A84-42A2-8442-432F2659DCB4}"/>
                </a:ext>
              </a:extLst>
            </p:cNvPr>
            <p:cNvGrpSpPr/>
            <p:nvPr/>
          </p:nvGrpSpPr>
          <p:grpSpPr>
            <a:xfrm>
              <a:off x="7915275" y="2256988"/>
              <a:ext cx="3476625" cy="2366436"/>
              <a:chOff x="7915275" y="2256988"/>
              <a:chExt cx="3476625" cy="2366436"/>
            </a:xfrm>
          </p:grpSpPr>
          <p:sp>
            <p:nvSpPr>
              <p:cNvPr id="14" name="AutoShape 64">
                <a:extLst>
                  <a:ext uri="{FF2B5EF4-FFF2-40B4-BE49-F238E27FC236}">
                    <a16:creationId xmlns:a16="http://schemas.microsoft.com/office/drawing/2014/main" id="{599F41A9-67CC-45F9-92F4-5CBCE4B3B112}"/>
                  </a:ext>
                </a:extLst>
              </p:cNvPr>
              <p:cNvSpPr>
                <a:spLocks noChangeArrowheads="1"/>
              </p:cNvSpPr>
              <p:nvPr/>
            </p:nvSpPr>
            <p:spPr bwMode="auto">
              <a:xfrm>
                <a:off x="7915275" y="2256988"/>
                <a:ext cx="1409700" cy="316443"/>
              </a:xfrm>
              <a:prstGeom prst="rect">
                <a:avLst/>
              </a:prstGeom>
              <a:solidFill>
                <a:schemeClr val="accent6">
                  <a:lumMod val="40000"/>
                  <a:lumOff val="60000"/>
                </a:schemeClr>
              </a:solidFill>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400" dirty="0">
                    <a:cs typeface="Arial" panose="020B0604020202020204" pitchFamily="34" charset="0"/>
                  </a:rPr>
                  <a:t>Transaction</a:t>
                </a:r>
              </a:p>
            </p:txBody>
          </p:sp>
          <p:sp>
            <p:nvSpPr>
              <p:cNvPr id="15" name="AutoShape 64">
                <a:extLst>
                  <a:ext uri="{FF2B5EF4-FFF2-40B4-BE49-F238E27FC236}">
                    <a16:creationId xmlns:a16="http://schemas.microsoft.com/office/drawing/2014/main" id="{86684A42-3A16-452C-B5B4-3063D292E337}"/>
                  </a:ext>
                </a:extLst>
              </p:cNvPr>
              <p:cNvSpPr>
                <a:spLocks noChangeArrowheads="1"/>
              </p:cNvSpPr>
              <p:nvPr/>
            </p:nvSpPr>
            <p:spPr bwMode="auto">
              <a:xfrm>
                <a:off x="9982200" y="2266513"/>
                <a:ext cx="1409700" cy="318561"/>
              </a:xfrm>
              <a:prstGeom prst="rect">
                <a:avLst/>
              </a:prstGeom>
              <a:solidFill>
                <a:schemeClr val="accent6">
                  <a:lumMod val="40000"/>
                  <a:lumOff val="60000"/>
                </a:schemeClr>
              </a:solidFill>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400" dirty="0">
                    <a:cs typeface="Arial" panose="020B0604020202020204" pitchFamily="34" charset="0"/>
                  </a:rPr>
                  <a:t>Innovation</a:t>
                </a:r>
              </a:p>
            </p:txBody>
          </p:sp>
          <p:sp>
            <p:nvSpPr>
              <p:cNvPr id="16" name="AutoShape 64">
                <a:extLst>
                  <a:ext uri="{FF2B5EF4-FFF2-40B4-BE49-F238E27FC236}">
                    <a16:creationId xmlns:a16="http://schemas.microsoft.com/office/drawing/2014/main" id="{F3F50C28-FF86-4BFF-80B5-18220727CB01}"/>
                  </a:ext>
                </a:extLst>
              </p:cNvPr>
              <p:cNvSpPr>
                <a:spLocks noChangeArrowheads="1"/>
              </p:cNvSpPr>
              <p:nvPr/>
            </p:nvSpPr>
            <p:spPr bwMode="auto">
              <a:xfrm>
                <a:off x="7962900" y="4304863"/>
                <a:ext cx="1409700" cy="318561"/>
              </a:xfrm>
              <a:prstGeom prst="rect">
                <a:avLst/>
              </a:prstGeom>
              <a:solidFill>
                <a:schemeClr val="accent6">
                  <a:lumMod val="40000"/>
                  <a:lumOff val="60000"/>
                </a:schemeClr>
              </a:solidFill>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400" dirty="0">
                    <a:cs typeface="Arial" panose="020B0604020202020204" pitchFamily="34" charset="0"/>
                  </a:rPr>
                  <a:t>Investissement</a:t>
                </a:r>
              </a:p>
            </p:txBody>
          </p:sp>
          <p:sp>
            <p:nvSpPr>
              <p:cNvPr id="17" name="AutoShape 64">
                <a:extLst>
                  <a:ext uri="{FF2B5EF4-FFF2-40B4-BE49-F238E27FC236}">
                    <a16:creationId xmlns:a16="http://schemas.microsoft.com/office/drawing/2014/main" id="{340F5B9E-CA22-4418-9D47-6066BA1F4517}"/>
                  </a:ext>
                </a:extLst>
              </p:cNvPr>
              <p:cNvSpPr>
                <a:spLocks noChangeArrowheads="1"/>
              </p:cNvSpPr>
              <p:nvPr/>
            </p:nvSpPr>
            <p:spPr bwMode="auto">
              <a:xfrm>
                <a:off x="9972675" y="4285813"/>
                <a:ext cx="1409700" cy="318561"/>
              </a:xfrm>
              <a:prstGeom prst="rect">
                <a:avLst/>
              </a:prstGeom>
              <a:solidFill>
                <a:schemeClr val="accent6">
                  <a:lumMod val="40000"/>
                  <a:lumOff val="60000"/>
                </a:schemeClr>
              </a:solidFill>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400" dirty="0">
                    <a:cs typeface="Arial" panose="020B0604020202020204" pitchFamily="34" charset="0"/>
                  </a:rPr>
                  <a:t>Intégration</a:t>
                </a:r>
              </a:p>
            </p:txBody>
          </p:sp>
        </p:grpSp>
      </p:grpSp>
      <p:grpSp>
        <p:nvGrpSpPr>
          <p:cNvPr id="22" name="Groupe 21">
            <a:extLst>
              <a:ext uri="{FF2B5EF4-FFF2-40B4-BE49-F238E27FC236}">
                <a16:creationId xmlns:a16="http://schemas.microsoft.com/office/drawing/2014/main" id="{DA8CC26F-CD26-4C99-9160-E4786560F7C7}"/>
              </a:ext>
            </a:extLst>
          </p:cNvPr>
          <p:cNvGrpSpPr/>
          <p:nvPr/>
        </p:nvGrpSpPr>
        <p:grpSpPr>
          <a:xfrm>
            <a:off x="686160" y="4778279"/>
            <a:ext cx="3913326" cy="1593116"/>
            <a:chOff x="7782285" y="4849583"/>
            <a:chExt cx="3913326" cy="1593116"/>
          </a:xfrm>
        </p:grpSpPr>
        <p:pic>
          <p:nvPicPr>
            <p:cNvPr id="3" name="Image 2">
              <a:extLst>
                <a:ext uri="{FF2B5EF4-FFF2-40B4-BE49-F238E27FC236}">
                  <a16:creationId xmlns:a16="http://schemas.microsoft.com/office/drawing/2014/main" id="{4AD47890-DCD2-4EE8-B643-2C931EB29AA6}"/>
                </a:ext>
              </a:extLst>
            </p:cNvPr>
            <p:cNvPicPr>
              <a:picLocks noChangeAspect="1"/>
            </p:cNvPicPr>
            <p:nvPr/>
          </p:nvPicPr>
          <p:blipFill>
            <a:blip r:embed="rId3">
              <a:duotone>
                <a:schemeClr val="accent6">
                  <a:shade val="45000"/>
                  <a:satMod val="135000"/>
                </a:schemeClr>
                <a:prstClr val="white"/>
              </a:duotone>
            </a:blip>
            <a:stretch>
              <a:fillRect/>
            </a:stretch>
          </p:blipFill>
          <p:spPr>
            <a:xfrm>
              <a:off x="7782285" y="4893130"/>
              <a:ext cx="1718767" cy="1200876"/>
            </a:xfrm>
            <a:prstGeom prst="rect">
              <a:avLst/>
            </a:prstGeom>
          </p:spPr>
        </p:pic>
        <p:pic>
          <p:nvPicPr>
            <p:cNvPr id="10" name="Image 9">
              <a:extLst>
                <a:ext uri="{FF2B5EF4-FFF2-40B4-BE49-F238E27FC236}">
                  <a16:creationId xmlns:a16="http://schemas.microsoft.com/office/drawing/2014/main" id="{6C06B7F6-D1E4-4814-920E-71BC7B19E814}"/>
                </a:ext>
              </a:extLst>
            </p:cNvPr>
            <p:cNvPicPr>
              <a:picLocks noChangeAspect="1"/>
            </p:cNvPicPr>
            <p:nvPr/>
          </p:nvPicPr>
          <p:blipFill>
            <a:blip r:embed="rId4">
              <a:duotone>
                <a:schemeClr val="accent6">
                  <a:shade val="45000"/>
                  <a:satMod val="135000"/>
                </a:schemeClr>
                <a:prstClr val="white"/>
              </a:duotone>
            </a:blip>
            <a:stretch>
              <a:fillRect/>
            </a:stretch>
          </p:blipFill>
          <p:spPr>
            <a:xfrm>
              <a:off x="10091330" y="4849583"/>
              <a:ext cx="1604281" cy="1127759"/>
            </a:xfrm>
            <a:prstGeom prst="rect">
              <a:avLst/>
            </a:prstGeom>
          </p:spPr>
        </p:pic>
        <p:sp>
          <p:nvSpPr>
            <p:cNvPr id="18" name="AutoShape 64">
              <a:extLst>
                <a:ext uri="{FF2B5EF4-FFF2-40B4-BE49-F238E27FC236}">
                  <a16:creationId xmlns:a16="http://schemas.microsoft.com/office/drawing/2014/main" id="{FD94B2DB-3A66-4244-AC8C-08CB3F04E301}"/>
                </a:ext>
              </a:extLst>
            </p:cNvPr>
            <p:cNvSpPr>
              <a:spLocks noChangeArrowheads="1"/>
            </p:cNvSpPr>
            <p:nvPr/>
          </p:nvSpPr>
          <p:spPr bwMode="auto">
            <a:xfrm>
              <a:off x="7915275" y="6124138"/>
              <a:ext cx="1409700" cy="318561"/>
            </a:xfrm>
            <a:prstGeom prst="rect">
              <a:avLst/>
            </a:prstGeom>
            <a:solidFill>
              <a:schemeClr val="accent6">
                <a:lumMod val="40000"/>
                <a:lumOff val="60000"/>
              </a:schemeClr>
            </a:solidFill>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400" dirty="0">
                  <a:cs typeface="Arial" panose="020B0604020202020204" pitchFamily="34" charset="0"/>
                </a:rPr>
                <a:t>Social</a:t>
              </a:r>
            </a:p>
          </p:txBody>
        </p:sp>
        <p:sp>
          <p:nvSpPr>
            <p:cNvPr id="19" name="AutoShape 64">
              <a:extLst>
                <a:ext uri="{FF2B5EF4-FFF2-40B4-BE49-F238E27FC236}">
                  <a16:creationId xmlns:a16="http://schemas.microsoft.com/office/drawing/2014/main" id="{B0EE2448-F340-48BC-AA08-8E2F9812EC80}"/>
                </a:ext>
              </a:extLst>
            </p:cNvPr>
            <p:cNvSpPr>
              <a:spLocks noChangeArrowheads="1"/>
            </p:cNvSpPr>
            <p:nvPr/>
          </p:nvSpPr>
          <p:spPr bwMode="auto">
            <a:xfrm>
              <a:off x="10020300" y="6086038"/>
              <a:ext cx="1409700" cy="318561"/>
            </a:xfrm>
            <a:prstGeom prst="rect">
              <a:avLst/>
            </a:prstGeom>
            <a:solidFill>
              <a:schemeClr val="accent6">
                <a:lumMod val="40000"/>
                <a:lumOff val="60000"/>
              </a:schemeClr>
            </a:solidFill>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400" dirty="0">
                  <a:cs typeface="Arial" panose="020B0604020202020204" pitchFamily="34" charset="0"/>
                </a:rPr>
                <a:t>Apprentissage</a:t>
              </a:r>
            </a:p>
          </p:txBody>
        </p:sp>
      </p:grpSp>
      <p:sp>
        <p:nvSpPr>
          <p:cNvPr id="23" name="Espace réservé du contenu 1">
            <a:extLst>
              <a:ext uri="{FF2B5EF4-FFF2-40B4-BE49-F238E27FC236}">
                <a16:creationId xmlns:a16="http://schemas.microsoft.com/office/drawing/2014/main" id="{B257E0CE-C3AA-4077-8CD2-2D33305FDC6E}"/>
              </a:ext>
            </a:extLst>
          </p:cNvPr>
          <p:cNvSpPr txBox="1">
            <a:spLocks/>
          </p:cNvSpPr>
          <p:nvPr/>
        </p:nvSpPr>
        <p:spPr bwMode="auto">
          <a:xfrm>
            <a:off x="4618798" y="4905114"/>
            <a:ext cx="7239827" cy="13958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700"/>
              </a:lnSpc>
              <a:spcBef>
                <a:spcPts val="0"/>
              </a:spcBef>
              <a:spcAft>
                <a:spcPts val="600"/>
              </a:spcAft>
              <a:buFont typeface="Arial" panose="020B0604020202020204" pitchFamily="34" charset="0"/>
              <a:buChar char="►"/>
            </a:pPr>
            <a:r>
              <a:rPr lang="fr-FR" sz="1400" dirty="0">
                <a:latin typeface="Lato Light"/>
              </a:rPr>
              <a:t>La </a:t>
            </a:r>
            <a:r>
              <a:rPr lang="fr-FR" sz="1400" b="1" dirty="0">
                <a:latin typeface="Lato Light"/>
              </a:rPr>
              <a:t>plate-forme sociale</a:t>
            </a:r>
            <a:r>
              <a:rPr lang="fr-FR" sz="1400" dirty="0">
                <a:latin typeface="Lato Light"/>
              </a:rPr>
              <a:t> facilite les interactions sociales, connecte les individus aux communautés, tend à favoriser le maillage des réseaux</a:t>
            </a:r>
          </a:p>
          <a:p>
            <a:pPr marL="285750" indent="-285750">
              <a:lnSpc>
                <a:spcPts val="1700"/>
              </a:lnSpc>
              <a:spcBef>
                <a:spcPts val="0"/>
              </a:spcBef>
              <a:buFont typeface="Arial" panose="020B0604020202020204" pitchFamily="34" charset="0"/>
              <a:buChar char="►"/>
            </a:pPr>
            <a:r>
              <a:rPr lang="fr-FR" sz="1400" b="1" dirty="0">
                <a:latin typeface="Lato Light"/>
              </a:rPr>
              <a:t>La plate-forme d’apprentissage </a:t>
            </a:r>
            <a:r>
              <a:rPr lang="fr-FR" sz="1400" dirty="0">
                <a:latin typeface="Lato Light"/>
              </a:rPr>
              <a:t>a pour but de permettre aux participants de partager des idées au fil du temps. Elle favorise des relations fondées sur la confiance, car elle donne la possibilité de réaliser plus de potentiel en travaillant ensemble</a:t>
            </a:r>
          </a:p>
          <a:p>
            <a:pPr marL="0" indent="0">
              <a:lnSpc>
                <a:spcPts val="1700"/>
              </a:lnSpc>
              <a:spcBef>
                <a:spcPts val="0"/>
              </a:spcBef>
              <a:buNone/>
            </a:pPr>
            <a:r>
              <a:rPr lang="fr-FR" sz="1400" dirty="0">
                <a:latin typeface="Lato Light"/>
              </a:rPr>
              <a:t>      Elle est utilisée pour le marketing, la satisfaction client, le recrutement et RH</a:t>
            </a:r>
          </a:p>
          <a:p>
            <a:pPr marL="285750" indent="-285750">
              <a:lnSpc>
                <a:spcPts val="1700"/>
              </a:lnSpc>
              <a:spcBef>
                <a:spcPts val="0"/>
              </a:spcBef>
              <a:buFont typeface="Arial" panose="020B0604020202020204" pitchFamily="34" charset="0"/>
              <a:buChar char="►"/>
            </a:pPr>
            <a:endParaRPr lang="fr-FR" sz="1400" dirty="0"/>
          </a:p>
          <a:p>
            <a:endParaRPr lang="fr-FR" dirty="0"/>
          </a:p>
        </p:txBody>
      </p:sp>
      <p:grpSp>
        <p:nvGrpSpPr>
          <p:cNvPr id="25" name="Group 6">
            <a:extLst>
              <a:ext uri="{FF2B5EF4-FFF2-40B4-BE49-F238E27FC236}">
                <a16:creationId xmlns:a16="http://schemas.microsoft.com/office/drawing/2014/main" id="{7128088F-CBE9-4508-9E6B-30DF5A1A54CA}"/>
              </a:ext>
            </a:extLst>
          </p:cNvPr>
          <p:cNvGrpSpPr/>
          <p:nvPr/>
        </p:nvGrpSpPr>
        <p:grpSpPr>
          <a:xfrm>
            <a:off x="0" y="241509"/>
            <a:ext cx="12131040" cy="1039544"/>
            <a:chOff x="5756390" y="483017"/>
            <a:chExt cx="14138212" cy="2079087"/>
          </a:xfrm>
        </p:grpSpPr>
        <p:sp>
          <p:nvSpPr>
            <p:cNvPr id="26" name="TextBox 7">
              <a:extLst>
                <a:ext uri="{FF2B5EF4-FFF2-40B4-BE49-F238E27FC236}">
                  <a16:creationId xmlns:a16="http://schemas.microsoft.com/office/drawing/2014/main" id="{648FFC3D-1B97-4BA2-9C17-95D43203B22F}"/>
                </a:ext>
              </a:extLst>
            </p:cNvPr>
            <p:cNvSpPr txBox="1"/>
            <p:nvPr/>
          </p:nvSpPr>
          <p:spPr>
            <a:xfrm>
              <a:off x="5988387" y="483017"/>
              <a:ext cx="13483159" cy="13234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chemeClr val="tx2"/>
                  </a:solidFill>
                  <a:latin typeface="Lato Regular"/>
                  <a:cs typeface="Lato Regular"/>
                </a:rPr>
                <a:t>Les grands types de plates-formes</a:t>
              </a:r>
              <a:endParaRPr kumimoji="0" lang="id-ID" sz="4000" b="1" i="0" u="none" strike="noStrike" kern="1200" cap="none" spc="0" normalizeH="0" baseline="0" noProof="0" dirty="0">
                <a:ln>
                  <a:noFill/>
                </a:ln>
                <a:solidFill>
                  <a:schemeClr val="tx2"/>
                </a:solidFill>
                <a:effectLst/>
                <a:uLnTx/>
                <a:uFillTx/>
                <a:latin typeface="Lato Regular"/>
                <a:cs typeface="Lato Regular"/>
              </a:endParaRPr>
            </a:p>
          </p:txBody>
        </p:sp>
        <p:sp>
          <p:nvSpPr>
            <p:cNvPr id="27" name="Rectangle 26">
              <a:extLst>
                <a:ext uri="{FF2B5EF4-FFF2-40B4-BE49-F238E27FC236}">
                  <a16:creationId xmlns:a16="http://schemas.microsoft.com/office/drawing/2014/main" id="{4E90D233-8DC3-4CA9-8588-837D6A4A52B7}"/>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D7D31"/>
                </a:solidFill>
                <a:effectLst/>
                <a:uLnTx/>
                <a:uFillTx/>
                <a:latin typeface="Open Sans Light"/>
                <a:ea typeface="+mn-ea"/>
                <a:cs typeface="+mn-cs"/>
              </a:endParaRPr>
            </a:p>
          </p:txBody>
        </p:sp>
        <p:sp>
          <p:nvSpPr>
            <p:cNvPr id="28" name="Subtitle 2">
              <a:extLst>
                <a:ext uri="{FF2B5EF4-FFF2-40B4-BE49-F238E27FC236}">
                  <a16:creationId xmlns:a16="http://schemas.microsoft.com/office/drawing/2014/main" id="{B5EF6520-A814-4F19-BE8E-AA43F3CCAB24}"/>
                </a:ext>
              </a:extLst>
            </p:cNvPr>
            <p:cNvSpPr txBox="1">
              <a:spLocks/>
            </p:cNvSpPr>
            <p:nvPr/>
          </p:nvSpPr>
          <p:spPr>
            <a:xfrm>
              <a:off x="5756390" y="1634834"/>
              <a:ext cx="14138212"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spcAft>
                  <a:spcPts val="0"/>
                </a:spcAft>
                <a:defRPr/>
              </a:pPr>
              <a:r>
                <a:rPr lang="fr-FR" sz="1400" dirty="0">
                  <a:latin typeface="Copperplate Gothic Bold" panose="020E0705020206020404" pitchFamily="34" charset="0"/>
                </a:rPr>
                <a:t>Sous une dynamique sous-jacente identique, les plates-formes s'expriment différemment sur le marché</a:t>
              </a:r>
              <a:endParaRPr kumimoji="0" lang="en-US" sz="1400" b="0" i="0" u="none" strike="noStrike" kern="1200" cap="none" spc="0" normalizeH="0" baseline="0" noProof="0" dirty="0">
                <a:ln>
                  <a:noFill/>
                </a:ln>
                <a:solidFill>
                  <a:prstClr val="black"/>
                </a:solidFill>
                <a:effectLst/>
                <a:uLnTx/>
                <a:uFillTx/>
                <a:latin typeface="Copperplate Gothic Bold" panose="020E0705020206020404" pitchFamily="34" charset="0"/>
                <a:cs typeface="Lato Light"/>
              </a:endParaRPr>
            </a:p>
          </p:txBody>
        </p:sp>
      </p:grpSp>
      <p:pic>
        <p:nvPicPr>
          <p:cNvPr id="29" name="Picture 2">
            <a:extLst>
              <a:ext uri="{FF2B5EF4-FFF2-40B4-BE49-F238E27FC236}">
                <a16:creationId xmlns:a16="http://schemas.microsoft.com/office/drawing/2014/main" id="{232E85C2-F298-462E-8CDD-7777BFC585AC}"/>
              </a:ext>
            </a:extLst>
          </p:cNvPr>
          <p:cNvPicPr>
            <a:picLocks noChangeAspect="1" noChangeArrowheads="1"/>
          </p:cNvPicPr>
          <p:nvPr/>
        </p:nvPicPr>
        <p:blipFill>
          <a:blip r:embed="rId5"/>
          <a:srcRect/>
          <a:stretch>
            <a:fillRect/>
          </a:stretch>
        </p:blipFill>
        <p:spPr bwMode="auto">
          <a:xfrm>
            <a:off x="11181122" y="161786"/>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14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42493" y="1807195"/>
            <a:ext cx="6511449" cy="4219135"/>
          </a:xfrm>
          <a:noFill/>
          <a:ln>
            <a:noFill/>
          </a:ln>
        </p:spPr>
        <p:txBody>
          <a:bodyPr tIns="144000"/>
          <a:lstStyle/>
          <a:p>
            <a:pPr marL="360000" lvl="0" indent="-396000">
              <a:lnSpc>
                <a:spcPts val="1800"/>
              </a:lnSpc>
              <a:spcAft>
                <a:spcPts val="600"/>
              </a:spcAft>
              <a:buFont typeface="Arial" panose="020B0604020202020204" pitchFamily="34" charset="0"/>
              <a:buChar char="►"/>
            </a:pPr>
            <a:r>
              <a:rPr lang="fr-FR" sz="1700" dirty="0">
                <a:latin typeface="Lato Light"/>
              </a:rPr>
              <a:t>Le premier pouvoir consiste à développer </a:t>
            </a:r>
            <a:r>
              <a:rPr lang="fr-FR" sz="1700" b="1" dirty="0">
                <a:latin typeface="Lato Light"/>
              </a:rPr>
              <a:t>des entreprises </a:t>
            </a:r>
            <a:r>
              <a:rPr lang="fr-FR" sz="1700" b="1" dirty="0">
                <a:solidFill>
                  <a:srgbClr val="FF0000"/>
                </a:solidFill>
                <a:latin typeface="Lato Light"/>
              </a:rPr>
              <a:t>« magnétiques »,</a:t>
            </a:r>
            <a:r>
              <a:rPr lang="fr-FR" sz="1700" b="1" dirty="0">
                <a:latin typeface="Lato Light"/>
              </a:rPr>
              <a:t> </a:t>
            </a:r>
            <a:r>
              <a:rPr lang="fr-FR" sz="1700" dirty="0">
                <a:latin typeface="Lato Light"/>
              </a:rPr>
              <a:t>capables de détecter, d'organiser, de gérer et d'agréger de très petites unités de valeur. Exemple unité la chambre (AIRbnb) au lieu de l’hôtel (Accor)</a:t>
            </a:r>
          </a:p>
          <a:p>
            <a:pPr marL="360000" lvl="0" indent="-396000">
              <a:lnSpc>
                <a:spcPts val="1800"/>
              </a:lnSpc>
              <a:spcAft>
                <a:spcPts val="600"/>
              </a:spcAft>
              <a:buFont typeface="Arial" panose="020B0604020202020204" pitchFamily="34" charset="0"/>
              <a:buChar char="►"/>
            </a:pPr>
            <a:r>
              <a:rPr lang="fr-FR" sz="1700" dirty="0">
                <a:latin typeface="Lato Light"/>
              </a:rPr>
              <a:t>Le second pouvoir c'est </a:t>
            </a:r>
            <a:r>
              <a:rPr lang="fr-FR" sz="1700" b="1" dirty="0">
                <a:latin typeface="Lato Light"/>
              </a:rPr>
              <a:t>l'entreprise </a:t>
            </a:r>
            <a:r>
              <a:rPr lang="fr-FR" sz="1700" b="1" dirty="0">
                <a:solidFill>
                  <a:srgbClr val="FF0000"/>
                </a:solidFill>
                <a:latin typeface="Lato Light"/>
              </a:rPr>
              <a:t>« en temps réel »</a:t>
            </a:r>
            <a:r>
              <a:rPr lang="fr-FR" sz="1700" dirty="0">
                <a:solidFill>
                  <a:srgbClr val="FF0000"/>
                </a:solidFill>
                <a:latin typeface="Lato Light"/>
              </a:rPr>
              <a:t>, </a:t>
            </a:r>
            <a:r>
              <a:rPr lang="fr-FR" sz="1700" dirty="0">
                <a:latin typeface="Lato Light"/>
              </a:rPr>
              <a:t>c'est-à-dire le fait qu'une entreprise sache s'adapter très rapidement. </a:t>
            </a:r>
          </a:p>
          <a:p>
            <a:pPr marL="360000" lvl="0" indent="-396000">
              <a:lnSpc>
                <a:spcPts val="1800"/>
              </a:lnSpc>
              <a:spcAft>
                <a:spcPts val="600"/>
              </a:spcAft>
              <a:buFont typeface="Arial" panose="020B0604020202020204" pitchFamily="34" charset="0"/>
              <a:buChar char="►"/>
            </a:pPr>
            <a:r>
              <a:rPr lang="fr-FR" sz="1700" dirty="0">
                <a:latin typeface="Lato Light"/>
              </a:rPr>
              <a:t>Le troisième pouvoir, c'est </a:t>
            </a:r>
            <a:r>
              <a:rPr lang="fr-FR" sz="1700" b="1" dirty="0">
                <a:latin typeface="Lato Light"/>
              </a:rPr>
              <a:t>l'entreprise </a:t>
            </a:r>
            <a:r>
              <a:rPr lang="fr-FR" sz="1700" b="1" dirty="0">
                <a:solidFill>
                  <a:srgbClr val="FF0000"/>
                </a:solidFill>
                <a:latin typeface="Lato Light"/>
              </a:rPr>
              <a:t>« infinie »</a:t>
            </a:r>
            <a:r>
              <a:rPr lang="fr-FR" sz="1700" dirty="0">
                <a:solidFill>
                  <a:srgbClr val="FF0000"/>
                </a:solidFill>
                <a:latin typeface="Lato Light"/>
              </a:rPr>
              <a:t>. </a:t>
            </a:r>
            <a:r>
              <a:rPr lang="fr-FR" sz="1700" dirty="0">
                <a:latin typeface="Lato Light"/>
              </a:rPr>
              <a:t>Dans l'économie numérique, toucher un ou des millions d'utilisateurs n'a pas d'impact : acquérir un nouvel utilisateur ne coûte rien. Toucher de nouveaux marchés nécessite seulement de brancher ses API sur ceux-ci</a:t>
            </a:r>
          </a:p>
          <a:p>
            <a:pPr marL="360000" lvl="0" indent="-396000">
              <a:lnSpc>
                <a:spcPts val="1800"/>
              </a:lnSpc>
              <a:buFont typeface="Arial" panose="020B0604020202020204" pitchFamily="34" charset="0"/>
              <a:buChar char="►"/>
            </a:pPr>
            <a:r>
              <a:rPr lang="fr-FR" sz="1700" dirty="0">
                <a:latin typeface="Lato Light"/>
              </a:rPr>
              <a:t>Le quatrième consiste à </a:t>
            </a:r>
            <a:r>
              <a:rPr lang="fr-FR" sz="1700" b="1" dirty="0">
                <a:latin typeface="Lato Light"/>
              </a:rPr>
              <a:t>créer des entreprises </a:t>
            </a:r>
            <a:r>
              <a:rPr lang="fr-FR" sz="1700" b="1" dirty="0">
                <a:solidFill>
                  <a:srgbClr val="FF0000"/>
                </a:solidFill>
                <a:latin typeface="Lato Light"/>
              </a:rPr>
              <a:t>« intimes ». </a:t>
            </a:r>
            <a:r>
              <a:rPr lang="fr-FR" sz="1600" dirty="0">
                <a:latin typeface="Lato Light"/>
              </a:rPr>
              <a:t>Les services web permettent de savoir qui sont ses utilisateurs et permettent de façonner pour chacun une expérience différente selon les services qu'on leur propose</a:t>
            </a:r>
          </a:p>
          <a:p>
            <a:endParaRPr lang="fr-FR" sz="1200" dirty="0"/>
          </a:p>
        </p:txBody>
      </p:sp>
      <p:grpSp>
        <p:nvGrpSpPr>
          <p:cNvPr id="7" name="Groupe 6">
            <a:extLst>
              <a:ext uri="{FF2B5EF4-FFF2-40B4-BE49-F238E27FC236}">
                <a16:creationId xmlns:a16="http://schemas.microsoft.com/office/drawing/2014/main" id="{B423F515-C9E2-4E29-B4C2-421F635661EB}"/>
              </a:ext>
            </a:extLst>
          </p:cNvPr>
          <p:cNvGrpSpPr/>
          <p:nvPr/>
        </p:nvGrpSpPr>
        <p:grpSpPr>
          <a:xfrm>
            <a:off x="7450213" y="1780187"/>
            <a:ext cx="4598893" cy="4181509"/>
            <a:chOff x="228921" y="2274723"/>
            <a:chExt cx="4374777" cy="3742765"/>
          </a:xfrm>
        </p:grpSpPr>
        <p:pic>
          <p:nvPicPr>
            <p:cNvPr id="4" name="Image 3">
              <a:extLst>
                <a:ext uri="{FF2B5EF4-FFF2-40B4-BE49-F238E27FC236}">
                  <a16:creationId xmlns:a16="http://schemas.microsoft.com/office/drawing/2014/main" id="{ABA5FDE7-8776-451A-98AD-C75D2C46F740}"/>
                </a:ext>
              </a:extLst>
            </p:cNvPr>
            <p:cNvPicPr>
              <a:picLocks noChangeAspect="1"/>
            </p:cNvPicPr>
            <p:nvPr/>
          </p:nvPicPr>
          <p:blipFill>
            <a:blip r:embed="rId2">
              <a:duotone>
                <a:schemeClr val="accent2">
                  <a:shade val="45000"/>
                  <a:satMod val="135000"/>
                </a:schemeClr>
                <a:prstClr val="white"/>
              </a:duotone>
            </a:blip>
            <a:stretch>
              <a:fillRect/>
            </a:stretch>
          </p:blipFill>
          <p:spPr>
            <a:xfrm>
              <a:off x="228921" y="2274723"/>
              <a:ext cx="4356848" cy="3738282"/>
            </a:xfrm>
            <a:prstGeom prst="rect">
              <a:avLst/>
            </a:prstGeom>
          </p:spPr>
        </p:pic>
        <p:sp>
          <p:nvSpPr>
            <p:cNvPr id="6" name="Rectangle 5">
              <a:extLst>
                <a:ext uri="{FF2B5EF4-FFF2-40B4-BE49-F238E27FC236}">
                  <a16:creationId xmlns:a16="http://schemas.microsoft.com/office/drawing/2014/main" id="{F3C332E0-F57F-437D-8F18-AA4565709280}"/>
                </a:ext>
              </a:extLst>
            </p:cNvPr>
            <p:cNvSpPr/>
            <p:nvPr/>
          </p:nvSpPr>
          <p:spPr>
            <a:xfrm>
              <a:off x="228921" y="5632006"/>
              <a:ext cx="4374777" cy="385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 name="ZoneTexte 11">
            <a:extLst>
              <a:ext uri="{FF2B5EF4-FFF2-40B4-BE49-F238E27FC236}">
                <a16:creationId xmlns:a16="http://schemas.microsoft.com/office/drawing/2014/main" id="{CA912F2F-528E-41D7-AD8A-73A83E42831F}"/>
              </a:ext>
            </a:extLst>
          </p:cNvPr>
          <p:cNvSpPr txBox="1"/>
          <p:nvPr/>
        </p:nvSpPr>
        <p:spPr>
          <a:xfrm>
            <a:off x="7483912" y="5598366"/>
            <a:ext cx="4235455" cy="584775"/>
          </a:xfrm>
          <a:prstGeom prst="rect">
            <a:avLst/>
          </a:prstGeom>
          <a:noFill/>
        </p:spPr>
        <p:txBody>
          <a:bodyPr wrap="none" rtlCol="0">
            <a:spAutoFit/>
          </a:bodyPr>
          <a:lstStyle/>
          <a:p>
            <a:pPr algn="ctr"/>
            <a:r>
              <a:rPr lang="fr-FR" sz="1600" dirty="0"/>
              <a:t>Le pouvoir magnétique des plates-formes </a:t>
            </a:r>
          </a:p>
          <a:p>
            <a:pPr algn="ctr"/>
            <a:r>
              <a:rPr lang="fr-FR" sz="1600" dirty="0"/>
              <a:t>pour agréger de très petites unités de valeur</a:t>
            </a:r>
          </a:p>
        </p:txBody>
      </p:sp>
      <p:sp>
        <p:nvSpPr>
          <p:cNvPr id="17" name="Subtitle 2">
            <a:extLst>
              <a:ext uri="{FF2B5EF4-FFF2-40B4-BE49-F238E27FC236}">
                <a16:creationId xmlns:a16="http://schemas.microsoft.com/office/drawing/2014/main" id="{7C632A6E-6897-4B35-BDC7-13D6484D7C2E}"/>
              </a:ext>
            </a:extLst>
          </p:cNvPr>
          <p:cNvSpPr txBox="1">
            <a:spLocks/>
          </p:cNvSpPr>
          <p:nvPr/>
        </p:nvSpPr>
        <p:spPr>
          <a:xfrm>
            <a:off x="0" y="768040"/>
            <a:ext cx="12192000" cy="419558"/>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lnSpc>
                <a:spcPts val="1500"/>
              </a:lnSpc>
              <a:spcAft>
                <a:spcPts val="0"/>
              </a:spcAft>
              <a:defRPr/>
            </a:pPr>
            <a:r>
              <a:rPr lang="fr-FR" sz="1600" dirty="0">
                <a:solidFill>
                  <a:schemeClr val="tx1"/>
                </a:solidFill>
                <a:latin typeface="Copperplate Gothic Bold" panose="020E0705020206020404" pitchFamily="34" charset="0"/>
              </a:rPr>
              <a:t>Le digital ouvre la voie à des plates-formes </a:t>
            </a:r>
            <a:r>
              <a:rPr lang="fr-FR" sz="1400" dirty="0">
                <a:solidFill>
                  <a:schemeClr val="tx1"/>
                </a:solidFill>
                <a:latin typeface="Copperplate Gothic Bold" panose="020E0705020206020404" pitchFamily="34" charset="0"/>
              </a:rPr>
              <a:t>POUR</a:t>
            </a:r>
            <a:r>
              <a:rPr lang="fr-FR" sz="1600" dirty="0">
                <a:solidFill>
                  <a:schemeClr val="tx1"/>
                </a:solidFill>
                <a:latin typeface="Copperplate Gothic Bold" panose="020E0705020206020404" pitchFamily="34" charset="0"/>
              </a:rPr>
              <a:t> de nouveaux modèles économiques</a:t>
            </a:r>
          </a:p>
          <a:p>
            <a:pPr marL="0" marR="0" lvl="0" indent="0" algn="ctr" defTabSz="1087636" rtl="0" eaLnBrk="1" fontAlgn="auto" latinLnBrk="0" hangingPunct="1">
              <a:lnSpc>
                <a:spcPts val="1500"/>
              </a:lnSpc>
              <a:spcBef>
                <a:spcPct val="20000"/>
              </a:spcBef>
              <a:spcAft>
                <a:spcPts val="0"/>
              </a:spcAft>
              <a:buClrTx/>
              <a:buSzTx/>
              <a:buFont typeface="Arial"/>
              <a:buNone/>
              <a:tabLst/>
              <a:defRPr/>
            </a:pPr>
            <a:r>
              <a:rPr kumimoji="0" lang="fr-FR" sz="16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rPr>
              <a:t>’</a:t>
            </a:r>
            <a:endParaRPr kumimoji="0" lang="en-US" sz="12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cs typeface="Lato Light"/>
            </a:endParaRPr>
          </a:p>
        </p:txBody>
      </p:sp>
      <p:sp>
        <p:nvSpPr>
          <p:cNvPr id="18" name="TextBox 7">
            <a:extLst>
              <a:ext uri="{FF2B5EF4-FFF2-40B4-BE49-F238E27FC236}">
                <a16:creationId xmlns:a16="http://schemas.microsoft.com/office/drawing/2014/main" id="{F3963CA3-1599-422F-A6BB-2715A3B39502}"/>
              </a:ext>
            </a:extLst>
          </p:cNvPr>
          <p:cNvSpPr txBox="1"/>
          <p:nvPr/>
        </p:nvSpPr>
        <p:spPr>
          <a:xfrm>
            <a:off x="0" y="192131"/>
            <a:ext cx="12019175" cy="538601"/>
          </a:xfrm>
          <a:prstGeom prst="rect">
            <a:avLst/>
          </a:prstGeom>
          <a:noFill/>
        </p:spPr>
        <p:txBody>
          <a:bodyPr wrap="square" lIns="45711" tIns="22856" rIns="45711" bIns="22856" rtlCol="0">
            <a:spAutoFit/>
          </a:bodyPr>
          <a:lstStyle/>
          <a:p>
            <a:pPr algn="ctr" fontAlgn="auto">
              <a:spcBef>
                <a:spcPts val="0"/>
              </a:spcBef>
              <a:spcAft>
                <a:spcPts val="0"/>
              </a:spcAft>
              <a:defRPr/>
            </a:pPr>
            <a:r>
              <a:rPr lang="fr-FR" sz="3200" b="1" dirty="0">
                <a:solidFill>
                  <a:schemeClr val="tx2"/>
                </a:solidFill>
                <a:latin typeface="Lato Regular"/>
              </a:rPr>
              <a:t>De nouveaux modèles économiques</a:t>
            </a:r>
          </a:p>
        </p:txBody>
      </p:sp>
      <p:sp>
        <p:nvSpPr>
          <p:cNvPr id="19" name="Rectangle 18">
            <a:extLst>
              <a:ext uri="{FF2B5EF4-FFF2-40B4-BE49-F238E27FC236}">
                <a16:creationId xmlns:a16="http://schemas.microsoft.com/office/drawing/2014/main" id="{C382908F-4718-483E-8F46-D92C43CE4B64}"/>
              </a:ext>
            </a:extLst>
          </p:cNvPr>
          <p:cNvSpPr/>
          <p:nvPr/>
        </p:nvSpPr>
        <p:spPr>
          <a:xfrm>
            <a:off x="4877349" y="1348369"/>
            <a:ext cx="1339253"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spTree>
    <p:extLst>
      <p:ext uri="{BB962C8B-B14F-4D97-AF65-F5344CB8AC3E}">
        <p14:creationId xmlns:p14="http://schemas.microsoft.com/office/powerpoint/2010/main" val="145958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8D1336D0-47F8-4C8D-8C69-586A26181052}"/>
              </a:ext>
            </a:extLst>
          </p:cNvPr>
          <p:cNvGrpSpPr/>
          <p:nvPr/>
        </p:nvGrpSpPr>
        <p:grpSpPr>
          <a:xfrm>
            <a:off x="7585168" y="1859356"/>
            <a:ext cx="4214949" cy="3199395"/>
            <a:chOff x="7239501" y="2823885"/>
            <a:chExt cx="4387724" cy="3199395"/>
          </a:xfrm>
        </p:grpSpPr>
        <p:pic>
          <p:nvPicPr>
            <p:cNvPr id="4" name="Espace réservé du contenu 3">
              <a:extLst>
                <a:ext uri="{FF2B5EF4-FFF2-40B4-BE49-F238E27FC236}">
                  <a16:creationId xmlns:a16="http://schemas.microsoft.com/office/drawing/2014/main" id="{E3F66A21-A68B-4BD3-BA19-01B317723D3B}"/>
                </a:ext>
              </a:extLst>
            </p:cNvPr>
            <p:cNvPicPr>
              <a:picLocks noChangeAspect="1"/>
            </p:cNvPicPr>
            <p:nvPr/>
          </p:nvPicPr>
          <p:blipFill>
            <a:blip r:embed="rId2"/>
            <a:stretch>
              <a:fillRect/>
            </a:stretch>
          </p:blipFill>
          <p:spPr>
            <a:xfrm>
              <a:off x="7239501" y="2894317"/>
              <a:ext cx="4308351" cy="3128963"/>
            </a:xfrm>
            <a:prstGeom prst="rect">
              <a:avLst/>
            </a:prstGeom>
            <a:ln>
              <a:noFill/>
            </a:ln>
          </p:spPr>
        </p:pic>
        <p:sp>
          <p:nvSpPr>
            <p:cNvPr id="9" name="ZoneTexte 8">
              <a:extLst>
                <a:ext uri="{FF2B5EF4-FFF2-40B4-BE49-F238E27FC236}">
                  <a16:creationId xmlns:a16="http://schemas.microsoft.com/office/drawing/2014/main" id="{97CE57C0-911C-4944-90C6-9F9B06B1EABB}"/>
                </a:ext>
              </a:extLst>
            </p:cNvPr>
            <p:cNvSpPr txBox="1"/>
            <p:nvPr/>
          </p:nvSpPr>
          <p:spPr>
            <a:xfrm>
              <a:off x="8336439" y="2823885"/>
              <a:ext cx="3160757" cy="338554"/>
            </a:xfrm>
            <a:prstGeom prst="rect">
              <a:avLst/>
            </a:prstGeom>
            <a:noFill/>
            <a:ln>
              <a:noFill/>
            </a:ln>
          </p:spPr>
          <p:txBody>
            <a:bodyPr wrap="square" rtlCol="0">
              <a:spAutoFit/>
            </a:bodyPr>
            <a:lstStyle/>
            <a:p>
              <a:r>
                <a:rPr lang="fr-FR" sz="1600" b="1" dirty="0">
                  <a:latin typeface="Lato Regular"/>
                </a:rPr>
                <a:t>Dégroupage et Groupage</a:t>
              </a:r>
            </a:p>
          </p:txBody>
        </p:sp>
        <p:sp>
          <p:nvSpPr>
            <p:cNvPr id="15" name="ZoneTexte 14">
              <a:extLst>
                <a:ext uri="{FF2B5EF4-FFF2-40B4-BE49-F238E27FC236}">
                  <a16:creationId xmlns:a16="http://schemas.microsoft.com/office/drawing/2014/main" id="{0B6F47B6-5CBD-484A-890E-04AD43C020F4}"/>
                </a:ext>
              </a:extLst>
            </p:cNvPr>
            <p:cNvSpPr txBox="1"/>
            <p:nvPr/>
          </p:nvSpPr>
          <p:spPr>
            <a:xfrm>
              <a:off x="7674646" y="5549156"/>
              <a:ext cx="3952579" cy="338554"/>
            </a:xfrm>
            <a:prstGeom prst="rect">
              <a:avLst/>
            </a:prstGeom>
            <a:noFill/>
            <a:ln>
              <a:noFill/>
            </a:ln>
          </p:spPr>
          <p:txBody>
            <a:bodyPr wrap="square" rtlCol="0">
              <a:spAutoFit/>
            </a:bodyPr>
            <a:lstStyle/>
            <a:p>
              <a:r>
                <a:rPr lang="fr-FR" sz="1600" b="1" dirty="0">
                  <a:latin typeface="Lato Regular"/>
                </a:rPr>
                <a:t>Désassemblage ou Assemblage</a:t>
              </a:r>
            </a:p>
          </p:txBody>
        </p:sp>
      </p:grpSp>
      <p:sp>
        <p:nvSpPr>
          <p:cNvPr id="12" name="Espace réservé du contenu 1">
            <a:extLst>
              <a:ext uri="{FF2B5EF4-FFF2-40B4-BE49-F238E27FC236}">
                <a16:creationId xmlns:a16="http://schemas.microsoft.com/office/drawing/2014/main" id="{04E88226-0AEF-4A73-8187-3EC7ADE873AB}"/>
              </a:ext>
            </a:extLst>
          </p:cNvPr>
          <p:cNvSpPr txBox="1">
            <a:spLocks/>
          </p:cNvSpPr>
          <p:nvPr/>
        </p:nvSpPr>
        <p:spPr>
          <a:xfrm>
            <a:off x="142870" y="1743397"/>
            <a:ext cx="7398754" cy="4674828"/>
          </a:xfrm>
          <a:prstGeom prst="rect">
            <a:avLst/>
          </a:prstGeom>
        </p:spPr>
        <p:txBody>
          <a:bodyPr>
            <a:noAutofit/>
          </a:bodyPr>
          <a:lstStyle>
            <a:lvl1pPr marL="228600" indent="-360000" algn="l" defTabSz="914400" rtl="0" eaLnBrk="1" latinLnBrk="0" hangingPunct="1">
              <a:lnSpc>
                <a:spcPct val="100000"/>
              </a:lnSpc>
              <a:spcBef>
                <a:spcPts val="300"/>
              </a:spcBef>
              <a:buClr>
                <a:srgbClr val="C00000"/>
              </a:buClr>
              <a:buFont typeface="Wingdings" panose="05000000000000000000" pitchFamily="2" charset="2"/>
              <a:buChar char="v"/>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ü"/>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800"/>
              </a:lnSpc>
              <a:spcAft>
                <a:spcPts val="600"/>
              </a:spcAft>
              <a:buSzPct val="80000"/>
              <a:buFont typeface="Arial" panose="020B0604020202020204" pitchFamily="34" charset="0"/>
              <a:buChar char="►"/>
            </a:pPr>
            <a:r>
              <a:rPr lang="fr-FR" sz="1600" b="1" dirty="0">
                <a:latin typeface="Lato Regular"/>
              </a:rPr>
              <a:t>Dégroupage</a:t>
            </a:r>
          </a:p>
          <a:p>
            <a:pPr marL="432000" lvl="1" indent="-180000">
              <a:lnSpc>
                <a:spcPts val="1600"/>
              </a:lnSpc>
              <a:spcAft>
                <a:spcPts val="600"/>
              </a:spcAft>
            </a:pPr>
            <a:r>
              <a:rPr lang="fr-FR" sz="1500" dirty="0">
                <a:latin typeface="Lato Regular"/>
              </a:rPr>
              <a:t>C’est une propriété courante des plateformes numériques, grâce à un coût de distribution sur le réseau devenu pratiquement nul. Exemple les plateformes ITunes, où on peut acheter le morceau de son choix, sans acheter tout le CD.</a:t>
            </a:r>
          </a:p>
          <a:p>
            <a:pPr marL="285750" indent="-285750">
              <a:lnSpc>
                <a:spcPts val="1800"/>
              </a:lnSpc>
              <a:spcAft>
                <a:spcPts val="600"/>
              </a:spcAft>
              <a:buSzPct val="80000"/>
              <a:buFont typeface="Arial" panose="020B0604020202020204" pitchFamily="34" charset="0"/>
              <a:buChar char="►"/>
            </a:pPr>
            <a:r>
              <a:rPr lang="fr-FR" sz="1600" b="1" dirty="0">
                <a:latin typeface="Lato Regular"/>
              </a:rPr>
              <a:t>Groupage</a:t>
            </a:r>
          </a:p>
          <a:p>
            <a:pPr marL="432000" lvl="1" indent="-180000">
              <a:lnSpc>
                <a:spcPts val="1600"/>
              </a:lnSpc>
              <a:spcAft>
                <a:spcPts val="600"/>
              </a:spcAft>
            </a:pPr>
            <a:r>
              <a:rPr lang="fr-FR" sz="1500" dirty="0">
                <a:latin typeface="Lato Regular"/>
              </a:rPr>
              <a:t>La troisième vague des plateformes musicales qui diffusent en continu des services comme Spotify et Pandora. Les services de streaming permettent de pour proposer une immense bibliothèque musicale, consommable morceau par morceau ou par playlists, disponible tout le temps, instantanément, et de manière illimitée, sous forme d’abonnement forfaitaire. </a:t>
            </a:r>
            <a:r>
              <a:rPr lang="fr-FR" sz="1500" b="1" dirty="0">
                <a:latin typeface="Lato Regular"/>
              </a:rPr>
              <a:t>On achète le droit d’écouter</a:t>
            </a:r>
            <a:r>
              <a:rPr lang="fr-FR" sz="1500" dirty="0">
                <a:latin typeface="Lato Regular"/>
              </a:rPr>
              <a:t>. Dans un système de partage de recette similaire à celui de la radio.</a:t>
            </a:r>
          </a:p>
          <a:p>
            <a:pPr indent="-288000">
              <a:lnSpc>
                <a:spcPts val="1600"/>
              </a:lnSpc>
              <a:buSzPct val="80000"/>
              <a:buFont typeface="Arial" panose="020B0604020202020204" pitchFamily="34" charset="0"/>
              <a:buChar char="►"/>
            </a:pPr>
            <a:r>
              <a:rPr lang="fr-FR" sz="1600" b="1" dirty="0">
                <a:latin typeface="Lato Regular"/>
              </a:rPr>
              <a:t>Ouverture pour intégrer les expériences</a:t>
            </a:r>
            <a:endParaRPr lang="fr-FR" sz="2400" dirty="0">
              <a:latin typeface="Lato Regular"/>
            </a:endParaRPr>
          </a:p>
          <a:p>
            <a:pPr marL="432000" indent="-180000">
              <a:lnSpc>
                <a:spcPts val="1600"/>
              </a:lnSpc>
              <a:buFont typeface="Wingdings" panose="05000000000000000000" pitchFamily="2" charset="2"/>
              <a:buChar char="§"/>
            </a:pPr>
            <a:r>
              <a:rPr lang="fr-FR" sz="1400" dirty="0">
                <a:latin typeface="Lato Regular"/>
              </a:rPr>
              <a:t>Les API doivent être les canaux qui permettent les interactions entre les acteurs, et les microservices doivent offrir un accès ouvert aux données et aux informations, offrant ainsi des possibilités d'apprentissage et d'amélioration à tous.</a:t>
            </a:r>
          </a:p>
          <a:p>
            <a:pPr marL="432000" indent="-180000">
              <a:lnSpc>
                <a:spcPts val="1600"/>
              </a:lnSpc>
              <a:buFont typeface="Wingdings" panose="05000000000000000000" pitchFamily="2" charset="2"/>
              <a:buChar char="§"/>
            </a:pPr>
            <a:r>
              <a:rPr lang="fr-FR" sz="1500" dirty="0">
                <a:latin typeface="Lato Regular"/>
              </a:rPr>
              <a:t>Plus on offrira d’éléments remixables (par le biais d’API et de fonctionnalités de plate-forme lâche), plus l’écosystème sera capable de créer des expériences désobéissantes (en dehors des règles établies) en haut de la chaîne de valeur</a:t>
            </a:r>
          </a:p>
        </p:txBody>
      </p:sp>
      <p:grpSp>
        <p:nvGrpSpPr>
          <p:cNvPr id="11" name="Group 6">
            <a:extLst>
              <a:ext uri="{FF2B5EF4-FFF2-40B4-BE49-F238E27FC236}">
                <a16:creationId xmlns:a16="http://schemas.microsoft.com/office/drawing/2014/main" id="{9EC11C42-70AD-47D0-B2F3-CFDAEFD658AC}"/>
              </a:ext>
            </a:extLst>
          </p:cNvPr>
          <p:cNvGrpSpPr/>
          <p:nvPr/>
        </p:nvGrpSpPr>
        <p:grpSpPr>
          <a:xfrm>
            <a:off x="0" y="241509"/>
            <a:ext cx="12192000" cy="1119446"/>
            <a:chOff x="5756390" y="483017"/>
            <a:chExt cx="14138212" cy="2238891"/>
          </a:xfrm>
        </p:grpSpPr>
        <p:sp>
          <p:nvSpPr>
            <p:cNvPr id="13" name="Subtitle 2">
              <a:extLst>
                <a:ext uri="{FF2B5EF4-FFF2-40B4-BE49-F238E27FC236}">
                  <a16:creationId xmlns:a16="http://schemas.microsoft.com/office/drawing/2014/main" id="{B35FE701-6109-4D35-B2A3-AFDB50E7D543}"/>
                </a:ext>
              </a:extLst>
            </p:cNvPr>
            <p:cNvSpPr txBox="1">
              <a:spLocks/>
            </p:cNvSpPr>
            <p:nvPr/>
          </p:nvSpPr>
          <p:spPr>
            <a:xfrm>
              <a:off x="5756390" y="1587699"/>
              <a:ext cx="14138212" cy="875282"/>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8000" dirty="0">
                  <a:solidFill>
                    <a:schemeClr val="tx1"/>
                  </a:solidFill>
                  <a:latin typeface="Copperplate Gothic Bold" panose="020E0705020206020404" pitchFamily="34" charset="0"/>
                </a:rPr>
                <a:t>Grouper ou Dégrouper</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14" name="TextBox 7">
              <a:extLst>
                <a:ext uri="{FF2B5EF4-FFF2-40B4-BE49-F238E27FC236}">
                  <a16:creationId xmlns:a16="http://schemas.microsoft.com/office/drawing/2014/main" id="{E9F49F7B-E154-4A13-96D5-82E13CF5E23D}"/>
                </a:ext>
              </a:extLst>
            </p:cNvPr>
            <p:cNvSpPr txBox="1"/>
            <p:nvPr/>
          </p:nvSpPr>
          <p:spPr>
            <a:xfrm>
              <a:off x="5988388" y="483017"/>
              <a:ext cx="13483159" cy="1077202"/>
            </a:xfrm>
            <a:prstGeom prst="rect">
              <a:avLst/>
            </a:prstGeom>
            <a:noFill/>
          </p:spPr>
          <p:txBody>
            <a:bodyPr wrap="square" lIns="45711" tIns="22856" rIns="45711" bIns="22856" rtlCol="0">
              <a:spAutoFit/>
            </a:bodyPr>
            <a:lstStyle/>
            <a:p>
              <a:pPr lvl="0" algn="ctr" fontAlgn="auto">
                <a:spcBef>
                  <a:spcPts val="0"/>
                </a:spcBef>
                <a:spcAft>
                  <a:spcPts val="0"/>
                </a:spcAft>
                <a:defRPr/>
              </a:pPr>
              <a:r>
                <a:rPr lang="fr-FR" sz="3200" b="1" dirty="0">
                  <a:solidFill>
                    <a:schemeClr val="tx2"/>
                  </a:solidFill>
                  <a:latin typeface="Lato Regular"/>
                </a:rPr>
                <a:t>Il n’y a que deux moyens de gagner de l’argent</a:t>
              </a:r>
              <a:endParaRPr kumimoji="0" lang="id-ID" sz="3200" b="1" i="0" u="none" strike="noStrike" kern="1200" cap="none" spc="0" normalizeH="0" baseline="0" noProof="0" dirty="0">
                <a:ln>
                  <a:noFill/>
                </a:ln>
                <a:solidFill>
                  <a:schemeClr val="tx2"/>
                </a:solidFill>
                <a:effectLst/>
                <a:uLnTx/>
                <a:uFillTx/>
                <a:latin typeface="Lato Regular"/>
                <a:cs typeface="Lato Regular"/>
              </a:endParaRPr>
            </a:p>
          </p:txBody>
        </p:sp>
        <p:sp>
          <p:nvSpPr>
            <p:cNvPr id="16" name="Rectangle 15">
              <a:extLst>
                <a:ext uri="{FF2B5EF4-FFF2-40B4-BE49-F238E27FC236}">
                  <a16:creationId xmlns:a16="http://schemas.microsoft.com/office/drawing/2014/main" id="{55D9A3F8-CAAE-4A99-B768-475C87355548}"/>
                </a:ext>
              </a:extLst>
            </p:cNvPr>
            <p:cNvSpPr/>
            <p:nvPr/>
          </p:nvSpPr>
          <p:spPr>
            <a:xfrm>
              <a:off x="11987943" y="2630470"/>
              <a:ext cx="1553037"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grpSp>
    </p:spTree>
    <p:extLst>
      <p:ext uri="{BB962C8B-B14F-4D97-AF65-F5344CB8AC3E}">
        <p14:creationId xmlns:p14="http://schemas.microsoft.com/office/powerpoint/2010/main" val="13393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119980</TotalTime>
  <Words>1166</Words>
  <Application>Microsoft Office PowerPoint</Application>
  <PresentationFormat>Grand écran</PresentationFormat>
  <Paragraphs>130</Paragraphs>
  <Slides>11</Slides>
  <Notes>2</Notes>
  <HiddenSlides>0</HiddenSlides>
  <MMClips>0</MMClips>
  <ScaleCrop>false</ScaleCrop>
  <HeadingPairs>
    <vt:vector size="6" baseType="variant">
      <vt:variant>
        <vt:lpstr>Polices utilisées</vt:lpstr>
      </vt:variant>
      <vt:variant>
        <vt:i4>17</vt:i4>
      </vt:variant>
      <vt:variant>
        <vt:lpstr>Thème</vt:lpstr>
      </vt:variant>
      <vt:variant>
        <vt:i4>4</vt:i4>
      </vt:variant>
      <vt:variant>
        <vt:lpstr>Titres des diapositives</vt:lpstr>
      </vt:variant>
      <vt:variant>
        <vt:i4>11</vt:i4>
      </vt:variant>
    </vt:vector>
  </HeadingPairs>
  <TitlesOfParts>
    <vt:vector size="32" baseType="lpstr">
      <vt:lpstr>Arial</vt:lpstr>
      <vt:lpstr>Arial Black</vt:lpstr>
      <vt:lpstr>Arial Rounded MT Bold</vt:lpstr>
      <vt:lpstr>Calibri</vt:lpstr>
      <vt:lpstr>Calibri Light</vt:lpstr>
      <vt:lpstr>Copperplate Gothic Bold</vt:lpstr>
      <vt:lpstr>Copperplate Gothic Light</vt:lpstr>
      <vt:lpstr>Lato</vt:lpstr>
      <vt:lpstr>Lato Light</vt:lpstr>
      <vt:lpstr>Lato Regular</vt:lpstr>
      <vt:lpstr>Open Sans</vt:lpstr>
      <vt:lpstr>Open Sans Light</vt:lpstr>
      <vt:lpstr>Raleway Light</vt:lpstr>
      <vt:lpstr>Roboto Light</vt:lpstr>
      <vt:lpstr>Roboto Regular</vt:lpstr>
      <vt:lpstr>Times New Roman</vt:lpstr>
      <vt:lpstr>Wingdings</vt:lpstr>
      <vt:lpstr>1_Thème Office</vt:lpstr>
      <vt:lpstr>Default Theme</vt:lpstr>
      <vt:lpstr>2_Thème Office</vt:lpstr>
      <vt:lpstr>1_Default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Moyen</dc:creator>
  <cp:lastModifiedBy>Moyen Pierre</cp:lastModifiedBy>
  <cp:revision>4993</cp:revision>
  <cp:lastPrinted>2018-11-18T07:33:12Z</cp:lastPrinted>
  <dcterms:created xsi:type="dcterms:W3CDTF">2012-07-30T22:21:58Z</dcterms:created>
  <dcterms:modified xsi:type="dcterms:W3CDTF">2018-11-18T16:24:22Z</dcterms:modified>
</cp:coreProperties>
</file>