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38" r:id="rId2"/>
    <p:sldMasterId id="2147483796" r:id="rId3"/>
  </p:sldMasterIdLst>
  <p:notesMasterIdLst>
    <p:notesMasterId r:id="rId15"/>
  </p:notesMasterIdLst>
  <p:handoutMasterIdLst>
    <p:handoutMasterId r:id="rId16"/>
  </p:handoutMasterIdLst>
  <p:sldIdLst>
    <p:sldId id="1937" r:id="rId4"/>
    <p:sldId id="2525" r:id="rId5"/>
    <p:sldId id="2553" r:id="rId6"/>
    <p:sldId id="2558" r:id="rId7"/>
    <p:sldId id="808" r:id="rId8"/>
    <p:sldId id="2554" r:id="rId9"/>
    <p:sldId id="2556" r:id="rId10"/>
    <p:sldId id="2555" r:id="rId11"/>
    <p:sldId id="2552" r:id="rId12"/>
    <p:sldId id="317" r:id="rId13"/>
    <p:sldId id="2557" r:id="rId14"/>
  </p:sldIdLst>
  <p:sldSz cx="12192000" cy="6858000"/>
  <p:notesSz cx="6858000" cy="99456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3885" userDrawn="1">
          <p15:clr>
            <a:srgbClr val="A4A3A4"/>
          </p15:clr>
        </p15:guide>
        <p15:guide id="3" orient="horz" pos="16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66"/>
    <a:srgbClr val="FEC266"/>
    <a:srgbClr val="FFE91D"/>
    <a:srgbClr val="FF7C80"/>
    <a:srgbClr val="E183BF"/>
    <a:srgbClr val="FF66CC"/>
    <a:srgbClr val="FECA66"/>
    <a:srgbClr val="B80000"/>
    <a:srgbClr val="508BB0"/>
    <a:srgbClr val="B0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5371" autoAdjust="0"/>
  </p:normalViewPr>
  <p:slideViewPr>
    <p:cSldViewPr snapToGrid="0">
      <p:cViewPr varScale="1">
        <p:scale>
          <a:sx n="88" d="100"/>
          <a:sy n="88" d="100"/>
        </p:scale>
        <p:origin x="739" y="82"/>
      </p:cViewPr>
      <p:guideLst>
        <p:guide pos="3885"/>
        <p:guide orient="horz" pos="1684"/>
      </p:guideLst>
    </p:cSldViewPr>
  </p:slideViewPr>
  <p:notesTextViewPr>
    <p:cViewPr>
      <p:scale>
        <a:sx n="1" d="1"/>
        <a:sy n="1" d="1"/>
      </p:scale>
      <p:origin x="0" y="0"/>
    </p:cViewPr>
  </p:notesTextViewPr>
  <p:sorterViewPr>
    <p:cViewPr varScale="1">
      <p:scale>
        <a:sx n="1" d="1"/>
        <a:sy n="1" d="1"/>
      </p:scale>
      <p:origin x="0" y="-1747"/>
    </p:cViewPr>
  </p:sorterViewPr>
  <p:notesViewPr>
    <p:cSldViewPr snapToGrid="0">
      <p:cViewPr varScale="1">
        <p:scale>
          <a:sx n="62" d="100"/>
          <a:sy n="62" d="100"/>
        </p:scale>
        <p:origin x="237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606EBA5-0138-4A62-B677-4F93D511AE44}" type="datetimeFigureOut">
              <a:rPr lang="fr-FR"/>
              <a:pPr>
                <a:defRPr/>
              </a:pPr>
              <a:t>18/11/2018</a:t>
            </a:fld>
            <a:endParaRPr lang="fr-FR"/>
          </a:p>
        </p:txBody>
      </p:sp>
      <p:sp>
        <p:nvSpPr>
          <p:cNvPr id="4" name="Espace réservé du pied de page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695598-7244-4CB8-B322-EE376896F055}" type="slidenum">
              <a:rPr lang="fr-FR"/>
              <a:pPr>
                <a:defRPr/>
              </a:pPr>
              <a:t>‹N°›</a:t>
            </a:fld>
            <a:endParaRPr lang="fr-FR"/>
          </a:p>
        </p:txBody>
      </p:sp>
    </p:spTree>
    <p:extLst>
      <p:ext uri="{BB962C8B-B14F-4D97-AF65-F5344CB8AC3E}">
        <p14:creationId xmlns:p14="http://schemas.microsoft.com/office/powerpoint/2010/main" val="269193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0AB8D2-DC21-4CCC-ADB9-78B68BB54095}" type="datetimeFigureOut">
              <a:rPr lang="fr-FR"/>
              <a:pPr>
                <a:defRPr/>
              </a:pPr>
              <a:t>18/11/2018</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9BC319-D76C-4A95-80C9-0AE76A1182AF}" type="slidenum">
              <a:rPr lang="fr-FR"/>
              <a:pPr>
                <a:defRPr/>
              </a:pPr>
              <a:t>‹N°›</a:t>
            </a:fld>
            <a:endParaRPr lang="fr-FR"/>
          </a:p>
        </p:txBody>
      </p:sp>
    </p:spTree>
    <p:extLst>
      <p:ext uri="{BB962C8B-B14F-4D97-AF65-F5344CB8AC3E}">
        <p14:creationId xmlns:p14="http://schemas.microsoft.com/office/powerpoint/2010/main" val="3718658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69BC319-D76C-4A95-80C9-0AE76A1182AF}" type="slidenum">
              <a:rPr lang="fr-FR" smtClean="0"/>
              <a:pPr>
                <a:defRPr/>
              </a:pPr>
              <a:t>3</a:t>
            </a:fld>
            <a:endParaRPr lang="fr-FR"/>
          </a:p>
        </p:txBody>
      </p:sp>
    </p:spTree>
    <p:extLst>
      <p:ext uri="{BB962C8B-B14F-4D97-AF65-F5344CB8AC3E}">
        <p14:creationId xmlns:p14="http://schemas.microsoft.com/office/powerpoint/2010/main" val="420211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Espace réservé du contenu 2"/>
          <p:cNvSpPr>
            <a:spLocks noGrp="1"/>
          </p:cNvSpPr>
          <p:nvPr>
            <p:ph idx="1"/>
          </p:nvPr>
        </p:nvSpPr>
        <p:spPr>
          <a:xfrm>
            <a:off x="838200" y="1300294"/>
            <a:ext cx="10515600" cy="4876669"/>
          </a:xfrm>
        </p:spPr>
        <p:txBody>
          <a:bodyPr/>
          <a:lstStyle>
            <a:lvl1pPr marL="228600" indent="-324000">
              <a:lnSpc>
                <a:spcPts val="1900"/>
              </a:lnSpc>
              <a:spcBef>
                <a:spcPts val="300"/>
              </a:spcBef>
              <a:buClr>
                <a:srgbClr val="C00000"/>
              </a:buClr>
              <a:buFont typeface="Wingdings" panose="05000000000000000000" pitchFamily="2" charset="2"/>
              <a:buChar char="v"/>
              <a:defRPr sz="1800">
                <a:latin typeface="Arial" panose="020B0604020202020204" pitchFamily="34" charset="0"/>
                <a:cs typeface="Arial" panose="020B0604020202020204" pitchFamily="34" charset="0"/>
              </a:defRPr>
            </a:lvl1pPr>
            <a:lvl2pPr marL="685800" indent="-228600">
              <a:lnSpc>
                <a:spcPts val="1900"/>
              </a:lnSpc>
              <a:spcBef>
                <a:spcPts val="0"/>
              </a:spcBef>
              <a:buClr>
                <a:schemeClr val="bg2">
                  <a:lumMod val="75000"/>
                </a:schemeClr>
              </a:buClr>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lnSpc>
                <a:spcPts val="1900"/>
              </a:lnSpc>
              <a:spcBef>
                <a:spcPts val="0"/>
              </a:spcBef>
              <a:buFont typeface="Wingdings" panose="05000000000000000000" pitchFamily="2" charset="2"/>
              <a:buChar char="ü"/>
              <a:defRPr sz="1400">
                <a:latin typeface="Arial" panose="020B0604020202020204" pitchFamily="34" charset="0"/>
                <a:cs typeface="Arial" panose="020B0604020202020204" pitchFamily="34" charset="0"/>
              </a:defRPr>
            </a:lvl3pPr>
            <a:lvl4pPr>
              <a:lnSpc>
                <a:spcPts val="1900"/>
              </a:lnSpc>
              <a:spcBef>
                <a:spcPts val="0"/>
              </a:spcBef>
              <a:defRPr sz="1200">
                <a:latin typeface="Arial" panose="020B0604020202020204" pitchFamily="34" charset="0"/>
                <a:cs typeface="Arial" panose="020B0604020202020204" pitchFamily="34" charset="0"/>
              </a:defRPr>
            </a:lvl4pPr>
            <a:lvl5pPr>
              <a:lnSpc>
                <a:spcPts val="1900"/>
              </a:lnSpc>
              <a:spcBef>
                <a:spcPts val="0"/>
              </a:spcBef>
              <a:defRPr sz="12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de-DE" dirty="0"/>
          </a:p>
        </p:txBody>
      </p:sp>
      <p:sp>
        <p:nvSpPr>
          <p:cNvPr id="21" name="Titre 20"/>
          <p:cNvSpPr>
            <a:spLocks noGrp="1"/>
          </p:cNvSpPr>
          <p:nvPr>
            <p:ph type="title"/>
          </p:nvPr>
        </p:nvSpPr>
        <p:spPr>
          <a:xfrm>
            <a:off x="838200" y="365125"/>
            <a:ext cx="10515600" cy="448607"/>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2411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23559785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351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403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3474675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821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18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45326533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a:t>Drag  Your Picture Here</a:t>
            </a:r>
          </a:p>
          <a:p>
            <a:endParaRPr lang="en-US" dirty="0"/>
          </a:p>
        </p:txBody>
      </p:sp>
    </p:spTree>
    <p:extLst>
      <p:ext uri="{BB962C8B-B14F-4D97-AF65-F5344CB8AC3E}">
        <p14:creationId xmlns:p14="http://schemas.microsoft.com/office/powerpoint/2010/main" val="28084046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20483"/>
            <a:ext cx="12192000" cy="2838449"/>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3894600591"/>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2"/>
            <a:ext cx="12192000" cy="3158274"/>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123493478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3" name="Titre 12"/>
          <p:cNvSpPr>
            <a:spLocks noGrp="1"/>
          </p:cNvSpPr>
          <p:nvPr>
            <p:ph type="title"/>
          </p:nvPr>
        </p:nvSpPr>
        <p:spPr>
          <a:xfrm>
            <a:off x="838200" y="365125"/>
            <a:ext cx="10515600" cy="482163"/>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118555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ptop Project">
    <p:spTree>
      <p:nvGrpSpPr>
        <p:cNvPr id="1" name=""/>
        <p:cNvGrpSpPr/>
        <p:nvPr/>
      </p:nvGrpSpPr>
      <p:grpSpPr>
        <a:xfrm>
          <a:off x="0" y="0"/>
          <a:ext cx="0" cy="0"/>
          <a:chOff x="0" y="0"/>
          <a:chExt cx="0" cy="0"/>
        </a:xfrm>
      </p:grpSpPr>
      <p:sp>
        <p:nvSpPr>
          <p:cNvPr id="14" name="Picture Placeholder 9"/>
          <p:cNvSpPr>
            <a:spLocks noGrp="1" noChangeAspect="1"/>
          </p:cNvSpPr>
          <p:nvPr>
            <p:ph type="pic" sz="quarter" idx="11"/>
          </p:nvPr>
        </p:nvSpPr>
        <p:spPr>
          <a:xfrm>
            <a:off x="1687360" y="2163534"/>
            <a:ext cx="4422647" cy="2769218"/>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6543853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6711772" y="1876518"/>
            <a:ext cx="4339462" cy="249108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66190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et the Team">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109428" y="1803401"/>
            <a:ext cx="2133600" cy="2133600"/>
          </a:xfrm>
          <a:prstGeom prst="ellipse">
            <a:avLst/>
          </a:prstGeom>
        </p:spPr>
        <p:txBody>
          <a:bodyPr>
            <a:normAutofit/>
          </a:bodyPr>
          <a:lstStyle>
            <a:lvl1pPr>
              <a:defRPr sz="1600"/>
            </a:lvl1pPr>
          </a:lstStyle>
          <a:p>
            <a:endParaRPr lang="en-US" dirty="0"/>
          </a:p>
        </p:txBody>
      </p:sp>
      <p:sp>
        <p:nvSpPr>
          <p:cNvPr id="18" name="Picture Placeholder 22"/>
          <p:cNvSpPr>
            <a:spLocks noGrp="1" noChangeAspect="1"/>
          </p:cNvSpPr>
          <p:nvPr>
            <p:ph type="pic" sz="quarter" idx="16"/>
          </p:nvPr>
        </p:nvSpPr>
        <p:spPr>
          <a:xfrm>
            <a:off x="3657600" y="1803401"/>
            <a:ext cx="2133600" cy="2133600"/>
          </a:xfrm>
          <a:prstGeom prst="ellipse">
            <a:avLst/>
          </a:prstGeom>
        </p:spPr>
        <p:txBody>
          <a:bodyPr>
            <a:normAutofit/>
          </a:bodyPr>
          <a:lstStyle>
            <a:lvl1pPr>
              <a:defRPr sz="1600"/>
            </a:lvl1pPr>
          </a:lstStyle>
          <a:p>
            <a:endParaRPr lang="en-US" dirty="0"/>
          </a:p>
        </p:txBody>
      </p:sp>
      <p:sp>
        <p:nvSpPr>
          <p:cNvPr id="19" name="Picture Placeholder 22"/>
          <p:cNvSpPr>
            <a:spLocks noGrp="1" noChangeAspect="1"/>
          </p:cNvSpPr>
          <p:nvPr>
            <p:ph type="pic" sz="quarter" idx="17"/>
          </p:nvPr>
        </p:nvSpPr>
        <p:spPr>
          <a:xfrm>
            <a:off x="6096000" y="1803401"/>
            <a:ext cx="2133600" cy="2133600"/>
          </a:xfrm>
          <a:prstGeom prst="ellipse">
            <a:avLst/>
          </a:prstGeom>
        </p:spPr>
        <p:txBody>
          <a:bodyPr>
            <a:normAutofit/>
          </a:bodyPr>
          <a:lstStyle>
            <a:lvl1pPr>
              <a:defRPr sz="1600"/>
            </a:lvl1pPr>
          </a:lstStyle>
          <a:p>
            <a:endParaRPr lang="en-US" dirty="0"/>
          </a:p>
        </p:txBody>
      </p:sp>
      <p:sp>
        <p:nvSpPr>
          <p:cNvPr id="20" name="Picture Placeholder 22"/>
          <p:cNvSpPr>
            <a:spLocks noGrp="1" noChangeAspect="1"/>
          </p:cNvSpPr>
          <p:nvPr>
            <p:ph type="pic" sz="quarter" idx="18"/>
          </p:nvPr>
        </p:nvSpPr>
        <p:spPr>
          <a:xfrm>
            <a:off x="8534400" y="1803401"/>
            <a:ext cx="2133600" cy="2133600"/>
          </a:xfrm>
          <a:prstGeom prst="ellipse">
            <a:avLst/>
          </a:prstGeom>
        </p:spPr>
        <p:txBody>
          <a:bodyPr>
            <a:normAutofit/>
          </a:bodyPr>
          <a:lstStyle>
            <a:lvl1pPr>
              <a:defRPr sz="1600"/>
            </a:lvl1pPr>
          </a:lstStyle>
          <a:p>
            <a:endParaRPr lang="en-US" dirty="0"/>
          </a:p>
        </p:txBody>
      </p:sp>
    </p:spTree>
    <p:extLst>
      <p:ext uri="{BB962C8B-B14F-4D97-AF65-F5344CB8AC3E}">
        <p14:creationId xmlns:p14="http://schemas.microsoft.com/office/powerpoint/2010/main" val="14170522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5029200" y="1260656"/>
            <a:ext cx="2133600" cy="2133600"/>
          </a:xfrm>
          <a:prstGeom prst="ellipse">
            <a:avLst/>
          </a:prstGeom>
        </p:spPr>
        <p:txBody>
          <a:bodyPr>
            <a:normAutofit/>
          </a:bodyPr>
          <a:lstStyle>
            <a:lvl1pPr marL="0" indent="0">
              <a:buNone/>
              <a:defRPr sz="1600"/>
            </a:lvl1pPr>
          </a:lstStyle>
          <a:p>
            <a:endParaRPr lang="en-US" dirty="0"/>
          </a:p>
        </p:txBody>
      </p:sp>
    </p:spTree>
    <p:extLst>
      <p:ext uri="{BB962C8B-B14F-4D97-AF65-F5344CB8AC3E}">
        <p14:creationId xmlns:p14="http://schemas.microsoft.com/office/powerpoint/2010/main" val="12090213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11545" y="2195658"/>
            <a:ext cx="12191997" cy="2125087"/>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5077202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ree Team">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1198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6" name="Picture Placeholder 14"/>
          <p:cNvSpPr>
            <a:spLocks noGrp="1" noChangeAspect="1"/>
          </p:cNvSpPr>
          <p:nvPr>
            <p:ph type="pic" sz="quarter" idx="11"/>
          </p:nvPr>
        </p:nvSpPr>
        <p:spPr>
          <a:xfrm>
            <a:off x="4500564" y="1779589"/>
            <a:ext cx="3206751" cy="3138488"/>
          </a:xfrm>
        </p:spPr>
        <p:txBody>
          <a:bodyPr>
            <a:normAutofit/>
          </a:bodyPr>
          <a:lstStyle>
            <a:lvl1pPr marL="0" indent="0">
              <a:buNone/>
              <a:defRPr sz="1600">
                <a:solidFill>
                  <a:schemeClr val="accent1"/>
                </a:solidFill>
              </a:defRPr>
            </a:lvl1pPr>
          </a:lstStyle>
          <a:p>
            <a:endParaRPr lang="id-ID" dirty="0"/>
          </a:p>
        </p:txBody>
      </p:sp>
      <p:sp>
        <p:nvSpPr>
          <p:cNvPr id="17" name="Picture Placeholder 14"/>
          <p:cNvSpPr>
            <a:spLocks noGrp="1" noChangeAspect="1"/>
          </p:cNvSpPr>
          <p:nvPr>
            <p:ph type="pic" sz="quarter" idx="12"/>
          </p:nvPr>
        </p:nvSpPr>
        <p:spPr>
          <a:xfrm>
            <a:off x="7815264" y="1784351"/>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6079870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2084388" y="2000250"/>
            <a:ext cx="3206751" cy="3138488"/>
          </a:xfrm>
        </p:spPr>
        <p:txBody>
          <a:bodyPr>
            <a:normAutofit/>
          </a:bodyPr>
          <a:lstStyle>
            <a:lvl1pPr marL="0" indent="0">
              <a:buNone/>
              <a:defRPr sz="1600">
                <a:solidFill>
                  <a:schemeClr val="accent1"/>
                </a:solidFill>
              </a:defRPr>
            </a:lvl1pPr>
          </a:lstStyle>
          <a:p>
            <a:endParaRPr lang="id-ID" dirty="0"/>
          </a:p>
        </p:txBody>
      </p:sp>
    </p:spTree>
    <p:extLst>
      <p:ext uri="{BB962C8B-B14F-4D97-AF65-F5344CB8AC3E}">
        <p14:creationId xmlns:p14="http://schemas.microsoft.com/office/powerpoint/2010/main" val="100169682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22297108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upport-team">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255589" y="1692238"/>
            <a:ext cx="4030217" cy="3977969"/>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249025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pp Design 01">
    <p:spTree>
      <p:nvGrpSpPr>
        <p:cNvPr id="1" name=""/>
        <p:cNvGrpSpPr/>
        <p:nvPr/>
      </p:nvGrpSpPr>
      <p:grpSpPr>
        <a:xfrm>
          <a:off x="0" y="0"/>
          <a:ext cx="0" cy="0"/>
          <a:chOff x="0" y="0"/>
          <a:chExt cx="0" cy="0"/>
        </a:xfrm>
      </p:grpSpPr>
      <p:sp>
        <p:nvSpPr>
          <p:cNvPr id="23" name="Picture Placeholder 16"/>
          <p:cNvSpPr>
            <a:spLocks noGrp="1" noChangeAspect="1"/>
          </p:cNvSpPr>
          <p:nvPr userDrawn="1">
            <p:ph type="pic" sz="quarter" idx="13"/>
          </p:nvPr>
        </p:nvSpPr>
        <p:spPr>
          <a:xfrm>
            <a:off x="4303918" y="2557198"/>
            <a:ext cx="944871" cy="2572187"/>
          </a:xfrm>
        </p:spPr>
        <p:txBody>
          <a:bodyPr>
            <a:normAutofit/>
          </a:bodyPr>
          <a:lstStyle>
            <a:lvl1pPr marL="0" indent="0">
              <a:buNone/>
              <a:defRPr sz="700"/>
            </a:lvl1pPr>
          </a:lstStyle>
          <a:p>
            <a:endParaRPr lang="en-US" dirty="0"/>
          </a:p>
        </p:txBody>
      </p:sp>
      <p:sp>
        <p:nvSpPr>
          <p:cNvPr id="24" name="Picture Placeholder 16"/>
          <p:cNvSpPr>
            <a:spLocks noGrp="1" noChangeAspect="1"/>
          </p:cNvSpPr>
          <p:nvPr userDrawn="1">
            <p:ph type="pic" sz="quarter" idx="14"/>
          </p:nvPr>
        </p:nvSpPr>
        <p:spPr>
          <a:xfrm>
            <a:off x="1165167" y="2550141"/>
            <a:ext cx="896020" cy="2572188"/>
          </a:xfrm>
        </p:spPr>
        <p:txBody>
          <a:bodyPr>
            <a:normAutofit/>
          </a:bodyPr>
          <a:lstStyle>
            <a:lvl1pPr marL="0" indent="0">
              <a:buNone/>
              <a:defRPr sz="700"/>
            </a:lvl1pPr>
          </a:lstStyle>
          <a:p>
            <a:endParaRPr lang="en-US" dirty="0"/>
          </a:p>
        </p:txBody>
      </p:sp>
      <p:sp>
        <p:nvSpPr>
          <p:cNvPr id="25" name="Picture Placeholder 16"/>
          <p:cNvSpPr>
            <a:spLocks noGrp="1" noChangeAspect="1"/>
          </p:cNvSpPr>
          <p:nvPr>
            <p:ph type="pic" sz="quarter" idx="10"/>
          </p:nvPr>
        </p:nvSpPr>
        <p:spPr>
          <a:xfrm>
            <a:off x="2252868" y="2267919"/>
            <a:ext cx="1889744" cy="3369467"/>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222059984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Tree>
    <p:extLst>
      <p:ext uri="{BB962C8B-B14F-4D97-AF65-F5344CB8AC3E}">
        <p14:creationId xmlns:p14="http://schemas.microsoft.com/office/powerpoint/2010/main" val="4014258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pp Design 02">
    <p:spTree>
      <p:nvGrpSpPr>
        <p:cNvPr id="1" name=""/>
        <p:cNvGrpSpPr/>
        <p:nvPr/>
      </p:nvGrpSpPr>
      <p:grpSpPr>
        <a:xfrm>
          <a:off x="0" y="0"/>
          <a:ext cx="0" cy="0"/>
          <a:chOff x="0" y="0"/>
          <a:chExt cx="0" cy="0"/>
        </a:xfrm>
      </p:grpSpPr>
      <p:sp>
        <p:nvSpPr>
          <p:cNvPr id="26" name="Picture Placeholder 9"/>
          <p:cNvSpPr>
            <a:spLocks noGrp="1" noChangeAspect="1"/>
          </p:cNvSpPr>
          <p:nvPr>
            <p:ph type="pic" sz="quarter" idx="10"/>
          </p:nvPr>
        </p:nvSpPr>
        <p:spPr>
          <a:xfrm>
            <a:off x="2116468"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0" name="Picture Placeholder 9"/>
          <p:cNvSpPr>
            <a:spLocks noGrp="1" noChangeAspect="1"/>
          </p:cNvSpPr>
          <p:nvPr>
            <p:ph type="pic" sz="quarter" idx="11"/>
          </p:nvPr>
        </p:nvSpPr>
        <p:spPr>
          <a:xfrm>
            <a:off x="5401831" y="2292692"/>
            <a:ext cx="1418177" cy="2544377"/>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34" name="Picture Placeholder 9"/>
          <p:cNvSpPr>
            <a:spLocks noGrp="1" noChangeAspect="1"/>
          </p:cNvSpPr>
          <p:nvPr>
            <p:ph type="pic" sz="quarter" idx="12"/>
          </p:nvPr>
        </p:nvSpPr>
        <p:spPr>
          <a:xfrm>
            <a:off x="8732070" y="2292692"/>
            <a:ext cx="1418177" cy="254437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82722197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ockup-dev2">
    <p:spTree>
      <p:nvGrpSpPr>
        <p:cNvPr id="1" name=""/>
        <p:cNvGrpSpPr/>
        <p:nvPr/>
      </p:nvGrpSpPr>
      <p:grpSpPr>
        <a:xfrm>
          <a:off x="0" y="0"/>
          <a:ext cx="0" cy="0"/>
          <a:chOff x="0" y="0"/>
          <a:chExt cx="0" cy="0"/>
        </a:xfrm>
      </p:grpSpPr>
      <p:sp>
        <p:nvSpPr>
          <p:cNvPr id="38" name="Picture Placeholder 16"/>
          <p:cNvSpPr>
            <a:spLocks noGrp="1" noChangeAspect="1"/>
          </p:cNvSpPr>
          <p:nvPr>
            <p:ph type="pic" sz="quarter" idx="13"/>
          </p:nvPr>
        </p:nvSpPr>
        <p:spPr>
          <a:xfrm>
            <a:off x="7036984" y="2394392"/>
            <a:ext cx="1006768" cy="2385050"/>
          </a:xfrm>
        </p:spPr>
        <p:txBody>
          <a:bodyPr>
            <a:normAutofit/>
          </a:bodyPr>
          <a:lstStyle>
            <a:lvl1pPr marL="0" indent="0">
              <a:buNone/>
              <a:defRPr sz="600"/>
            </a:lvl1pPr>
          </a:lstStyle>
          <a:p>
            <a:endParaRPr lang="en-US" dirty="0"/>
          </a:p>
        </p:txBody>
      </p:sp>
      <p:sp>
        <p:nvSpPr>
          <p:cNvPr id="39" name="Picture Placeholder 16"/>
          <p:cNvSpPr>
            <a:spLocks noGrp="1" noChangeAspect="1"/>
          </p:cNvSpPr>
          <p:nvPr>
            <p:ph type="pic" sz="quarter" idx="14"/>
          </p:nvPr>
        </p:nvSpPr>
        <p:spPr>
          <a:xfrm>
            <a:off x="4047873" y="2393726"/>
            <a:ext cx="920404" cy="2385050"/>
          </a:xfrm>
        </p:spPr>
        <p:txBody>
          <a:bodyPr>
            <a:normAutofit/>
          </a:bodyPr>
          <a:lstStyle>
            <a:lvl1pPr marL="0" indent="0">
              <a:buNone/>
              <a:defRPr sz="600"/>
            </a:lvl1pPr>
          </a:lstStyle>
          <a:p>
            <a:endParaRPr lang="en-US" dirty="0"/>
          </a:p>
        </p:txBody>
      </p:sp>
      <p:sp>
        <p:nvSpPr>
          <p:cNvPr id="25" name="Picture Placeholder 16"/>
          <p:cNvSpPr>
            <a:spLocks noGrp="1" noChangeAspect="1"/>
          </p:cNvSpPr>
          <p:nvPr>
            <p:ph type="pic" sz="quarter" idx="10"/>
          </p:nvPr>
        </p:nvSpPr>
        <p:spPr>
          <a:xfrm>
            <a:off x="5140484" y="2174790"/>
            <a:ext cx="1747046" cy="3114540"/>
          </a:xfrm>
        </p:spPr>
        <p:txBody>
          <a:bodyPr>
            <a:normAutofit/>
          </a:bodyPr>
          <a:lstStyle>
            <a:lvl1pPr marL="0" indent="0">
              <a:buNone/>
              <a:defRPr sz="600"/>
            </a:lvl1pPr>
          </a:lstStyle>
          <a:p>
            <a:endParaRPr lang="en-US" dirty="0"/>
          </a:p>
        </p:txBody>
      </p:sp>
    </p:spTree>
    <p:extLst>
      <p:ext uri="{BB962C8B-B14F-4D97-AF65-F5344CB8AC3E}">
        <p14:creationId xmlns:p14="http://schemas.microsoft.com/office/powerpoint/2010/main" val="34619903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4" y="1821007"/>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317490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1290292"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3896747"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6549859"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9135071" y="2132954"/>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2542454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6" name="Picture Placeholder 2"/>
          <p:cNvSpPr>
            <a:spLocks noGrp="1" noChangeAspect="1"/>
          </p:cNvSpPr>
          <p:nvPr>
            <p:ph type="pic" sz="quarter" idx="16"/>
          </p:nvPr>
        </p:nvSpPr>
        <p:spPr>
          <a:xfrm>
            <a:off x="2" y="1981479"/>
            <a:ext cx="2438746" cy="1980871"/>
          </a:xfrm>
        </p:spPr>
        <p:txBody>
          <a:bodyPr>
            <a:normAutofit/>
          </a:bodyPr>
          <a:lstStyle>
            <a:lvl1pPr marL="0" indent="0">
              <a:buNone/>
              <a:defRPr sz="2000">
                <a:solidFill>
                  <a:schemeClr val="accent1"/>
                </a:solidFill>
              </a:defRPr>
            </a:lvl1pPr>
          </a:lstStyle>
          <a:p>
            <a:endParaRPr lang="id-ID" dirty="0"/>
          </a:p>
        </p:txBody>
      </p:sp>
      <p:sp>
        <p:nvSpPr>
          <p:cNvPr id="37" name="Picture Placeholder 2"/>
          <p:cNvSpPr>
            <a:spLocks noGrp="1" noChangeAspect="1"/>
          </p:cNvSpPr>
          <p:nvPr>
            <p:ph type="pic" sz="quarter" idx="17"/>
          </p:nvPr>
        </p:nvSpPr>
        <p:spPr>
          <a:xfrm>
            <a:off x="2438750" y="608"/>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50" y="1982087"/>
            <a:ext cx="2438746"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0" name="Picture Placeholder 2"/>
          <p:cNvSpPr>
            <a:spLocks noGrp="1" noChangeAspect="1"/>
          </p:cNvSpPr>
          <p:nvPr>
            <p:ph type="pic" sz="quarter" idx="20"/>
          </p:nvPr>
        </p:nvSpPr>
        <p:spPr>
          <a:xfrm>
            <a:off x="4871863" y="1980871"/>
            <a:ext cx="2438746" cy="1980871"/>
          </a:xfrm>
        </p:spPr>
        <p:txBody>
          <a:bodyPr>
            <a:normAutofit/>
          </a:bodyPr>
          <a:lstStyle>
            <a:lvl1pPr marL="0" indent="0">
              <a:buNone/>
              <a:defRPr sz="2000">
                <a:solidFill>
                  <a:schemeClr val="accent1"/>
                </a:solidFill>
              </a:defRPr>
            </a:lvl1pPr>
          </a:lstStyle>
          <a:p>
            <a:endParaRPr lang="id-ID" dirty="0"/>
          </a:p>
        </p:txBody>
      </p:sp>
      <p:sp>
        <p:nvSpPr>
          <p:cNvPr id="41" name="Picture Placeholder 2"/>
          <p:cNvSpPr>
            <a:spLocks noGrp="1" noChangeAspect="1"/>
          </p:cNvSpPr>
          <p:nvPr>
            <p:ph type="pic" sz="quarter" idx="21"/>
          </p:nvPr>
        </p:nvSpPr>
        <p:spPr>
          <a:xfrm>
            <a:off x="7299466" y="1216"/>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299466" y="1982694"/>
            <a:ext cx="2438746"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
        <p:nvSpPr>
          <p:cNvPr id="44" name="Picture Placeholder 2"/>
          <p:cNvSpPr>
            <a:spLocks noGrp="1" noChangeAspect="1"/>
          </p:cNvSpPr>
          <p:nvPr>
            <p:ph type="pic" sz="quarter" idx="24"/>
          </p:nvPr>
        </p:nvSpPr>
        <p:spPr>
          <a:xfrm>
            <a:off x="9742111" y="1982694"/>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2943304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2" y="1"/>
            <a:ext cx="2438746" cy="1980871"/>
          </a:xfrm>
        </p:spPr>
        <p:txBody>
          <a:bodyPr>
            <a:normAutofit/>
          </a:bodyPr>
          <a:lstStyle>
            <a:lvl1pPr marL="0" indent="0">
              <a:buNone/>
              <a:defRPr sz="2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2438749" y="1982087"/>
            <a:ext cx="2421969" cy="1980871"/>
          </a:xfrm>
        </p:spPr>
        <p:txBody>
          <a:bodyPr>
            <a:normAutofit/>
          </a:bodyPr>
          <a:lstStyle>
            <a:lvl1pPr marL="0" indent="0">
              <a:buNone/>
              <a:defRPr sz="2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4871863" y="-607"/>
            <a:ext cx="2438746" cy="1980871"/>
          </a:xfrm>
        </p:spPr>
        <p:txBody>
          <a:bodyPr>
            <a:normAutofit/>
          </a:bodyPr>
          <a:lstStyle>
            <a:lvl1pPr marL="0" indent="0">
              <a:buNone/>
              <a:defRPr sz="2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7320140" y="1982694"/>
            <a:ext cx="2421971" cy="1980871"/>
          </a:xfrm>
        </p:spPr>
        <p:txBody>
          <a:bodyPr>
            <a:normAutofit/>
          </a:bodyPr>
          <a:lstStyle>
            <a:lvl1pPr marL="0" indent="0">
              <a:buNone/>
              <a:defRPr sz="2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9742111" y="1216"/>
            <a:ext cx="2449889" cy="19808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12190518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509473"/>
            <a:ext cx="12192000" cy="3386667"/>
          </a:xfrm>
        </p:spPr>
        <p:txBody>
          <a:bodyPr>
            <a:normAutofit/>
          </a:bodyPr>
          <a:lstStyle>
            <a:lvl1pPr marL="0" indent="0">
              <a:buNone/>
              <a:defRPr sz="2100">
                <a:solidFill>
                  <a:schemeClr val="bg1">
                    <a:lumMod val="65000"/>
                  </a:schemeClr>
                </a:solidFill>
              </a:defRPr>
            </a:lvl1pPr>
          </a:lstStyle>
          <a:p>
            <a:endParaRPr lang="en-US"/>
          </a:p>
        </p:txBody>
      </p:sp>
    </p:spTree>
    <p:extLst>
      <p:ext uri="{BB962C8B-B14F-4D97-AF65-F5344CB8AC3E}">
        <p14:creationId xmlns:p14="http://schemas.microsoft.com/office/powerpoint/2010/main" val="219703009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noChangeAspect="1"/>
          </p:cNvSpPr>
          <p:nvPr>
            <p:ph type="pic" sz="quarter" idx="13"/>
          </p:nvPr>
        </p:nvSpPr>
        <p:spPr>
          <a:xfrm>
            <a:off x="0" y="-1"/>
            <a:ext cx="12203143" cy="6858001"/>
          </a:xfrm>
        </p:spPr>
        <p:txBody>
          <a:bodyPr>
            <a:normAutofit/>
          </a:bodyPr>
          <a:lstStyle>
            <a:lvl1pPr marL="0" indent="0">
              <a:buNone/>
              <a:defRPr sz="1600">
                <a:latin typeface="Raleway Light"/>
                <a:cs typeface="Raleway Light"/>
              </a:defRPr>
            </a:lvl1pPr>
          </a:lstStyle>
          <a:p>
            <a:endParaRPr lang="id-ID" dirty="0"/>
          </a:p>
        </p:txBody>
      </p:sp>
    </p:spTree>
    <p:extLst>
      <p:ext uri="{BB962C8B-B14F-4D97-AF65-F5344CB8AC3E}">
        <p14:creationId xmlns:p14="http://schemas.microsoft.com/office/powerpoint/2010/main" val="40275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 name="Picture Placeholder 2"/>
          <p:cNvSpPr>
            <a:spLocks noGrp="1" noChangeAspect="1"/>
          </p:cNvSpPr>
          <p:nvPr>
            <p:ph type="pic" sz="quarter" idx="10"/>
          </p:nvPr>
        </p:nvSpPr>
        <p:spPr>
          <a:xfrm>
            <a:off x="997398" y="1188270"/>
            <a:ext cx="752671" cy="213995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2" name="Picture Placeholder 2"/>
          <p:cNvSpPr>
            <a:spLocks noGrp="1" noChangeAspect="1"/>
          </p:cNvSpPr>
          <p:nvPr>
            <p:ph type="pic" sz="quarter" idx="12"/>
          </p:nvPr>
        </p:nvSpPr>
        <p:spPr>
          <a:xfrm>
            <a:off x="3573307" y="1188270"/>
            <a:ext cx="803171" cy="2133600"/>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903613" y="966020"/>
            <a:ext cx="1558227" cy="2755900"/>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25837474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5" name="Rectangle 4"/>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19598392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Titre 7"/>
          <p:cNvSpPr>
            <a:spLocks noGrp="1"/>
          </p:cNvSpPr>
          <p:nvPr>
            <p:ph type="title"/>
          </p:nvPr>
        </p:nvSpPr>
        <p:spPr>
          <a:xfrm>
            <a:off x="838200" y="365126"/>
            <a:ext cx="10515600" cy="524108"/>
          </a:xfrm>
          <a:prstGeom prst="rect">
            <a:avLst/>
          </a:prstGeom>
        </p:spPr>
        <p:txBody>
          <a:bodyPr/>
          <a:lstStyle>
            <a:lvl1pPr>
              <a:defRPr sz="2400">
                <a:latin typeface="Arial" panose="020B0604020202020204" pitchFamily="34" charset="0"/>
                <a:cs typeface="Arial" panose="020B0604020202020204" pitchFamily="34" charset="0"/>
              </a:defRPr>
            </a:lvl1pPr>
          </a:lstStyle>
          <a:p>
            <a:r>
              <a:rPr lang="fr-FR" dirty="0"/>
              <a:t>Modifiez le style du titre</a:t>
            </a:r>
          </a:p>
        </p:txBody>
      </p:sp>
      <p:sp>
        <p:nvSpPr>
          <p:cNvPr id="5" name="Espace réservé de la date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27064F-C9F0-4036-B074-5E6703F679D9}"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Calibri"/>
                <a:ea typeface="+mn-ea"/>
                <a:cs typeface="+mn-cs"/>
              </a:rPr>
              <a:t>Open People Factory</a:t>
            </a:r>
          </a:p>
        </p:txBody>
      </p:sp>
      <p:sp>
        <p:nvSpPr>
          <p:cNvPr id="7" name="Espace réservé du numéro de diapositive 3"/>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182EEE-165B-4892-A8FC-28FE2D3744C8}"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50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337022200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3" y="-1"/>
            <a:ext cx="12192001" cy="3230218"/>
          </a:xfrm>
        </p:spPr>
        <p:txBody>
          <a:bodyPr rtlCol="0">
            <a:normAutofit/>
          </a:bodyPr>
          <a:lstStyle>
            <a:lvl1pPr marL="0" indent="0">
              <a:buNone/>
              <a:defRPr sz="1000">
                <a:latin typeface="Raleway Light"/>
                <a:cs typeface="Raleway Light"/>
              </a:defRPr>
            </a:lvl1pPr>
          </a:lstStyle>
          <a:p>
            <a:pPr lvl="0"/>
            <a:endParaRPr lang="en-US" noProof="0" dirty="0"/>
          </a:p>
        </p:txBody>
      </p:sp>
    </p:spTree>
    <p:extLst>
      <p:ext uri="{BB962C8B-B14F-4D97-AF65-F5344CB8AC3E}">
        <p14:creationId xmlns:p14="http://schemas.microsoft.com/office/powerpoint/2010/main" val="27828676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orftfolio-1">
    <p:spTree>
      <p:nvGrpSpPr>
        <p:cNvPr id="1" name=""/>
        <p:cNvGrpSpPr/>
        <p:nvPr/>
      </p:nvGrpSpPr>
      <p:grpSpPr>
        <a:xfrm>
          <a:off x="0" y="0"/>
          <a:ext cx="0" cy="0"/>
          <a:chOff x="0" y="0"/>
          <a:chExt cx="0" cy="0"/>
        </a:xfrm>
      </p:grpSpPr>
      <p:sp>
        <p:nvSpPr>
          <p:cNvPr id="14" name="Oval 13"/>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15" name="TextBox 14"/>
          <p:cNvSpPr txBox="1"/>
          <p:nvPr userDrawn="1"/>
        </p:nvSpPr>
        <p:spPr>
          <a:xfrm>
            <a:off x="11488915" y="303535"/>
            <a:ext cx="542063" cy="307740"/>
          </a:xfrm>
          <a:prstGeom prst="rect">
            <a:avLst/>
          </a:prstGeom>
          <a:noFill/>
        </p:spPr>
        <p:txBody>
          <a:bodyPr wrap="none" lIns="91404" tIns="45702" rIns="91404" bIns="45702" rtlCol="0">
            <a:spAutoFit/>
          </a:bodyPr>
          <a:lstStyle/>
          <a:p>
            <a:pPr algn="ctr"/>
            <a:fld id="{260E2A6B-A809-4840-BF14-8648BC0BDF87}" type="slidenum">
              <a:rPr lang="id-ID" sz="1400" b="1" smtClean="0">
                <a:solidFill>
                  <a:schemeClr val="bg1"/>
                </a:solidFill>
                <a:latin typeface="Raleway Light"/>
                <a:cs typeface="Raleway Light"/>
              </a:rPr>
              <a:pPr algn="ctr"/>
              <a:t>‹N°›</a:t>
            </a:fld>
            <a:endParaRPr lang="id-ID" sz="1400" dirty="0">
              <a:solidFill>
                <a:schemeClr val="bg1"/>
              </a:solidFill>
              <a:latin typeface="Raleway Light"/>
              <a:cs typeface="Raleway Light"/>
            </a:endParaRPr>
          </a:p>
        </p:txBody>
      </p:sp>
      <p:sp>
        <p:nvSpPr>
          <p:cNvPr id="9" name="Picture Placeholder 2"/>
          <p:cNvSpPr>
            <a:spLocks noGrp="1" noChangeAspect="1"/>
          </p:cNvSpPr>
          <p:nvPr>
            <p:ph type="pic" sz="quarter" idx="11"/>
          </p:nvPr>
        </p:nvSpPr>
        <p:spPr>
          <a:xfrm>
            <a:off x="4500563" y="1779589"/>
            <a:ext cx="3194049" cy="2266950"/>
          </a:xfrm>
        </p:spPr>
        <p:txBody>
          <a:bodyPr>
            <a:normAutofit/>
          </a:bodyPr>
          <a:lstStyle>
            <a:lvl1pPr marL="0" indent="0">
              <a:buNone/>
              <a:defRPr sz="2000">
                <a:solidFill>
                  <a:schemeClr val="accent1"/>
                </a:solidFill>
              </a:defRPr>
            </a:lvl1pPr>
          </a:lstStyle>
          <a:p>
            <a:endParaRPr lang="id-ID" dirty="0"/>
          </a:p>
        </p:txBody>
      </p:sp>
      <p:sp>
        <p:nvSpPr>
          <p:cNvPr id="10" name="Picture Placeholder 2"/>
          <p:cNvSpPr>
            <a:spLocks noGrp="1" noChangeAspect="1"/>
          </p:cNvSpPr>
          <p:nvPr>
            <p:ph type="pic" sz="quarter" idx="12"/>
          </p:nvPr>
        </p:nvSpPr>
        <p:spPr>
          <a:xfrm>
            <a:off x="7808913" y="1779589"/>
            <a:ext cx="3216275" cy="2266950"/>
          </a:xfrm>
        </p:spPr>
        <p:txBody>
          <a:bodyPr>
            <a:normAutofit/>
          </a:bodyPr>
          <a:lstStyle>
            <a:lvl1pPr marL="0" indent="0">
              <a:buNone/>
              <a:defRPr sz="2000">
                <a:solidFill>
                  <a:schemeClr val="accent1"/>
                </a:solidFill>
              </a:defRPr>
            </a:lvl1pPr>
          </a:lstStyle>
          <a:p>
            <a:endParaRPr lang="id-ID" dirty="0"/>
          </a:p>
        </p:txBody>
      </p:sp>
      <p:sp>
        <p:nvSpPr>
          <p:cNvPr id="11" name="Picture Placeholder 2"/>
          <p:cNvSpPr>
            <a:spLocks noGrp="1" noChangeAspect="1"/>
          </p:cNvSpPr>
          <p:nvPr>
            <p:ph type="pic" sz="quarter" idx="15"/>
          </p:nvPr>
        </p:nvSpPr>
        <p:spPr>
          <a:xfrm>
            <a:off x="1210109" y="1795468"/>
            <a:ext cx="3201554" cy="2251071"/>
          </a:xfrm>
        </p:spPr>
        <p:txBody>
          <a:bodyPr>
            <a:normAutofit/>
          </a:bodyPr>
          <a:lstStyle>
            <a:lvl1pPr marL="0" indent="0">
              <a:buNone/>
              <a:defRPr sz="2000">
                <a:solidFill>
                  <a:schemeClr val="accent1"/>
                </a:solidFill>
              </a:defRPr>
            </a:lvl1pPr>
          </a:lstStyle>
          <a:p>
            <a:endParaRPr lang="id-ID" dirty="0"/>
          </a:p>
        </p:txBody>
      </p:sp>
    </p:spTree>
    <p:extLst>
      <p:ext uri="{BB962C8B-B14F-4D97-AF65-F5344CB8AC3E}">
        <p14:creationId xmlns:p14="http://schemas.microsoft.com/office/powerpoint/2010/main" val="34713299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1"/>
          </p:nvPr>
        </p:nvSpPr>
        <p:spPr>
          <a:xfrm>
            <a:off x="3785657" y="1625400"/>
            <a:ext cx="2317411" cy="231529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noChangeAspect="1"/>
          </p:cNvSpPr>
          <p:nvPr>
            <p:ph type="pic" sz="quarter" idx="13"/>
          </p:nvPr>
        </p:nvSpPr>
        <p:spPr>
          <a:xfrm>
            <a:off x="6169719" y="1614260"/>
            <a:ext cx="4695167" cy="4634299"/>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1397693" y="3933267"/>
            <a:ext cx="2317410" cy="2315295"/>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672041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ortfolio-3">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1421883"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4"/>
          </p:nvPr>
        </p:nvSpPr>
        <p:spPr>
          <a:xfrm>
            <a:off x="6113147" y="1647680"/>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15"/>
          </p:nvPr>
        </p:nvSpPr>
        <p:spPr>
          <a:xfrm>
            <a:off x="1421883"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33" name="Picture Placeholder 13"/>
          <p:cNvSpPr>
            <a:spLocks noGrp="1" noChangeAspect="1"/>
          </p:cNvSpPr>
          <p:nvPr>
            <p:ph type="pic" sz="quarter" idx="16"/>
          </p:nvPr>
        </p:nvSpPr>
        <p:spPr>
          <a:xfrm>
            <a:off x="6113147" y="3961488"/>
            <a:ext cx="2317410" cy="2315293"/>
          </a:xfrm>
          <a:ln>
            <a:noFill/>
          </a:ln>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149744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ortfolio-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0"/>
          </p:nvPr>
        </p:nvSpPr>
        <p:spPr>
          <a:xfrm>
            <a:off x="1253394" y="1433102"/>
            <a:ext cx="2395728" cy="2395728"/>
          </a:xfrm>
        </p:spPr>
        <p:txBody>
          <a:bodyPr>
            <a:normAutofit/>
          </a:bodyPr>
          <a:lstStyle>
            <a:lvl1pPr>
              <a:defRPr sz="1400"/>
            </a:lvl1pPr>
          </a:lstStyle>
          <a:p>
            <a:endParaRPr lang="en-US" dirty="0"/>
          </a:p>
        </p:txBody>
      </p:sp>
      <p:sp>
        <p:nvSpPr>
          <p:cNvPr id="32" name="Picture Placeholder 12"/>
          <p:cNvSpPr>
            <a:spLocks noGrp="1" noChangeAspect="1"/>
          </p:cNvSpPr>
          <p:nvPr>
            <p:ph type="pic" sz="quarter" idx="11"/>
          </p:nvPr>
        </p:nvSpPr>
        <p:spPr>
          <a:xfrm>
            <a:off x="3655472" y="1427613"/>
            <a:ext cx="2395728" cy="2395728"/>
          </a:xfrm>
        </p:spPr>
        <p:txBody>
          <a:bodyPr>
            <a:normAutofit/>
          </a:bodyPr>
          <a:lstStyle>
            <a:lvl1pPr>
              <a:defRPr sz="1400"/>
            </a:lvl1pPr>
          </a:lstStyle>
          <a:p>
            <a:endParaRPr lang="en-US" dirty="0"/>
          </a:p>
        </p:txBody>
      </p:sp>
      <p:sp>
        <p:nvSpPr>
          <p:cNvPr id="33" name="Picture Placeholder 12"/>
          <p:cNvSpPr>
            <a:spLocks noGrp="1" noChangeAspect="1"/>
          </p:cNvSpPr>
          <p:nvPr>
            <p:ph type="pic" sz="quarter" idx="12"/>
          </p:nvPr>
        </p:nvSpPr>
        <p:spPr>
          <a:xfrm>
            <a:off x="6057550" y="1427613"/>
            <a:ext cx="2395728" cy="2395728"/>
          </a:xfrm>
        </p:spPr>
        <p:txBody>
          <a:bodyPr>
            <a:normAutofit/>
          </a:bodyPr>
          <a:lstStyle>
            <a:lvl1pPr>
              <a:defRPr sz="1400"/>
            </a:lvl1pPr>
          </a:lstStyle>
          <a:p>
            <a:endParaRPr lang="en-US" dirty="0"/>
          </a:p>
        </p:txBody>
      </p:sp>
      <p:sp>
        <p:nvSpPr>
          <p:cNvPr id="34" name="Picture Placeholder 12"/>
          <p:cNvSpPr>
            <a:spLocks noGrp="1" noChangeAspect="1"/>
          </p:cNvSpPr>
          <p:nvPr>
            <p:ph type="pic" sz="quarter" idx="13"/>
          </p:nvPr>
        </p:nvSpPr>
        <p:spPr>
          <a:xfrm>
            <a:off x="8459628" y="1427613"/>
            <a:ext cx="2395728" cy="2395728"/>
          </a:xfrm>
        </p:spPr>
        <p:txBody>
          <a:bodyPr>
            <a:normAutofit/>
          </a:bodyPr>
          <a:lstStyle>
            <a:lvl1pPr>
              <a:defRPr sz="1400"/>
            </a:lvl1pPr>
          </a:lstStyle>
          <a:p>
            <a:endParaRPr lang="en-US" dirty="0"/>
          </a:p>
        </p:txBody>
      </p:sp>
      <p:sp>
        <p:nvSpPr>
          <p:cNvPr id="35" name="Picture Placeholder 12"/>
          <p:cNvSpPr>
            <a:spLocks noGrp="1" noChangeAspect="1"/>
          </p:cNvSpPr>
          <p:nvPr>
            <p:ph type="pic" sz="quarter" idx="14"/>
          </p:nvPr>
        </p:nvSpPr>
        <p:spPr>
          <a:xfrm>
            <a:off x="1253394" y="3833722"/>
            <a:ext cx="2395728" cy="2395728"/>
          </a:xfrm>
        </p:spPr>
        <p:txBody>
          <a:bodyPr>
            <a:normAutofit/>
          </a:bodyPr>
          <a:lstStyle>
            <a:lvl1pPr>
              <a:defRPr sz="1400"/>
            </a:lvl1pPr>
          </a:lstStyle>
          <a:p>
            <a:endParaRPr lang="en-US" dirty="0"/>
          </a:p>
        </p:txBody>
      </p:sp>
      <p:sp>
        <p:nvSpPr>
          <p:cNvPr id="36" name="Picture Placeholder 12"/>
          <p:cNvSpPr>
            <a:spLocks noGrp="1" noChangeAspect="1"/>
          </p:cNvSpPr>
          <p:nvPr>
            <p:ph type="pic" sz="quarter" idx="15"/>
          </p:nvPr>
        </p:nvSpPr>
        <p:spPr>
          <a:xfrm>
            <a:off x="3655472" y="3839778"/>
            <a:ext cx="2395728" cy="2395728"/>
          </a:xfrm>
        </p:spPr>
        <p:txBody>
          <a:bodyPr>
            <a:normAutofit/>
          </a:bodyPr>
          <a:lstStyle>
            <a:lvl1pPr>
              <a:defRPr sz="1400"/>
            </a:lvl1pPr>
          </a:lstStyle>
          <a:p>
            <a:endParaRPr lang="en-US" dirty="0"/>
          </a:p>
        </p:txBody>
      </p:sp>
      <p:sp>
        <p:nvSpPr>
          <p:cNvPr id="37" name="Picture Placeholder 12"/>
          <p:cNvSpPr>
            <a:spLocks noGrp="1" noChangeAspect="1"/>
          </p:cNvSpPr>
          <p:nvPr>
            <p:ph type="pic" sz="quarter" idx="16"/>
          </p:nvPr>
        </p:nvSpPr>
        <p:spPr>
          <a:xfrm>
            <a:off x="6057550" y="3839778"/>
            <a:ext cx="2395728" cy="2395728"/>
          </a:xfrm>
        </p:spPr>
        <p:txBody>
          <a:bodyPr>
            <a:normAutofit/>
          </a:bodyPr>
          <a:lstStyle>
            <a:lvl1pPr>
              <a:defRPr sz="1400"/>
            </a:lvl1pPr>
          </a:lstStyle>
          <a:p>
            <a:endParaRPr lang="en-US" dirty="0"/>
          </a:p>
        </p:txBody>
      </p:sp>
      <p:sp>
        <p:nvSpPr>
          <p:cNvPr id="38" name="Picture Placeholder 12"/>
          <p:cNvSpPr>
            <a:spLocks noGrp="1" noChangeAspect="1"/>
          </p:cNvSpPr>
          <p:nvPr>
            <p:ph type="pic" sz="quarter" idx="17"/>
          </p:nvPr>
        </p:nvSpPr>
        <p:spPr>
          <a:xfrm>
            <a:off x="8459628" y="3839778"/>
            <a:ext cx="2395728" cy="2395728"/>
          </a:xfrm>
        </p:spPr>
        <p:txBody>
          <a:bodyPr>
            <a:normAutofit/>
          </a:bodyPr>
          <a:lstStyle>
            <a:lvl1pPr>
              <a:defRPr sz="1400"/>
            </a:lvl1pPr>
          </a:lstStyle>
          <a:p>
            <a:endParaRPr lang="en-US" dirty="0"/>
          </a:p>
        </p:txBody>
      </p:sp>
    </p:spTree>
    <p:extLst>
      <p:ext uri="{BB962C8B-B14F-4D97-AF65-F5344CB8AC3E}">
        <p14:creationId xmlns:p14="http://schemas.microsoft.com/office/powerpoint/2010/main" val="424825765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ortfolio-5">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81158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5" name="Picture Placeholder 13"/>
          <p:cNvSpPr>
            <a:spLocks noGrp="1" noChangeAspect="1"/>
          </p:cNvSpPr>
          <p:nvPr>
            <p:ph type="pic" sz="quarter" idx="11" hasCustomPrompt="1"/>
          </p:nvPr>
        </p:nvSpPr>
        <p:spPr>
          <a:xfrm>
            <a:off x="4915403"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7" name="Picture Placeholder 13"/>
          <p:cNvSpPr>
            <a:spLocks noGrp="1" noChangeAspect="1"/>
          </p:cNvSpPr>
          <p:nvPr>
            <p:ph type="pic" sz="quarter" idx="12" hasCustomPrompt="1"/>
          </p:nvPr>
        </p:nvSpPr>
        <p:spPr>
          <a:xfrm>
            <a:off x="8019222" y="1723565"/>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3" name="Picture Placeholder 13"/>
          <p:cNvSpPr>
            <a:spLocks noGrp="1" noChangeAspect="1"/>
          </p:cNvSpPr>
          <p:nvPr>
            <p:ph type="pic" sz="quarter" idx="13" hasCustomPrompt="1"/>
          </p:nvPr>
        </p:nvSpPr>
        <p:spPr>
          <a:xfrm>
            <a:off x="3408155"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
        <p:nvSpPr>
          <p:cNvPr id="16" name="Picture Placeholder 13"/>
          <p:cNvSpPr>
            <a:spLocks noGrp="1" noChangeAspect="1"/>
          </p:cNvSpPr>
          <p:nvPr>
            <p:ph type="pic" sz="quarter" idx="14" hasCustomPrompt="1"/>
          </p:nvPr>
        </p:nvSpPr>
        <p:spPr>
          <a:xfrm>
            <a:off x="6511974" y="3836202"/>
            <a:ext cx="2357967" cy="2355851"/>
          </a:xfrm>
          <a:prstGeom prst="ellipse">
            <a:avLst/>
          </a:prstGeom>
        </p:spPr>
        <p:txBody>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Drag  Your Picture Here</a:t>
            </a:r>
          </a:p>
          <a:p>
            <a:endParaRPr lang="en-US" dirty="0"/>
          </a:p>
        </p:txBody>
      </p:sp>
    </p:spTree>
    <p:extLst>
      <p:ext uri="{BB962C8B-B14F-4D97-AF65-F5344CB8AC3E}">
        <p14:creationId xmlns:p14="http://schemas.microsoft.com/office/powerpoint/2010/main" val="400092010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6">
    <p:spTree>
      <p:nvGrpSpPr>
        <p:cNvPr id="1" name=""/>
        <p:cNvGrpSpPr/>
        <p:nvPr/>
      </p:nvGrpSpPr>
      <p:grpSpPr>
        <a:xfrm>
          <a:off x="0" y="0"/>
          <a:ext cx="0" cy="0"/>
          <a:chOff x="0" y="0"/>
          <a:chExt cx="0" cy="0"/>
        </a:xfrm>
      </p:grpSpPr>
      <p:sp>
        <p:nvSpPr>
          <p:cNvPr id="14" name="Picture Placeholder 12"/>
          <p:cNvSpPr>
            <a:spLocks noGrp="1" noChangeAspect="1"/>
          </p:cNvSpPr>
          <p:nvPr>
            <p:ph type="pic" sz="quarter" idx="11"/>
          </p:nvPr>
        </p:nvSpPr>
        <p:spPr>
          <a:xfrm>
            <a:off x="6826316" y="1893450"/>
            <a:ext cx="2147420" cy="3579115"/>
          </a:xfrm>
        </p:spPr>
        <p:txBody>
          <a:bodyPr>
            <a:normAutofit/>
          </a:bodyPr>
          <a:lstStyle>
            <a:lvl1pPr>
              <a:defRPr sz="1400"/>
            </a:lvl1pPr>
          </a:lstStyle>
          <a:p>
            <a:endParaRPr lang="en-US" dirty="0"/>
          </a:p>
        </p:txBody>
      </p:sp>
      <p:sp>
        <p:nvSpPr>
          <p:cNvPr id="17" name="Picture Placeholder 12"/>
          <p:cNvSpPr>
            <a:spLocks noGrp="1" noChangeAspect="1"/>
          </p:cNvSpPr>
          <p:nvPr>
            <p:ph type="pic" sz="quarter" idx="14"/>
          </p:nvPr>
        </p:nvSpPr>
        <p:spPr>
          <a:xfrm>
            <a:off x="4586536" y="1893450"/>
            <a:ext cx="2147420" cy="3579115"/>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9066096" y="1893450"/>
            <a:ext cx="2147420" cy="3579115"/>
          </a:xfrm>
        </p:spPr>
        <p:txBody>
          <a:bodyPr>
            <a:normAutofit/>
          </a:bodyPr>
          <a:lstStyle>
            <a:lvl1pPr>
              <a:defRPr sz="1400"/>
            </a:lvl1pPr>
          </a:lstStyle>
          <a:p>
            <a:endParaRPr lang="en-US" dirty="0"/>
          </a:p>
        </p:txBody>
      </p:sp>
    </p:spTree>
    <p:extLst>
      <p:ext uri="{BB962C8B-B14F-4D97-AF65-F5344CB8AC3E}">
        <p14:creationId xmlns:p14="http://schemas.microsoft.com/office/powerpoint/2010/main" val="57192135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noChangeAspect="1"/>
          </p:cNvSpPr>
          <p:nvPr>
            <p:ph type="pic" sz="quarter" idx="14"/>
          </p:nvPr>
        </p:nvSpPr>
        <p:spPr>
          <a:xfrm>
            <a:off x="837773" y="2440695"/>
            <a:ext cx="4064678" cy="3824637"/>
          </a:xfrm>
        </p:spPr>
        <p:txBody>
          <a:bodyPr>
            <a:normAutofit/>
          </a:bodyPr>
          <a:lstStyle>
            <a:lvl1pPr>
              <a:defRPr sz="1400"/>
            </a:lvl1pPr>
          </a:lstStyle>
          <a:p>
            <a:endParaRPr lang="en-US" dirty="0"/>
          </a:p>
        </p:txBody>
      </p:sp>
      <p:sp>
        <p:nvSpPr>
          <p:cNvPr id="18" name="Picture Placeholder 12"/>
          <p:cNvSpPr>
            <a:spLocks noGrp="1" noChangeAspect="1"/>
          </p:cNvSpPr>
          <p:nvPr>
            <p:ph type="pic" sz="quarter" idx="15"/>
          </p:nvPr>
        </p:nvSpPr>
        <p:spPr>
          <a:xfrm>
            <a:off x="4898177" y="4353014"/>
            <a:ext cx="2144481" cy="1912319"/>
          </a:xfrm>
        </p:spPr>
        <p:txBody>
          <a:bodyPr>
            <a:normAutofit/>
          </a:bodyPr>
          <a:lstStyle>
            <a:lvl1pPr>
              <a:defRPr sz="1400"/>
            </a:lvl1pPr>
          </a:lstStyle>
          <a:p>
            <a:endParaRPr lang="en-US" dirty="0"/>
          </a:p>
        </p:txBody>
      </p:sp>
      <p:sp>
        <p:nvSpPr>
          <p:cNvPr id="19" name="Picture Placeholder 12"/>
          <p:cNvSpPr>
            <a:spLocks noGrp="1" noChangeAspect="1"/>
          </p:cNvSpPr>
          <p:nvPr>
            <p:ph type="pic" sz="quarter" idx="16"/>
          </p:nvPr>
        </p:nvSpPr>
        <p:spPr>
          <a:xfrm>
            <a:off x="7033110" y="4353014"/>
            <a:ext cx="2144481" cy="1912319"/>
          </a:xfrm>
        </p:spPr>
        <p:txBody>
          <a:bodyPr>
            <a:normAutofit/>
          </a:bodyPr>
          <a:lstStyle>
            <a:lvl1pPr>
              <a:defRPr sz="1400"/>
            </a:lvl1pPr>
          </a:lstStyle>
          <a:p>
            <a:endParaRPr lang="en-US" dirty="0"/>
          </a:p>
        </p:txBody>
      </p:sp>
      <p:sp>
        <p:nvSpPr>
          <p:cNvPr id="20" name="Picture Placeholder 12"/>
          <p:cNvSpPr>
            <a:spLocks noGrp="1" noChangeAspect="1"/>
          </p:cNvSpPr>
          <p:nvPr>
            <p:ph type="pic" sz="quarter" idx="17"/>
          </p:nvPr>
        </p:nvSpPr>
        <p:spPr>
          <a:xfrm>
            <a:off x="9161771" y="4353014"/>
            <a:ext cx="2144481" cy="1912319"/>
          </a:xfrm>
        </p:spPr>
        <p:txBody>
          <a:bodyPr>
            <a:normAutofit/>
          </a:bodyPr>
          <a:lstStyle>
            <a:lvl1pPr>
              <a:defRPr sz="1400"/>
            </a:lvl1pPr>
          </a:lstStyle>
          <a:p>
            <a:endParaRPr lang="en-US" dirty="0"/>
          </a:p>
        </p:txBody>
      </p:sp>
    </p:spTree>
    <p:extLst>
      <p:ext uri="{BB962C8B-B14F-4D97-AF65-F5344CB8AC3E}">
        <p14:creationId xmlns:p14="http://schemas.microsoft.com/office/powerpoint/2010/main" val="28902335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ur Objectives 2">
    <p:spTree>
      <p:nvGrpSpPr>
        <p:cNvPr id="1" name=""/>
        <p:cNvGrpSpPr/>
        <p:nvPr/>
      </p:nvGrpSpPr>
      <p:grpSpPr>
        <a:xfrm>
          <a:off x="0" y="0"/>
          <a:ext cx="0" cy="0"/>
          <a:chOff x="0" y="0"/>
          <a:chExt cx="0" cy="0"/>
        </a:xfrm>
      </p:grpSpPr>
      <p:sp>
        <p:nvSpPr>
          <p:cNvPr id="11" name="Picture Placeholder 22"/>
          <p:cNvSpPr>
            <a:spLocks noGrp="1" noChangeAspect="1"/>
          </p:cNvSpPr>
          <p:nvPr>
            <p:ph type="pic" sz="quarter" idx="13"/>
          </p:nvPr>
        </p:nvSpPr>
        <p:spPr>
          <a:xfrm>
            <a:off x="0" y="0"/>
            <a:ext cx="5954186" cy="6858000"/>
          </a:xfrm>
        </p:spPr>
        <p:txBody>
          <a:bodyPr>
            <a:normAutofit/>
          </a:bodyPr>
          <a:lstStyle>
            <a:lvl1pPr marL="0" indent="0">
              <a:buNone/>
              <a:defRPr sz="1600">
                <a:latin typeface="Raleway Light"/>
                <a:cs typeface="Raleway Light"/>
              </a:defRPr>
            </a:lvl1pPr>
          </a:lstStyle>
          <a:p>
            <a:endParaRPr lang="id-ID" dirty="0"/>
          </a:p>
        </p:txBody>
      </p:sp>
      <p:sp>
        <p:nvSpPr>
          <p:cNvPr id="2" name="Rectangle 1"/>
          <p:cNvSpPr/>
          <p:nvPr userDrawn="1"/>
        </p:nvSpPr>
        <p:spPr>
          <a:xfrm>
            <a:off x="3013616" y="6260123"/>
            <a:ext cx="5863065" cy="4689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 v</a:t>
            </a:r>
          </a:p>
        </p:txBody>
      </p:sp>
    </p:spTree>
    <p:extLst>
      <p:ext uri="{BB962C8B-B14F-4D97-AF65-F5344CB8AC3E}">
        <p14:creationId xmlns:p14="http://schemas.microsoft.com/office/powerpoint/2010/main" val="286220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670A04-9AEE-4FD6-BEF0-34882C8AB401}"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C67794-8A2A-4996-8EA0-FBD60098143F}"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833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094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ig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62422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556206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Roboto Light" charset="0"/>
            </a:endParaRPr>
          </a:p>
        </p:txBody>
      </p:sp>
      <p:sp>
        <p:nvSpPr>
          <p:cNvPr id="4" name="Picture Placeholder 13"/>
          <p:cNvSpPr>
            <a:spLocks noGrp="1"/>
          </p:cNvSpPr>
          <p:nvPr>
            <p:ph type="pic" sz="quarter" idx="13"/>
          </p:nvPr>
        </p:nvSpPr>
        <p:spPr>
          <a:xfrm>
            <a:off x="0" y="0"/>
            <a:ext cx="12214865"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7" name="Oval 10">
            <a:extLst>
              <a:ext uri="{FF2B5EF4-FFF2-40B4-BE49-F238E27FC236}">
                <a16:creationId xmlns:a16="http://schemas.microsoft.com/office/drawing/2014/main" id="{C1A647D1-608B-4172-8119-1EBBE810071E}"/>
              </a:ext>
            </a:extLst>
          </p:cNvPr>
          <p:cNvSpPr/>
          <p:nvPr userDrawn="1"/>
        </p:nvSpPr>
        <p:spPr>
          <a:xfrm>
            <a:off x="11512878" y="6273517"/>
            <a:ext cx="479630" cy="479505"/>
          </a:xfrm>
          <a:prstGeom prst="ellipse">
            <a:avLst/>
          </a:prstGeom>
          <a:solidFill>
            <a:srgbClr val="1EA185"/>
          </a:solidFill>
          <a:ln w="6350" cap="flat" cmpd="sng" algn="ctr">
            <a:solidFill>
              <a:srgbClr val="1EA185"/>
            </a:solidFill>
            <a:prstDash val="solid"/>
            <a:miter lim="800000"/>
          </a:ln>
          <a:effectLst/>
        </p:spPr>
        <p:txBody>
          <a:bodyPr lIns="45711" tIns="22856" rIns="45711" bIns="2285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a:ea typeface="+mn-ea"/>
              <a:cs typeface="+mn-cs"/>
            </a:endParaRPr>
          </a:p>
        </p:txBody>
      </p:sp>
      <p:sp>
        <p:nvSpPr>
          <p:cNvPr id="8" name="TextBox 11">
            <a:extLst>
              <a:ext uri="{FF2B5EF4-FFF2-40B4-BE49-F238E27FC236}">
                <a16:creationId xmlns:a16="http://schemas.microsoft.com/office/drawing/2014/main" id="{0327F8D1-D3B7-4A06-BFDE-20524EDE9E74}"/>
              </a:ext>
            </a:extLst>
          </p:cNvPr>
          <p:cNvSpPr txBox="1"/>
          <p:nvPr userDrawn="1"/>
        </p:nvSpPr>
        <p:spPr>
          <a:xfrm>
            <a:off x="11510555" y="6340366"/>
            <a:ext cx="498782" cy="307740"/>
          </a:xfrm>
          <a:prstGeom prst="rect">
            <a:avLst/>
          </a:prstGeom>
          <a:noFill/>
        </p:spPr>
        <p:txBody>
          <a:bodyPr wrap="none" lIns="91404" tIns="45702" rIns="91404" bIns="45702" rtlCol="0">
            <a:spAutoFit/>
          </a:bodyPr>
          <a:lstStyle/>
          <a:p>
            <a:pPr algn="ctr"/>
            <a:fld id="{260E2A6B-A809-4840-BF14-8648BC0BDF87}" type="slidenum">
              <a:rPr lang="id-ID" sz="1400" smtClean="0">
                <a:solidFill>
                  <a:prstClr val="white"/>
                </a:solidFill>
                <a:latin typeface="Lato" charset="0"/>
                <a:ea typeface="Lato" charset="0"/>
                <a:cs typeface="Lato" charset="0"/>
              </a:rPr>
              <a:pPr algn="ctr"/>
              <a:t>‹N°›</a:t>
            </a:fld>
            <a:endParaRPr lang="id-ID" sz="1400" dirty="0">
              <a:solidFill>
                <a:prstClr val="white"/>
              </a:solidFill>
              <a:latin typeface="Lato" charset="0"/>
              <a:ea typeface="Lato" charset="0"/>
              <a:cs typeface="Lato" charset="0"/>
            </a:endParaRPr>
          </a:p>
        </p:txBody>
      </p:sp>
    </p:spTree>
    <p:extLst>
      <p:ext uri="{BB962C8B-B14F-4D97-AF65-F5344CB8AC3E}">
        <p14:creationId xmlns:p14="http://schemas.microsoft.com/office/powerpoint/2010/main" val="635102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1115675" y="6035675"/>
            <a:ext cx="819150" cy="606425"/>
          </a:xfrm>
          <a:prstGeom prst="rect">
            <a:avLst/>
          </a:prstGeom>
          <a:noFill/>
          <a:ln w="9525">
            <a:noFill/>
            <a:miter lim="800000"/>
            <a:headEnd/>
            <a:tailEnd/>
          </a:ln>
        </p:spPr>
      </p:pic>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endParaRPr lang="en-US" dirty="0"/>
          </a:p>
        </p:txBody>
      </p:sp>
      <p:sp>
        <p:nvSpPr>
          <p:cNvPr id="21" name="Titre 20"/>
          <p:cNvSpPr>
            <a:spLocks noGrp="1"/>
          </p:cNvSpPr>
          <p:nvPr>
            <p:ph type="title"/>
          </p:nvPr>
        </p:nvSpPr>
        <p:spPr>
          <a:xfrm>
            <a:off x="838200" y="365125"/>
            <a:ext cx="10515600" cy="448607"/>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3026284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endParaRPr lang="en-US" dirty="0"/>
          </a:p>
        </p:txBody>
      </p:sp>
      <p:sp>
        <p:nvSpPr>
          <p:cNvPr id="13" name="Titre 12"/>
          <p:cNvSpPr>
            <a:spLocks noGrp="1"/>
          </p:cNvSpPr>
          <p:nvPr>
            <p:ph type="title"/>
          </p:nvPr>
        </p:nvSpPr>
        <p:spPr>
          <a:xfrm>
            <a:off x="838200" y="365125"/>
            <a:ext cx="10515600" cy="482163"/>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fr-FR" dirty="0"/>
              <a:t>Modifiez le style du titre</a:t>
            </a:r>
          </a:p>
        </p:txBody>
      </p:sp>
    </p:spTree>
    <p:extLst>
      <p:ext uri="{BB962C8B-B14F-4D97-AF65-F5344CB8AC3E}">
        <p14:creationId xmlns:p14="http://schemas.microsoft.com/office/powerpoint/2010/main" val="3612831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6"/>
          <p:cNvSpPr>
            <a:spLocks noChangeArrowheads="1"/>
          </p:cNvSpPr>
          <p:nvPr userDrawn="1"/>
        </p:nvSpPr>
        <p:spPr bwMode="gray">
          <a:xfrm>
            <a:off x="819150" y="-1588"/>
            <a:ext cx="10506075" cy="161926"/>
          </a:xfrm>
          <a:prstGeom prst="rect">
            <a:avLst/>
          </a:prstGeom>
          <a:solidFill>
            <a:srgbClr val="C00000"/>
          </a:solidFill>
          <a:ln>
            <a:noFill/>
          </a:ln>
          <a:extLst/>
        </p:spPr>
        <p:txBody>
          <a:bodyPr lIns="90000" tIns="72000" rIns="90000" bIns="72000"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buClr>
                <a:srgbClr val="F0AB00"/>
              </a:buClr>
              <a:buSzPct val="80000"/>
              <a:defRPr/>
            </a:pPr>
            <a:endParaRPr lang="en-US" sz="1600">
              <a:ea typeface="Arial Unicode MS" pitchFamily="34" charset="-128"/>
              <a:cs typeface="Arial Unicode MS" pitchFamily="34" charset="-128"/>
            </a:endParaRPr>
          </a:p>
        </p:txBody>
      </p:sp>
      <p:sp>
        <p:nvSpPr>
          <p:cNvPr id="5" name="Rectangle 7"/>
          <p:cNvSpPr>
            <a:spLocks noChangeArrowheads="1"/>
          </p:cNvSpPr>
          <p:nvPr userDrawn="1"/>
        </p:nvSpPr>
        <p:spPr bwMode="gray">
          <a:xfrm>
            <a:off x="819150" y="6697663"/>
            <a:ext cx="10506075" cy="161925"/>
          </a:xfrm>
          <a:prstGeom prst="rect">
            <a:avLst/>
          </a:prstGeom>
          <a:solidFill>
            <a:srgbClr val="00B050"/>
          </a:solidFill>
          <a:ln>
            <a:noFill/>
          </a:ln>
          <a:extLst/>
        </p:spPr>
        <p:txBody>
          <a:bodyPr lIns="90000" tIns="72000" rIns="90000" bIns="72000"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Bef>
                <a:spcPct val="50000"/>
              </a:spcBef>
              <a:buClr>
                <a:srgbClr val="F0AB00"/>
              </a:buClr>
              <a:buSzPct val="80000"/>
              <a:defRPr/>
            </a:pPr>
            <a:endParaRPr lang="en-US" sz="1600">
              <a:ea typeface="Arial Unicode MS" pitchFamily="34" charset="-128"/>
              <a:cs typeface="Arial Unicode MS" pitchFamily="34" charset="-128"/>
            </a:endParaRPr>
          </a:p>
        </p:txBody>
      </p:sp>
      <p:pic>
        <p:nvPicPr>
          <p:cNvPr id="6" name="Picture 2"/>
          <p:cNvPicPr>
            <a:picLocks noChangeAspect="1" noChangeArrowheads="1"/>
          </p:cNvPicPr>
          <p:nvPr userDrawn="1"/>
        </p:nvPicPr>
        <p:blipFill>
          <a:blip r:embed="rId2"/>
          <a:srcRect/>
          <a:stretch>
            <a:fillRect/>
          </a:stretch>
        </p:blipFill>
        <p:spPr bwMode="auto">
          <a:xfrm>
            <a:off x="11115675" y="6035675"/>
            <a:ext cx="819150" cy="606425"/>
          </a:xfrm>
          <a:prstGeom prst="rect">
            <a:avLst/>
          </a:prstGeom>
          <a:noFill/>
          <a:ln w="9525">
            <a:noFill/>
            <a:miter lim="800000"/>
            <a:headEnd/>
            <a:tailEnd/>
          </a:ln>
        </p:spPr>
      </p:pic>
      <p:sp>
        <p:nvSpPr>
          <p:cNvPr id="7" name="Title Placeholder 1"/>
          <p:cNvSpPr txBox="1">
            <a:spLocks/>
          </p:cNvSpPr>
          <p:nvPr userDrawn="1"/>
        </p:nvSpPr>
        <p:spPr bwMode="gray">
          <a:xfrm>
            <a:off x="819150" y="323850"/>
            <a:ext cx="10498138" cy="539750"/>
          </a:xfrm>
          <a:prstGeom prst="rect">
            <a:avLst/>
          </a:prstGeom>
          <a:noFill/>
          <a:ln>
            <a:noFill/>
          </a:ln>
          <a:extLst>
            <a:ext uri="{909E8E84-426E-40dd-AFC4-6F175D3DCCD1}"/>
            <a:ext uri="{91240B29-F687-4f45-9708-019B960494DF}"/>
          </a:extLst>
        </p:spPr>
        <p:txBody>
          <a:bodyPr lIns="0" tIns="0" rIns="0" bIns="0" anchor="ctr">
            <a:norm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endParaRPr lang="en-US" dirty="0"/>
          </a:p>
        </p:txBody>
      </p:sp>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Tree>
    <p:extLst>
      <p:ext uri="{BB962C8B-B14F-4D97-AF65-F5344CB8AC3E}">
        <p14:creationId xmlns:p14="http://schemas.microsoft.com/office/powerpoint/2010/main" val="585014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Titre 7"/>
          <p:cNvSpPr>
            <a:spLocks noGrp="1"/>
          </p:cNvSpPr>
          <p:nvPr>
            <p:ph type="title"/>
          </p:nvPr>
        </p:nvSpPr>
        <p:spPr>
          <a:xfrm>
            <a:off x="838200" y="365126"/>
            <a:ext cx="10515600" cy="524108"/>
          </a:xfrm>
          <a:prstGeom prst="rect">
            <a:avLst/>
          </a:prstGeom>
        </p:spPr>
        <p:txBody>
          <a:bodyPr/>
          <a:lstStyle>
            <a:lvl1pPr>
              <a:defRPr sz="2400">
                <a:latin typeface="Arial" panose="020B0604020202020204" pitchFamily="34" charset="0"/>
                <a:cs typeface="Arial" panose="020B0604020202020204" pitchFamily="34" charset="0"/>
              </a:defRPr>
            </a:lvl1pPr>
          </a:lstStyle>
          <a:p>
            <a:r>
              <a:rPr lang="fr-FR" dirty="0"/>
              <a:t>Modifiez le style du titre</a:t>
            </a:r>
          </a:p>
        </p:txBody>
      </p:sp>
      <p:sp>
        <p:nvSpPr>
          <p:cNvPr id="5" name="Espace réservé de la date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CA27064F-C9F0-4036-B074-5E6703F679D9}" type="datetimeFigureOut">
              <a:rPr lang="de-DE"/>
              <a:pPr>
                <a:defRPr/>
              </a:pPr>
              <a:t>18.11.2018</a:t>
            </a:fld>
            <a:endParaRPr lang="de-DE"/>
          </a:p>
        </p:txBody>
      </p:sp>
      <p:sp>
        <p:nvSpPr>
          <p:cNvPr id="6" name="Espace réservé du pied de page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r>
              <a:rPr lang="de-DE"/>
              <a:t>Open People Factory</a:t>
            </a:r>
          </a:p>
        </p:txBody>
      </p:sp>
      <p:sp>
        <p:nvSpPr>
          <p:cNvPr id="7" name="Espace réservé du numéro de diapositive 3"/>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a:defRPr/>
            </a:pPr>
            <a:fld id="{EA182EEE-165B-4892-A8FC-28FE2D3744C8}" type="slidenum">
              <a:rPr lang="de-DE"/>
              <a:pPr>
                <a:defRPr/>
              </a:pPr>
              <a:t>‹N°›</a:t>
            </a:fld>
            <a:endParaRPr lang="de-DE"/>
          </a:p>
        </p:txBody>
      </p:sp>
    </p:spTree>
    <p:extLst>
      <p:ext uri="{BB962C8B-B14F-4D97-AF65-F5344CB8AC3E}">
        <p14:creationId xmlns:p14="http://schemas.microsoft.com/office/powerpoint/2010/main" val="30447445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D6670A04-9AEE-4FD6-BEF0-34882C8AB401}" type="datetimeFigureOut">
              <a:rPr lang="de-DE"/>
              <a:pPr>
                <a:defRPr/>
              </a:pPr>
              <a:t>18.11.2018</a:t>
            </a:fld>
            <a:endParaRPr lang="de-DE"/>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a:defRPr/>
            </a:pPr>
            <a:fld id="{2AC67794-8A2A-4996-8EA0-FBD60098143F}" type="slidenum">
              <a:rPr lang="de-DE"/>
              <a:pPr>
                <a:defRPr/>
              </a:pPr>
              <a:t>‹N°›</a:t>
            </a:fld>
            <a:endParaRPr lang="de-DE"/>
          </a:p>
        </p:txBody>
      </p:sp>
    </p:spTree>
    <p:extLst>
      <p:ext uri="{BB962C8B-B14F-4D97-AF65-F5344CB8AC3E}">
        <p14:creationId xmlns:p14="http://schemas.microsoft.com/office/powerpoint/2010/main" val="1113547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2612407C-1655-4CAA-83EA-2B54B4F1270A}" type="datetimeFigureOut">
              <a:rPr lang="de-DE"/>
              <a:pPr>
                <a:defRPr/>
              </a:pPr>
              <a:t>18.11.2018</a:t>
            </a:fld>
            <a:endParaRPr lang="de-DE"/>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a:defRPr/>
            </a:pPr>
            <a:fld id="{02C40DA9-E852-4F1F-96DC-250812E0A9FC}" type="slidenum">
              <a:rPr lang="de-DE"/>
              <a:pPr>
                <a:defRPr/>
              </a:pPr>
              <a:t>‹N°›</a:t>
            </a:fld>
            <a:endParaRPr lang="de-DE"/>
          </a:p>
        </p:txBody>
      </p:sp>
    </p:spTree>
    <p:extLst>
      <p:ext uri="{BB962C8B-B14F-4D97-AF65-F5344CB8AC3E}">
        <p14:creationId xmlns:p14="http://schemas.microsoft.com/office/powerpoint/2010/main" val="7548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e la date 4"/>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12407C-1655-4CAA-83EA-2B54B4F1270A}" type="datetimeFigureOut">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18.11.2018</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Espace réservé du pied de page 5"/>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u numéro de diapositive 6"/>
          <p:cNvSpPr>
            <a:spLocks noGrp="1"/>
          </p:cNvSpPr>
          <p:nvPr>
            <p:ph type="sldNum" sz="quarter" idx="12"/>
          </p:nvPr>
        </p:nvSpPr>
        <p:spPr>
          <a:xfrm>
            <a:off x="8610600" y="6356350"/>
            <a:ext cx="2352675" cy="365125"/>
          </a:xfrm>
          <a:prstGeom prst="rect">
            <a:avLst/>
          </a:prstGeom>
        </p:spPr>
        <p:txBody>
          <a:bodyPr/>
          <a:lstStyle>
            <a:lvl1pPr fontAlgn="auto">
              <a:spcBef>
                <a:spcPts val="0"/>
              </a:spcBef>
              <a:spcAft>
                <a:spcPts val="0"/>
              </a:spcAft>
              <a:defRPr>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C40DA9-E852-4F1F-96DC-250812E0A9FC}" type="slidenum">
              <a:rPr kumimoji="0" lang="de-DE"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8570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2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0" y="323850"/>
            <a:ext cx="11328400" cy="755650"/>
          </a:xfrm>
          <a:prstGeom prst="rect">
            <a:avLst/>
          </a:prstGeom>
        </p:spPr>
        <p:txBody>
          <a:bodyPr/>
          <a:lstStyle>
            <a:lvl1pPr>
              <a:defRPr/>
            </a:lvl1pPr>
          </a:lstStyle>
          <a:p>
            <a:r>
              <a:rPr lang="fr-FR" noProof="0"/>
              <a:t>Modifiez le style du titre</a:t>
            </a:r>
            <a:endParaRPr lang="de-DE" dirty="0"/>
          </a:p>
        </p:txBody>
      </p:sp>
    </p:spTree>
    <p:extLst>
      <p:ext uri="{BB962C8B-B14F-4D97-AF65-F5344CB8AC3E}">
        <p14:creationId xmlns:p14="http://schemas.microsoft.com/office/powerpoint/2010/main" val="131770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E60BF4-2779-4F0A-AC83-B7F1FF512BA7}"/>
              </a:ext>
            </a:extLst>
          </p:cNvPr>
          <p:cNvSpPr>
            <a:spLocks noGrp="1"/>
          </p:cNvSpPr>
          <p:nvPr>
            <p:ph type="dt" sz="half" idx="10"/>
          </p:nvPr>
        </p:nvSpPr>
        <p:spPr/>
        <p:txBody>
          <a:bodyPr/>
          <a:lstStyle/>
          <a:p>
            <a:fld id="{3F8F6E60-9BDD-495F-8525-659899264332}" type="datetimeFigureOut">
              <a:rPr lang="fr-FR" smtClean="0"/>
              <a:t>18/11/2018</a:t>
            </a:fld>
            <a:endParaRPr lang="fr-FR"/>
          </a:p>
        </p:txBody>
      </p:sp>
      <p:sp>
        <p:nvSpPr>
          <p:cNvPr id="3" name="Espace réservé du pied de page 2">
            <a:extLst>
              <a:ext uri="{FF2B5EF4-FFF2-40B4-BE49-F238E27FC236}">
                <a16:creationId xmlns:a16="http://schemas.microsoft.com/office/drawing/2014/main" id="{24D93FB0-DD45-47BE-8E99-2D826A6536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6FC96BA-524F-44A6-B15C-3220B35071CA}"/>
              </a:ext>
            </a:extLst>
          </p:cNvPr>
          <p:cNvSpPr>
            <a:spLocks noGrp="1"/>
          </p:cNvSpPr>
          <p:nvPr>
            <p:ph type="sldNum" sz="quarter" idx="12"/>
          </p:nvPr>
        </p:nvSpPr>
        <p:spPr/>
        <p:txBody>
          <a:bodyPr/>
          <a:lstStyle/>
          <a:p>
            <a:fld id="{92FFFB17-3815-48E9-B3A9-E768CEA22633}" type="slidenum">
              <a:rPr lang="fr-FR" smtClean="0"/>
              <a:t>‹N°›</a:t>
            </a:fld>
            <a:endParaRPr lang="fr-FR"/>
          </a:p>
        </p:txBody>
      </p:sp>
    </p:spTree>
    <p:extLst>
      <p:ext uri="{BB962C8B-B14F-4D97-AF65-F5344CB8AC3E}">
        <p14:creationId xmlns:p14="http://schemas.microsoft.com/office/powerpoint/2010/main" val="36040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Roboto Light" charset="0"/>
            </a:endParaRPr>
          </a:p>
        </p:txBody>
      </p:sp>
      <p:sp>
        <p:nvSpPr>
          <p:cNvPr id="4" name="Picture Placeholder 13"/>
          <p:cNvSpPr>
            <a:spLocks noGrp="1"/>
          </p:cNvSpPr>
          <p:nvPr>
            <p:ph type="pic" sz="quarter" idx="13"/>
          </p:nvPr>
        </p:nvSpPr>
        <p:spPr>
          <a:xfrm>
            <a:off x="0" y="0"/>
            <a:ext cx="12214865"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7" name="Oval 10">
            <a:extLst>
              <a:ext uri="{FF2B5EF4-FFF2-40B4-BE49-F238E27FC236}">
                <a16:creationId xmlns:a16="http://schemas.microsoft.com/office/drawing/2014/main" id="{C1A647D1-608B-4172-8119-1EBBE810071E}"/>
              </a:ext>
            </a:extLst>
          </p:cNvPr>
          <p:cNvSpPr/>
          <p:nvPr userDrawn="1"/>
        </p:nvSpPr>
        <p:spPr>
          <a:xfrm>
            <a:off x="11512878" y="6273517"/>
            <a:ext cx="479630" cy="479505"/>
          </a:xfrm>
          <a:prstGeom prst="ellipse">
            <a:avLst/>
          </a:prstGeom>
          <a:solidFill>
            <a:srgbClr val="1EA185"/>
          </a:solidFill>
          <a:ln w="6350" cap="flat" cmpd="sng" algn="ctr">
            <a:solidFill>
              <a:srgbClr val="1EA185"/>
            </a:solidFill>
            <a:prstDash val="solid"/>
            <a:miter lim="800000"/>
          </a:ln>
          <a:effectLst/>
        </p:spPr>
        <p:txBody>
          <a:bodyPr lIns="45711" tIns="22856" rIns="45711" bIns="2285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a:ea typeface="+mn-ea"/>
              <a:cs typeface="+mn-cs"/>
            </a:endParaRPr>
          </a:p>
        </p:txBody>
      </p:sp>
      <p:sp>
        <p:nvSpPr>
          <p:cNvPr id="8" name="TextBox 11">
            <a:extLst>
              <a:ext uri="{FF2B5EF4-FFF2-40B4-BE49-F238E27FC236}">
                <a16:creationId xmlns:a16="http://schemas.microsoft.com/office/drawing/2014/main" id="{0327F8D1-D3B7-4A06-BFDE-20524EDE9E74}"/>
              </a:ext>
            </a:extLst>
          </p:cNvPr>
          <p:cNvSpPr txBox="1"/>
          <p:nvPr userDrawn="1"/>
        </p:nvSpPr>
        <p:spPr>
          <a:xfrm>
            <a:off x="11510555" y="6340366"/>
            <a:ext cx="498782" cy="307740"/>
          </a:xfrm>
          <a:prstGeom prst="rect">
            <a:avLst/>
          </a:prstGeom>
          <a:noFill/>
        </p:spPr>
        <p:txBody>
          <a:bodyPr wrap="none" lIns="91404" tIns="45702" rIns="91404" bIns="45702" rtlCol="0">
            <a:spAutoFit/>
          </a:bodyPr>
          <a:lstStyle/>
          <a:p>
            <a:pPr algn="ctr"/>
            <a:fld id="{260E2A6B-A809-4840-BF14-8648BC0BDF87}" type="slidenum">
              <a:rPr lang="id-ID" sz="1400" smtClean="0">
                <a:solidFill>
                  <a:prstClr val="white"/>
                </a:solidFill>
                <a:latin typeface="Lato" charset="0"/>
                <a:ea typeface="Lato" charset="0"/>
                <a:cs typeface="Lato" charset="0"/>
              </a:rPr>
              <a:pPr algn="ctr"/>
              <a:t>‹N°›</a:t>
            </a:fld>
            <a:endParaRPr lang="id-ID" sz="1400" dirty="0">
              <a:solidFill>
                <a:prstClr val="white"/>
              </a:solidFill>
              <a:latin typeface="Lato" charset="0"/>
              <a:ea typeface="Lato" charset="0"/>
              <a:cs typeface="Lato" charset="0"/>
            </a:endParaRPr>
          </a:p>
        </p:txBody>
      </p:sp>
    </p:spTree>
    <p:extLst>
      <p:ext uri="{BB962C8B-B14F-4D97-AF65-F5344CB8AC3E}">
        <p14:creationId xmlns:p14="http://schemas.microsoft.com/office/powerpoint/2010/main" val="229781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20" Type="http://schemas.openxmlformats.org/officeDocument/2006/relationships/slideLayout" Target="../slideLayouts/slideLayout29.xml"/><Relationship Id="rId41"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838200" y="1325563"/>
            <a:ext cx="105156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18" name="Rectangle 12"/>
          <p:cNvSpPr>
            <a:spLocks noChangeArrowheads="1"/>
          </p:cNvSpPr>
          <p:nvPr userDrawn="1"/>
        </p:nvSpPr>
        <p:spPr bwMode="auto">
          <a:xfrm>
            <a:off x="107950" y="6408738"/>
            <a:ext cx="1100138" cy="261937"/>
          </a:xfrm>
          <a:prstGeom prst="rect">
            <a:avLst/>
          </a:prstGeom>
          <a:noFill/>
          <a:ln w="9525">
            <a:noFill/>
            <a:round/>
            <a:headEnd/>
            <a:tailEnd/>
          </a:ln>
          <a:effectLst/>
        </p:spPr>
        <p:txBody>
          <a:bodyPr lIns="93929" tIns="48843" rIns="93929" bIns="48843" anchor="b"/>
          <a:lstStyle/>
          <a:p>
            <a:pPr marL="0" marR="0" lvl="0" indent="0" algn="l" defTabSz="914400" rtl="0" eaLnBrk="0" fontAlgn="auto" latinLnBrk="0" hangingPunct="0">
              <a:lnSpc>
                <a:spcPct val="100000"/>
              </a:lnSpc>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fld id="{E2EC2DAA-8E7A-46C7-9C80-885FCE44B61C}" type="slidenum">
              <a:rPr kumimoji="0" lang="en-GB" sz="1000" b="1" i="0" u="none" strike="noStrike" kern="1200" cap="none" spc="0" normalizeH="0" baseline="0" noProof="0">
                <a:ln>
                  <a:noFill/>
                </a:ln>
                <a:solidFill>
                  <a:srgbClr val="0D0D0D"/>
                </a:solidFill>
                <a:effectLst/>
                <a:uLnTx/>
                <a:uFillTx/>
                <a:latin typeface="Arial" charset="0"/>
                <a:ea typeface="+mn-ea"/>
                <a:cs typeface="Arial" charset="0"/>
              </a:rPr>
              <a:pPr marL="0" marR="0" lvl="0" indent="0" algn="l" defTabSz="914400" rtl="0" eaLnBrk="0" fontAlgn="auto" latinLnBrk="0" hangingPunct="0">
                <a:lnSpc>
                  <a:spcPct val="100000"/>
                </a:lnSpc>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t>‹N°›</a:t>
            </a:fld>
            <a:endParaRPr kumimoji="0" lang="en-GB" sz="1000" b="1" i="0" u="none" strike="noStrike" kern="1200" cap="none" spc="0" normalizeH="0" baseline="0" noProof="0">
              <a:ln>
                <a:noFill/>
              </a:ln>
              <a:solidFill>
                <a:srgbClr val="0D0D0D"/>
              </a:solidFill>
              <a:effectLst/>
              <a:uLnTx/>
              <a:uFillTx/>
              <a:latin typeface="Arial" charset="0"/>
              <a:ea typeface="+mn-ea"/>
              <a:cs typeface="Arial" charset="0"/>
            </a:endParaRPr>
          </a:p>
        </p:txBody>
      </p:sp>
    </p:spTree>
    <p:extLst>
      <p:ext uri="{BB962C8B-B14F-4D97-AF65-F5344CB8AC3E}">
        <p14:creationId xmlns:p14="http://schemas.microsoft.com/office/powerpoint/2010/main" val="405344606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673" r:id="rId8"/>
    <p:sldLayoutId id="2147483795"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358775" algn="l" rtl="0" eaLnBrk="0" fontAlgn="base" hangingPunct="0">
        <a:spcBef>
          <a:spcPts val="300"/>
        </a:spcBef>
        <a:spcAft>
          <a:spcPct val="0"/>
        </a:spcAft>
        <a:buClr>
          <a:srgbClr val="C00000"/>
        </a:buClr>
        <a:buFont typeface="Wingdings" pitchFamily="2" charset="2"/>
        <a:buChar char="v"/>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300"/>
        </a:spcBef>
        <a:spcAft>
          <a:spcPct val="0"/>
        </a:spcAft>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300"/>
        </a:spcBef>
        <a:spcAft>
          <a:spcPct val="0"/>
        </a:spcAft>
        <a:buFont typeface="Wingdings" pitchFamily="2" charset="2"/>
        <a:buChar char="ü"/>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p:cNvSpPr/>
          <p:nvPr userDrawn="1"/>
        </p:nvSpPr>
        <p:spPr>
          <a:xfrm>
            <a:off x="11512878" y="236686"/>
            <a:ext cx="479630" cy="479505"/>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45711" tIns="22856" rIns="45711" bIns="22856" rtlCol="0" anchor="ctr"/>
          <a:lstStyle/>
          <a:p>
            <a:pPr algn="ctr"/>
            <a:endParaRPr lang="en-US" sz="900"/>
          </a:p>
        </p:txBody>
      </p:sp>
      <p:sp>
        <p:nvSpPr>
          <p:cNvPr id="12" name="TextBox 11"/>
          <p:cNvSpPr txBox="1"/>
          <p:nvPr userDrawn="1"/>
        </p:nvSpPr>
        <p:spPr>
          <a:xfrm>
            <a:off x="11510555" y="303535"/>
            <a:ext cx="498782" cy="307740"/>
          </a:xfrm>
          <a:prstGeom prst="rect">
            <a:avLst/>
          </a:prstGeom>
          <a:noFill/>
        </p:spPr>
        <p:txBody>
          <a:bodyPr wrap="none" lIns="91404" tIns="45702" rIns="91404" bIns="45702" rtlCol="0">
            <a:spAutoFit/>
          </a:bodyPr>
          <a:lstStyle/>
          <a:p>
            <a:pPr algn="ctr"/>
            <a:fld id="{260E2A6B-A809-4840-BF14-8648BC0BDF87}" type="slidenum">
              <a:rPr lang="id-ID" sz="1400" b="0" i="0" smtClean="0">
                <a:solidFill>
                  <a:schemeClr val="bg1"/>
                </a:solidFill>
                <a:latin typeface="Lato" charset="0"/>
                <a:ea typeface="Lato" charset="0"/>
                <a:cs typeface="Lato" charset="0"/>
              </a:rPr>
              <a:pPr algn="ctr"/>
              <a:t>‹N°›</a:t>
            </a:fld>
            <a:endParaRPr lang="id-ID" sz="1400" b="0" i="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02675138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94" r:id="rId44"/>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838200" y="1325563"/>
            <a:ext cx="105156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18" name="Rectangle 12"/>
          <p:cNvSpPr>
            <a:spLocks noChangeArrowheads="1"/>
          </p:cNvSpPr>
          <p:nvPr userDrawn="1"/>
        </p:nvSpPr>
        <p:spPr bwMode="auto">
          <a:xfrm>
            <a:off x="107950" y="6408738"/>
            <a:ext cx="1100138" cy="261937"/>
          </a:xfrm>
          <a:prstGeom prst="rect">
            <a:avLst/>
          </a:prstGeom>
          <a:noFill/>
          <a:ln w="9525">
            <a:noFill/>
            <a:round/>
            <a:headEnd/>
            <a:tailEnd/>
          </a:ln>
          <a:effectLst/>
        </p:spPr>
        <p:txBody>
          <a:bodyPr lIns="93929" tIns="48843" rIns="93929" bIns="48843" anchor="b"/>
          <a:lstStyle/>
          <a:p>
            <a:pPr eaLnBrk="0" fontAlgn="auto" hangingPunct="0">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fld id="{E2EC2DAA-8E7A-46C7-9C80-885FCE44B61C}" type="slidenum">
              <a:rPr lang="en-GB" sz="1000" b="1">
                <a:solidFill>
                  <a:srgbClr val="0D0D0D"/>
                </a:solidFill>
                <a:cs typeface="+mn-cs"/>
              </a:rPr>
              <a:pPr eaLnBrk="0" fontAlgn="auto" hangingPunct="0">
                <a:spcBef>
                  <a:spcPts val="0"/>
                </a:spcBef>
                <a:spcAft>
                  <a:spcPts val="0"/>
                </a:spcAft>
                <a:buClr>
                  <a:srgbClr val="000000"/>
                </a:buClr>
                <a:buSzPct val="100000"/>
                <a:buFont typeface="Times New Roman" pitchFamily="18" charset="0"/>
                <a:buNone/>
                <a:tabLst>
                  <a:tab pos="0" algn="l"/>
                  <a:tab pos="467220" algn="l"/>
                  <a:tab pos="936097" algn="l"/>
                  <a:tab pos="1404973" algn="l"/>
                  <a:tab pos="1873849" algn="l"/>
                  <a:tab pos="2342725" algn="l"/>
                  <a:tab pos="2811603" algn="l"/>
                  <a:tab pos="3280479" algn="l"/>
                  <a:tab pos="3749355" algn="l"/>
                  <a:tab pos="4218231" algn="l"/>
                  <a:tab pos="4687108" algn="l"/>
                  <a:tab pos="5155985" algn="l"/>
                  <a:tab pos="5624862" algn="l"/>
                  <a:tab pos="6093737" algn="l"/>
                  <a:tab pos="6562614" algn="l"/>
                  <a:tab pos="7031490" algn="l"/>
                  <a:tab pos="7500368" algn="l"/>
                  <a:tab pos="7969243" algn="l"/>
                  <a:tab pos="8438120" algn="l"/>
                  <a:tab pos="8906996" algn="l"/>
                  <a:tab pos="9375873" algn="l"/>
                </a:tabLst>
                <a:defRPr/>
              </a:pPr>
              <a:t>‹N°›</a:t>
            </a:fld>
            <a:endParaRPr lang="en-GB" sz="1000" b="1" dirty="0">
              <a:solidFill>
                <a:srgbClr val="0D0D0D"/>
              </a:solidFill>
              <a:cs typeface="+mn-cs"/>
            </a:endParaRPr>
          </a:p>
        </p:txBody>
      </p:sp>
    </p:spTree>
    <p:extLst>
      <p:ext uri="{BB962C8B-B14F-4D97-AF65-F5344CB8AC3E}">
        <p14:creationId xmlns:p14="http://schemas.microsoft.com/office/powerpoint/2010/main" val="145126307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358775" algn="l" rtl="0" eaLnBrk="0" fontAlgn="base" hangingPunct="0">
        <a:spcBef>
          <a:spcPts val="300"/>
        </a:spcBef>
        <a:spcAft>
          <a:spcPct val="0"/>
        </a:spcAft>
        <a:buClr>
          <a:srgbClr val="C00000"/>
        </a:buClr>
        <a:buFont typeface="Wingdings" pitchFamily="2" charset="2"/>
        <a:buChar char="v"/>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300"/>
        </a:spcBef>
        <a:spcAft>
          <a:spcPct val="0"/>
        </a:spcAft>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300"/>
        </a:spcBef>
        <a:spcAft>
          <a:spcPct val="0"/>
        </a:spcAft>
        <a:buFont typeface="Wingdings" pitchFamily="2" charset="2"/>
        <a:buChar char="ü"/>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3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emf"/><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5" Type="http://schemas.openxmlformats.org/officeDocument/2006/relationships/image" Target="../media/image2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5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kLOe7nnQ7mnMsiuijBy_hm.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643" b="7643"/>
          <a:stretch>
            <a:fillRect/>
          </a:stretch>
        </p:blipFill>
        <p:spPr/>
      </p:pic>
      <p:sp>
        <p:nvSpPr>
          <p:cNvPr id="55" name="AutoShape 30"/>
          <p:cNvSpPr>
            <a:spLocks/>
          </p:cNvSpPr>
          <p:nvPr/>
        </p:nvSpPr>
        <p:spPr bwMode="auto">
          <a:xfrm>
            <a:off x="1588" y="0"/>
            <a:ext cx="12188825"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tx2">
              <a:alpha val="74000"/>
            </a:schemeClr>
          </a:solidFill>
          <a:ln>
            <a:noFill/>
          </a:ln>
          <a:effectLst/>
          <a:extLst/>
        </p:spPr>
        <p:txBody>
          <a:bodyPr lIns="22860" tIns="22860" rIns="22860" bIns="2286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Roboto Light"/>
              <a:ea typeface="+mn-ea"/>
              <a:cs typeface="Lato" charset="0"/>
            </a:endParaRPr>
          </a:p>
        </p:txBody>
      </p:sp>
      <p:sp>
        <p:nvSpPr>
          <p:cNvPr id="22" name="TextBox 21"/>
          <p:cNvSpPr txBox="1"/>
          <p:nvPr/>
        </p:nvSpPr>
        <p:spPr>
          <a:xfrm>
            <a:off x="0" y="2913559"/>
            <a:ext cx="12192000"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67" normalizeH="0" baseline="0" noProof="0" dirty="0">
                <a:ln>
                  <a:noFill/>
                </a:ln>
                <a:solidFill>
                  <a:prstClr val="white"/>
                </a:solidFill>
                <a:effectLst/>
                <a:uLnTx/>
                <a:uFillTx/>
                <a:latin typeface="Lato Regular"/>
                <a:ea typeface="+mn-ea"/>
                <a:cs typeface="Roboto Regular"/>
              </a:rPr>
              <a:t>PARTIE 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67" dirty="0">
                <a:solidFill>
                  <a:prstClr val="white"/>
                </a:solidFill>
                <a:latin typeface="Lato Regular"/>
                <a:cs typeface="Roboto Regular"/>
              </a:rPr>
              <a:t>Contexte Transformation Numérique</a:t>
            </a:r>
            <a:r>
              <a:rPr kumimoji="0" lang="en-US" sz="4000" b="1" i="0" u="none" strike="noStrike" kern="1200" cap="none" spc="67" normalizeH="0" baseline="0" noProof="0" dirty="0">
                <a:ln>
                  <a:noFill/>
                </a:ln>
                <a:solidFill>
                  <a:prstClr val="white"/>
                </a:solidFill>
                <a:effectLst/>
                <a:uLnTx/>
                <a:uFillTx/>
                <a:latin typeface="Lato Regular"/>
                <a:ea typeface="+mn-ea"/>
                <a:cs typeface="Roboto Regular"/>
              </a:rPr>
              <a:t> </a:t>
            </a:r>
          </a:p>
        </p:txBody>
      </p:sp>
      <p:sp>
        <p:nvSpPr>
          <p:cNvPr id="25" name="Rectangle 24"/>
          <p:cNvSpPr/>
          <p:nvPr/>
        </p:nvSpPr>
        <p:spPr>
          <a:xfrm>
            <a:off x="5672490" y="4605859"/>
            <a:ext cx="870155" cy="421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Roboto Light"/>
              <a:ea typeface="+mn-ea"/>
              <a:cs typeface="+mn-cs"/>
            </a:endParaRPr>
          </a:p>
        </p:txBody>
      </p:sp>
      <p:sp>
        <p:nvSpPr>
          <p:cNvPr id="27" name="Freeform 158"/>
          <p:cNvSpPr>
            <a:spLocks noChangeArrowheads="1"/>
          </p:cNvSpPr>
          <p:nvPr/>
        </p:nvSpPr>
        <p:spPr bwMode="auto">
          <a:xfrm>
            <a:off x="5624936" y="1856796"/>
            <a:ext cx="945304" cy="864963"/>
          </a:xfrm>
          <a:custGeom>
            <a:avLst/>
            <a:gdLst>
              <a:gd name="T0" fmla="*/ 515 w 649"/>
              <a:gd name="T1" fmla="*/ 74 h 590"/>
              <a:gd name="T2" fmla="*/ 515 w 649"/>
              <a:gd name="T3" fmla="*/ 74 h 590"/>
              <a:gd name="T4" fmla="*/ 442 w 649"/>
              <a:gd name="T5" fmla="*/ 0 h 590"/>
              <a:gd name="T6" fmla="*/ 206 w 649"/>
              <a:gd name="T7" fmla="*/ 0 h 590"/>
              <a:gd name="T8" fmla="*/ 133 w 649"/>
              <a:gd name="T9" fmla="*/ 74 h 590"/>
              <a:gd name="T10" fmla="*/ 15 w 649"/>
              <a:gd name="T11" fmla="*/ 162 h 590"/>
              <a:gd name="T12" fmla="*/ 133 w 649"/>
              <a:gd name="T13" fmla="*/ 280 h 590"/>
              <a:gd name="T14" fmla="*/ 147 w 649"/>
              <a:gd name="T15" fmla="*/ 280 h 590"/>
              <a:gd name="T16" fmla="*/ 309 w 649"/>
              <a:gd name="T17" fmla="*/ 427 h 590"/>
              <a:gd name="T18" fmla="*/ 309 w 649"/>
              <a:gd name="T19" fmla="*/ 545 h 590"/>
              <a:gd name="T20" fmla="*/ 250 w 649"/>
              <a:gd name="T21" fmla="*/ 545 h 590"/>
              <a:gd name="T22" fmla="*/ 221 w 649"/>
              <a:gd name="T23" fmla="*/ 574 h 590"/>
              <a:gd name="T24" fmla="*/ 250 w 649"/>
              <a:gd name="T25" fmla="*/ 589 h 590"/>
              <a:gd name="T26" fmla="*/ 397 w 649"/>
              <a:gd name="T27" fmla="*/ 589 h 590"/>
              <a:gd name="T28" fmla="*/ 427 w 649"/>
              <a:gd name="T29" fmla="*/ 574 h 590"/>
              <a:gd name="T30" fmla="*/ 397 w 649"/>
              <a:gd name="T31" fmla="*/ 545 h 590"/>
              <a:gd name="T32" fmla="*/ 339 w 649"/>
              <a:gd name="T33" fmla="*/ 545 h 590"/>
              <a:gd name="T34" fmla="*/ 339 w 649"/>
              <a:gd name="T35" fmla="*/ 427 h 590"/>
              <a:gd name="T36" fmla="*/ 501 w 649"/>
              <a:gd name="T37" fmla="*/ 280 h 590"/>
              <a:gd name="T38" fmla="*/ 515 w 649"/>
              <a:gd name="T39" fmla="*/ 280 h 590"/>
              <a:gd name="T40" fmla="*/ 633 w 649"/>
              <a:gd name="T41" fmla="*/ 162 h 590"/>
              <a:gd name="T42" fmla="*/ 515 w 649"/>
              <a:gd name="T43" fmla="*/ 74 h 590"/>
              <a:gd name="T44" fmla="*/ 133 w 649"/>
              <a:gd name="T45" fmla="*/ 236 h 590"/>
              <a:gd name="T46" fmla="*/ 133 w 649"/>
              <a:gd name="T47" fmla="*/ 236 h 590"/>
              <a:gd name="T48" fmla="*/ 44 w 649"/>
              <a:gd name="T49" fmla="*/ 162 h 590"/>
              <a:gd name="T50" fmla="*/ 133 w 649"/>
              <a:gd name="T51" fmla="*/ 118 h 590"/>
              <a:gd name="T52" fmla="*/ 133 w 649"/>
              <a:gd name="T53" fmla="*/ 236 h 590"/>
              <a:gd name="T54" fmla="*/ 486 w 649"/>
              <a:gd name="T55" fmla="*/ 191 h 590"/>
              <a:gd name="T56" fmla="*/ 486 w 649"/>
              <a:gd name="T57" fmla="*/ 191 h 590"/>
              <a:gd name="T58" fmla="*/ 324 w 649"/>
              <a:gd name="T59" fmla="*/ 398 h 590"/>
              <a:gd name="T60" fmla="*/ 162 w 649"/>
              <a:gd name="T61" fmla="*/ 191 h 590"/>
              <a:gd name="T62" fmla="*/ 162 w 649"/>
              <a:gd name="T63" fmla="*/ 74 h 590"/>
              <a:gd name="T64" fmla="*/ 206 w 649"/>
              <a:gd name="T65" fmla="*/ 44 h 590"/>
              <a:gd name="T66" fmla="*/ 442 w 649"/>
              <a:gd name="T67" fmla="*/ 44 h 590"/>
              <a:gd name="T68" fmla="*/ 486 w 649"/>
              <a:gd name="T69" fmla="*/ 74 h 590"/>
              <a:gd name="T70" fmla="*/ 486 w 649"/>
              <a:gd name="T71" fmla="*/ 191 h 590"/>
              <a:gd name="T72" fmla="*/ 515 w 649"/>
              <a:gd name="T73" fmla="*/ 236 h 590"/>
              <a:gd name="T74" fmla="*/ 515 w 649"/>
              <a:gd name="T75" fmla="*/ 236 h 590"/>
              <a:gd name="T76" fmla="*/ 515 w 649"/>
              <a:gd name="T77" fmla="*/ 118 h 590"/>
              <a:gd name="T78" fmla="*/ 604 w 649"/>
              <a:gd name="T79" fmla="*/ 162 h 590"/>
              <a:gd name="T80" fmla="*/ 515 w 649"/>
              <a:gd name="T81" fmla="*/ 23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accent3"/>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445469"/>
              </a:solidFill>
              <a:effectLst/>
              <a:uLnTx/>
              <a:uFillTx/>
              <a:latin typeface="Roboto Light"/>
              <a:ea typeface="+mn-ea"/>
              <a:cs typeface="+mn-cs"/>
            </a:endParaRPr>
          </a:p>
        </p:txBody>
      </p:sp>
      <p:sp>
        <p:nvSpPr>
          <p:cNvPr id="8" name="TextBox 13">
            <a:extLst>
              <a:ext uri="{FF2B5EF4-FFF2-40B4-BE49-F238E27FC236}">
                <a16:creationId xmlns:a16="http://schemas.microsoft.com/office/drawing/2014/main" id="{CD874A73-CC88-4F85-82CE-D97BD98E9EE4}"/>
              </a:ext>
            </a:extLst>
          </p:cNvPr>
          <p:cNvSpPr txBox="1"/>
          <p:nvPr/>
        </p:nvSpPr>
        <p:spPr>
          <a:xfrm>
            <a:off x="0" y="441767"/>
            <a:ext cx="12192000" cy="63402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Regular"/>
                <a:ea typeface="+mn-ea"/>
                <a:cs typeface="Roboto Regular" charset="0"/>
              </a:rPr>
              <a:t>  Open People Factory</a:t>
            </a:r>
          </a:p>
        </p:txBody>
      </p:sp>
      <p:pic>
        <p:nvPicPr>
          <p:cNvPr id="10" name="Picture 2">
            <a:extLst>
              <a:ext uri="{FF2B5EF4-FFF2-40B4-BE49-F238E27FC236}">
                <a16:creationId xmlns:a16="http://schemas.microsoft.com/office/drawing/2014/main" id="{3E55B3A1-1ADF-49C6-BD38-276134B51B71}"/>
              </a:ext>
            </a:extLst>
          </p:cNvPr>
          <p:cNvPicPr>
            <a:picLocks noChangeAspect="1" noChangeArrowheads="1"/>
          </p:cNvPicPr>
          <p:nvPr/>
        </p:nvPicPr>
        <p:blipFill>
          <a:blip r:embed="rId3"/>
          <a:srcRect/>
          <a:stretch>
            <a:fillRect/>
          </a:stretch>
        </p:blipFill>
        <p:spPr bwMode="auto">
          <a:xfrm>
            <a:off x="10964306" y="5714174"/>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3">
            <a:extLst>
              <a:ext uri="{FF2B5EF4-FFF2-40B4-BE49-F238E27FC236}">
                <a16:creationId xmlns:a16="http://schemas.microsoft.com/office/drawing/2014/main" id="{1F5D9D28-0387-4B5A-8C55-5909D4E51C05}"/>
              </a:ext>
            </a:extLst>
          </p:cNvPr>
          <p:cNvSpPr txBox="1"/>
          <p:nvPr/>
        </p:nvSpPr>
        <p:spPr>
          <a:xfrm>
            <a:off x="8964" y="1132049"/>
            <a:ext cx="12192000" cy="63402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Regular"/>
                <a:ea typeface="+mn-ea"/>
                <a:cs typeface="Roboto Regular" charset="0"/>
              </a:rPr>
              <a:t> </a:t>
            </a:r>
            <a:r>
              <a:rPr kumimoji="0" lang="en-US" sz="3200" b="1" i="0" u="none" strike="noStrike" kern="1200" cap="none" spc="0" normalizeH="0" baseline="0" noProof="0" dirty="0">
                <a:ln>
                  <a:noFill/>
                </a:ln>
                <a:solidFill>
                  <a:srgbClr val="F29B26">
                    <a:lumMod val="40000"/>
                    <a:lumOff val="60000"/>
                  </a:srgbClr>
                </a:solidFill>
                <a:effectLst/>
                <a:uLnTx/>
                <a:uFillTx/>
                <a:latin typeface="Lato Regular"/>
                <a:ea typeface="+mn-ea"/>
                <a:cs typeface="Roboto Regular" charset="0"/>
              </a:rPr>
              <a:t>Approche Digital Ready</a:t>
            </a:r>
            <a:endParaRPr kumimoji="0" lang="en-US" sz="4400" b="1" i="0" u="none" strike="noStrike" kern="1200" cap="none" spc="0" normalizeH="0" baseline="0" noProof="0" dirty="0">
              <a:ln>
                <a:noFill/>
              </a:ln>
              <a:solidFill>
                <a:srgbClr val="F29B26">
                  <a:lumMod val="40000"/>
                  <a:lumOff val="60000"/>
                </a:srgbClr>
              </a:solidFill>
              <a:effectLst/>
              <a:uLnTx/>
              <a:uFillTx/>
              <a:latin typeface="Lato Regular"/>
              <a:ea typeface="+mn-ea"/>
              <a:cs typeface="Roboto Regular" charset="0"/>
            </a:endParaRPr>
          </a:p>
        </p:txBody>
      </p:sp>
    </p:spTree>
    <p:extLst>
      <p:ext uri="{BB962C8B-B14F-4D97-AF65-F5344CB8AC3E}">
        <p14:creationId xmlns:p14="http://schemas.microsoft.com/office/powerpoint/2010/main" val="26638475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566391" y="1845037"/>
            <a:ext cx="8166009" cy="4473057"/>
            <a:chOff x="215900" y="2060575"/>
            <a:chExt cx="8856663" cy="4176713"/>
          </a:xfrm>
        </p:grpSpPr>
        <p:sp>
          <p:nvSpPr>
            <p:cNvPr id="5" name="Rectangle 5"/>
            <p:cNvSpPr>
              <a:spLocks noChangeArrowheads="1"/>
            </p:cNvSpPr>
            <p:nvPr/>
          </p:nvSpPr>
          <p:spPr bwMode="auto">
            <a:xfrm>
              <a:off x="2484438" y="2060575"/>
              <a:ext cx="6588125" cy="4176713"/>
            </a:xfrm>
            <a:prstGeom prst="rect">
              <a:avLst/>
            </a:prstGeom>
            <a:solidFill>
              <a:schemeClr val="accent3">
                <a:lumMod val="20000"/>
                <a:lumOff val="80000"/>
              </a:schemeClr>
            </a:solidFill>
            <a:ln w="9525">
              <a:solidFill>
                <a:schemeClr val="tx1"/>
              </a:solidFill>
              <a:miter lim="800000"/>
              <a:headEnd/>
              <a:tailEnd/>
            </a:ln>
          </p:spPr>
          <p:txBody>
            <a:bodyPr wrap="none"/>
            <a:lstStyle/>
            <a:p>
              <a:pPr algn="ctr"/>
              <a:r>
                <a:rPr lang="fr-BE"/>
                <a:t>Système d’information</a:t>
              </a:r>
              <a:endParaRPr lang="en-US"/>
            </a:p>
          </p:txBody>
        </p:sp>
        <p:sp>
          <p:nvSpPr>
            <p:cNvPr id="6" name="Rectangle 52"/>
            <p:cNvSpPr>
              <a:spLocks noChangeArrowheads="1"/>
            </p:cNvSpPr>
            <p:nvPr/>
          </p:nvSpPr>
          <p:spPr bwMode="auto">
            <a:xfrm rot="16200000">
              <a:off x="4067969" y="1916906"/>
              <a:ext cx="1800225" cy="4824413"/>
            </a:xfrm>
            <a:prstGeom prst="rect">
              <a:avLst/>
            </a:prstGeom>
            <a:solidFill>
              <a:schemeClr val="bg1">
                <a:lumMod val="95000"/>
              </a:schemeClr>
            </a:solidFill>
            <a:ln w="9525">
              <a:solidFill>
                <a:schemeClr val="tx1"/>
              </a:solidFill>
              <a:miter lim="800000"/>
              <a:headEnd/>
              <a:tailEnd/>
            </a:ln>
          </p:spPr>
          <p:txBody>
            <a:bodyPr wrap="none"/>
            <a:lstStyle/>
            <a:p>
              <a:pPr algn="ctr"/>
              <a:r>
                <a:rPr lang="fr-BE" sz="1400"/>
                <a:t>Architecture </a:t>
              </a:r>
            </a:p>
            <a:p>
              <a:pPr algn="ctr"/>
              <a:r>
                <a:rPr lang="fr-BE" sz="1400"/>
                <a:t>Logique</a:t>
              </a:r>
              <a:endParaRPr lang="en-US" sz="1400"/>
            </a:p>
          </p:txBody>
        </p:sp>
        <p:sp>
          <p:nvSpPr>
            <p:cNvPr id="7" name="AutoShape 3"/>
            <p:cNvSpPr>
              <a:spLocks noChangeArrowheads="1"/>
            </p:cNvSpPr>
            <p:nvPr/>
          </p:nvSpPr>
          <p:spPr bwMode="auto">
            <a:xfrm>
              <a:off x="1692275" y="2349500"/>
              <a:ext cx="792163" cy="836613"/>
            </a:xfrm>
            <a:prstGeom prst="leftRight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fr-FR"/>
            </a:p>
          </p:txBody>
        </p:sp>
        <p:sp>
          <p:nvSpPr>
            <p:cNvPr id="8" name="AutoShape 4"/>
            <p:cNvSpPr>
              <a:spLocks noChangeArrowheads="1"/>
            </p:cNvSpPr>
            <p:nvPr/>
          </p:nvSpPr>
          <p:spPr bwMode="auto">
            <a:xfrm>
              <a:off x="1692275" y="5300663"/>
              <a:ext cx="792163" cy="836612"/>
            </a:xfrm>
            <a:prstGeom prst="leftRight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fr-FR"/>
            </a:p>
          </p:txBody>
        </p:sp>
        <p:sp>
          <p:nvSpPr>
            <p:cNvPr id="9" name="AutoShape 6"/>
            <p:cNvSpPr>
              <a:spLocks noChangeArrowheads="1"/>
            </p:cNvSpPr>
            <p:nvPr/>
          </p:nvSpPr>
          <p:spPr bwMode="auto">
            <a:xfrm>
              <a:off x="1692275" y="3933825"/>
              <a:ext cx="792163" cy="836613"/>
            </a:xfrm>
            <a:prstGeom prst="leftRight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fr-FR"/>
            </a:p>
          </p:txBody>
        </p:sp>
        <p:sp>
          <p:nvSpPr>
            <p:cNvPr id="10" name="Rectangle 7"/>
            <p:cNvSpPr>
              <a:spLocks noChangeArrowheads="1"/>
            </p:cNvSpPr>
            <p:nvPr/>
          </p:nvSpPr>
          <p:spPr bwMode="auto">
            <a:xfrm>
              <a:off x="2555875" y="2492375"/>
              <a:ext cx="4897438" cy="865188"/>
            </a:xfrm>
            <a:prstGeom prst="rect">
              <a:avLst/>
            </a:prstGeom>
            <a:solidFill>
              <a:schemeClr val="bg1">
                <a:lumMod val="95000"/>
              </a:schemeClr>
            </a:solidFill>
            <a:ln w="9525">
              <a:solidFill>
                <a:schemeClr val="tx1"/>
              </a:solidFill>
              <a:miter lim="800000"/>
              <a:headEnd/>
              <a:tailEnd/>
            </a:ln>
          </p:spPr>
          <p:txBody>
            <a:bodyPr wrap="none" anchor="ctr"/>
            <a:lstStyle/>
            <a:p>
              <a:r>
                <a:rPr lang="fr-BE" sz="1400"/>
                <a:t>Architecture </a:t>
              </a:r>
            </a:p>
            <a:p>
              <a:r>
                <a:rPr lang="fr-BE" sz="1400"/>
                <a:t>métier</a:t>
              </a:r>
              <a:endParaRPr lang="en-US" sz="1400"/>
            </a:p>
          </p:txBody>
        </p:sp>
        <p:pic>
          <p:nvPicPr>
            <p:cNvPr id="11" name="Picture 8"/>
            <p:cNvPicPr>
              <a:picLocks noChangeAspect="1" noChangeArrowheads="1"/>
            </p:cNvPicPr>
            <p:nvPr/>
          </p:nvPicPr>
          <p:blipFill>
            <a:blip r:embed="rId2" cstate="print"/>
            <a:srcRect/>
            <a:stretch>
              <a:fillRect/>
            </a:stretch>
          </p:blipFill>
          <p:spPr bwMode="auto">
            <a:xfrm>
              <a:off x="5795963" y="2565400"/>
              <a:ext cx="1655762" cy="747713"/>
            </a:xfrm>
            <a:prstGeom prst="rect">
              <a:avLst/>
            </a:prstGeom>
            <a:noFill/>
            <a:ln w="9525">
              <a:noFill/>
              <a:miter lim="800000"/>
              <a:headEnd/>
              <a:tailEnd/>
            </a:ln>
          </p:spPr>
        </p:pic>
        <p:pic>
          <p:nvPicPr>
            <p:cNvPr id="12" name="Picture 9"/>
            <p:cNvPicPr>
              <a:picLocks noChangeAspect="1" noChangeArrowheads="1"/>
            </p:cNvPicPr>
            <p:nvPr/>
          </p:nvPicPr>
          <p:blipFill>
            <a:blip r:embed="rId3" cstate="print"/>
            <a:srcRect/>
            <a:stretch>
              <a:fillRect/>
            </a:stretch>
          </p:blipFill>
          <p:spPr bwMode="auto">
            <a:xfrm>
              <a:off x="3852863" y="2636838"/>
              <a:ext cx="1944687" cy="592137"/>
            </a:xfrm>
            <a:prstGeom prst="rect">
              <a:avLst/>
            </a:prstGeom>
            <a:noFill/>
            <a:ln w="9525">
              <a:noFill/>
              <a:miter lim="800000"/>
              <a:headEnd/>
              <a:tailEnd/>
            </a:ln>
          </p:spPr>
        </p:pic>
        <p:sp>
          <p:nvSpPr>
            <p:cNvPr id="13" name="Rectangle 10"/>
            <p:cNvSpPr>
              <a:spLocks noChangeArrowheads="1"/>
            </p:cNvSpPr>
            <p:nvPr/>
          </p:nvSpPr>
          <p:spPr bwMode="auto">
            <a:xfrm>
              <a:off x="3132138" y="3500438"/>
              <a:ext cx="4103687" cy="793750"/>
            </a:xfrm>
            <a:prstGeom prst="rect">
              <a:avLst/>
            </a:prstGeom>
            <a:solidFill>
              <a:srgbClr val="C0C0C0">
                <a:alpha val="54117"/>
              </a:srgbClr>
            </a:solidFill>
            <a:ln w="9525">
              <a:solidFill>
                <a:schemeClr val="tx1"/>
              </a:solidFill>
              <a:miter lim="800000"/>
              <a:headEnd/>
              <a:tailEnd/>
            </a:ln>
          </p:spPr>
          <p:txBody>
            <a:bodyPr wrap="none" anchor="ctr"/>
            <a:lstStyle/>
            <a:p>
              <a:r>
                <a:rPr lang="fr-BE" sz="1400"/>
                <a:t>Architecture </a:t>
              </a:r>
            </a:p>
            <a:p>
              <a:r>
                <a:rPr lang="fr-BE" sz="1400"/>
                <a:t>fonctionnelle</a:t>
              </a:r>
            </a:p>
            <a:p>
              <a:r>
                <a:rPr lang="fr-BE" sz="1400"/>
                <a:t>et de services</a:t>
              </a:r>
              <a:endParaRPr lang="en-US" sz="1400"/>
            </a:p>
          </p:txBody>
        </p:sp>
        <p:pic>
          <p:nvPicPr>
            <p:cNvPr id="14" name="Picture 12"/>
            <p:cNvPicPr>
              <a:picLocks noChangeAspect="1" noChangeArrowheads="1"/>
            </p:cNvPicPr>
            <p:nvPr/>
          </p:nvPicPr>
          <p:blipFill>
            <a:blip r:embed="rId4" cstate="print"/>
            <a:srcRect/>
            <a:stretch>
              <a:fillRect/>
            </a:stretch>
          </p:blipFill>
          <p:spPr bwMode="auto">
            <a:xfrm>
              <a:off x="6156325" y="3573463"/>
              <a:ext cx="1077913" cy="696912"/>
            </a:xfrm>
            <a:prstGeom prst="rect">
              <a:avLst/>
            </a:prstGeom>
            <a:noFill/>
            <a:ln w="9525">
              <a:noFill/>
              <a:miter lim="800000"/>
              <a:headEnd/>
              <a:tailEnd/>
            </a:ln>
          </p:spPr>
        </p:pic>
        <p:sp>
          <p:nvSpPr>
            <p:cNvPr id="15" name="Rectangle 13"/>
            <p:cNvSpPr>
              <a:spLocks noChangeArrowheads="1"/>
            </p:cNvSpPr>
            <p:nvPr/>
          </p:nvSpPr>
          <p:spPr bwMode="auto">
            <a:xfrm>
              <a:off x="3132138" y="4365625"/>
              <a:ext cx="4103687" cy="792163"/>
            </a:xfrm>
            <a:prstGeom prst="rect">
              <a:avLst/>
            </a:prstGeom>
            <a:solidFill>
              <a:srgbClr val="C0C0C0">
                <a:alpha val="54117"/>
              </a:srgbClr>
            </a:solidFill>
            <a:ln w="9525">
              <a:solidFill>
                <a:schemeClr val="tx1"/>
              </a:solidFill>
              <a:miter lim="800000"/>
              <a:headEnd/>
              <a:tailEnd/>
            </a:ln>
          </p:spPr>
          <p:txBody>
            <a:bodyPr wrap="none" anchor="ctr"/>
            <a:lstStyle/>
            <a:p>
              <a:r>
                <a:rPr lang="fr-BE" sz="1400"/>
                <a:t>Architecture </a:t>
              </a:r>
            </a:p>
            <a:p>
              <a:r>
                <a:rPr lang="fr-BE" sz="1400"/>
                <a:t>applicative</a:t>
              </a:r>
              <a:endParaRPr lang="en-US" sz="1400"/>
            </a:p>
          </p:txBody>
        </p:sp>
        <p:sp>
          <p:nvSpPr>
            <p:cNvPr id="16" name="Line 14"/>
            <p:cNvSpPr>
              <a:spLocks noChangeShapeType="1"/>
            </p:cNvSpPr>
            <p:nvPr/>
          </p:nvSpPr>
          <p:spPr bwMode="auto">
            <a:xfrm>
              <a:off x="5795963" y="3860800"/>
              <a:ext cx="431800" cy="0"/>
            </a:xfrm>
            <a:prstGeom prst="line">
              <a:avLst/>
            </a:prstGeom>
            <a:noFill/>
            <a:ln w="25400">
              <a:solidFill>
                <a:schemeClr val="accent2"/>
              </a:solidFill>
              <a:round/>
              <a:headEnd type="triangle" w="lg" len="lg"/>
              <a:tailEnd type="triangle" w="lg" len="lg"/>
            </a:ln>
          </p:spPr>
          <p:txBody>
            <a:bodyPr/>
            <a:lstStyle/>
            <a:p>
              <a:endParaRPr lang="fr-FR"/>
            </a:p>
          </p:txBody>
        </p:sp>
        <p:sp>
          <p:nvSpPr>
            <p:cNvPr id="17" name="Rectangle 16"/>
            <p:cNvSpPr>
              <a:spLocks noChangeArrowheads="1"/>
            </p:cNvSpPr>
            <p:nvPr/>
          </p:nvSpPr>
          <p:spPr bwMode="auto">
            <a:xfrm>
              <a:off x="2555875" y="5300663"/>
              <a:ext cx="4897438" cy="865187"/>
            </a:xfrm>
            <a:prstGeom prst="rect">
              <a:avLst/>
            </a:prstGeom>
            <a:solidFill>
              <a:schemeClr val="bg1">
                <a:lumMod val="95000"/>
              </a:schemeClr>
            </a:solidFill>
            <a:ln w="9525">
              <a:solidFill>
                <a:schemeClr val="tx1"/>
              </a:solidFill>
              <a:miter lim="800000"/>
              <a:headEnd/>
              <a:tailEnd/>
            </a:ln>
          </p:spPr>
          <p:txBody>
            <a:bodyPr wrap="none" anchor="ctr"/>
            <a:lstStyle/>
            <a:p>
              <a:r>
                <a:rPr lang="fr-BE" sz="1400"/>
                <a:t>Architecture </a:t>
              </a:r>
            </a:p>
            <a:p>
              <a:r>
                <a:rPr lang="fr-BE" sz="1400"/>
                <a:t>technique</a:t>
              </a:r>
            </a:p>
            <a:p>
              <a:r>
                <a:rPr lang="fr-BE" sz="1400"/>
                <a:t>Infrastructures</a:t>
              </a:r>
              <a:endParaRPr lang="en-US" sz="1400"/>
            </a:p>
          </p:txBody>
        </p:sp>
        <p:sp>
          <p:nvSpPr>
            <p:cNvPr id="18" name="Rectangle 17"/>
            <p:cNvSpPr>
              <a:spLocks noChangeArrowheads="1"/>
            </p:cNvSpPr>
            <p:nvPr/>
          </p:nvSpPr>
          <p:spPr bwMode="auto">
            <a:xfrm rot="16200000">
              <a:off x="6479381" y="3609182"/>
              <a:ext cx="3673475" cy="1439862"/>
            </a:xfrm>
            <a:prstGeom prst="rect">
              <a:avLst/>
            </a:prstGeom>
            <a:solidFill>
              <a:schemeClr val="bg1">
                <a:lumMod val="95000"/>
              </a:schemeClr>
            </a:solidFill>
            <a:ln w="9525">
              <a:solidFill>
                <a:schemeClr val="tx1"/>
              </a:solidFill>
              <a:miter lim="800000"/>
              <a:headEnd/>
              <a:tailEnd/>
            </a:ln>
          </p:spPr>
          <p:txBody>
            <a:bodyPr wrap="none" anchor="b"/>
            <a:lstStyle/>
            <a:p>
              <a:pPr algn="ctr"/>
              <a:r>
                <a:rPr lang="fr-BE" sz="1400" b="1"/>
                <a:t>Architecture de données</a:t>
              </a:r>
              <a:endParaRPr lang="en-US" sz="1400" b="1"/>
            </a:p>
          </p:txBody>
        </p:sp>
        <p:pic>
          <p:nvPicPr>
            <p:cNvPr id="19" name="Picture 18"/>
            <p:cNvPicPr>
              <a:picLocks noChangeAspect="1" noChangeArrowheads="1"/>
            </p:cNvPicPr>
            <p:nvPr/>
          </p:nvPicPr>
          <p:blipFill>
            <a:blip r:embed="rId5" cstate="print"/>
            <a:srcRect/>
            <a:stretch>
              <a:fillRect/>
            </a:stretch>
          </p:blipFill>
          <p:spPr bwMode="auto">
            <a:xfrm>
              <a:off x="4429125" y="5387975"/>
              <a:ext cx="2447925" cy="692150"/>
            </a:xfrm>
            <a:prstGeom prst="rect">
              <a:avLst/>
            </a:prstGeom>
            <a:noFill/>
            <a:ln w="9525">
              <a:noFill/>
              <a:miter lim="800000"/>
              <a:headEnd/>
              <a:tailEnd/>
            </a:ln>
          </p:spPr>
        </p:pic>
        <p:sp>
          <p:nvSpPr>
            <p:cNvPr id="20" name="Rectangle 21"/>
            <p:cNvSpPr>
              <a:spLocks noChangeArrowheads="1"/>
            </p:cNvSpPr>
            <p:nvPr/>
          </p:nvSpPr>
          <p:spPr bwMode="auto">
            <a:xfrm rot="16200000">
              <a:off x="-1117600" y="3394075"/>
              <a:ext cx="4106863" cy="1439863"/>
            </a:xfrm>
            <a:prstGeom prst="rect">
              <a:avLst/>
            </a:prstGeom>
            <a:solidFill>
              <a:schemeClr val="accent3">
                <a:lumMod val="20000"/>
                <a:lumOff val="80000"/>
              </a:schemeClr>
            </a:solidFill>
            <a:ln w="9525">
              <a:solidFill>
                <a:schemeClr val="tx1"/>
              </a:solidFill>
              <a:miter lim="800000"/>
              <a:headEnd/>
              <a:tailEnd/>
            </a:ln>
          </p:spPr>
          <p:txBody>
            <a:bodyPr wrap="none"/>
            <a:lstStyle/>
            <a:p>
              <a:pPr algn="ctr"/>
              <a:r>
                <a:rPr lang="fr-BE" sz="1200" b="1"/>
                <a:t>Stratégie</a:t>
              </a:r>
              <a:endParaRPr lang="en-US" sz="1200" b="1"/>
            </a:p>
          </p:txBody>
        </p:sp>
        <p:pic>
          <p:nvPicPr>
            <p:cNvPr id="21" name="Picture 22"/>
            <p:cNvPicPr>
              <a:picLocks noChangeAspect="1" noChangeArrowheads="1"/>
            </p:cNvPicPr>
            <p:nvPr/>
          </p:nvPicPr>
          <p:blipFill>
            <a:blip r:embed="rId6" cstate="print"/>
            <a:srcRect/>
            <a:stretch>
              <a:fillRect/>
            </a:stretch>
          </p:blipFill>
          <p:spPr bwMode="auto">
            <a:xfrm>
              <a:off x="611188" y="3717925"/>
              <a:ext cx="969962" cy="862013"/>
            </a:xfrm>
            <a:prstGeom prst="rect">
              <a:avLst/>
            </a:prstGeom>
            <a:noFill/>
            <a:ln w="9525">
              <a:noFill/>
              <a:miter lim="800000"/>
              <a:headEnd/>
              <a:tailEnd/>
            </a:ln>
          </p:spPr>
        </p:pic>
        <p:pic>
          <p:nvPicPr>
            <p:cNvPr id="22" name="Picture 23"/>
            <p:cNvPicPr>
              <a:picLocks noChangeAspect="1" noChangeArrowheads="1"/>
            </p:cNvPicPr>
            <p:nvPr/>
          </p:nvPicPr>
          <p:blipFill>
            <a:blip r:embed="rId7" cstate="print"/>
            <a:srcRect/>
            <a:stretch>
              <a:fillRect/>
            </a:stretch>
          </p:blipFill>
          <p:spPr bwMode="auto">
            <a:xfrm>
              <a:off x="611188" y="5229225"/>
              <a:ext cx="993775" cy="876300"/>
            </a:xfrm>
            <a:prstGeom prst="rect">
              <a:avLst/>
            </a:prstGeom>
            <a:noFill/>
            <a:ln w="9525">
              <a:noFill/>
              <a:miter lim="800000"/>
              <a:headEnd/>
              <a:tailEnd/>
            </a:ln>
          </p:spPr>
        </p:pic>
        <p:sp>
          <p:nvSpPr>
            <p:cNvPr id="23" name="Line 24"/>
            <p:cNvSpPr>
              <a:spLocks noChangeShapeType="1"/>
            </p:cNvSpPr>
            <p:nvPr/>
          </p:nvSpPr>
          <p:spPr bwMode="auto">
            <a:xfrm flipH="1">
              <a:off x="1042988" y="2852738"/>
              <a:ext cx="0" cy="865187"/>
            </a:xfrm>
            <a:prstGeom prst="line">
              <a:avLst/>
            </a:prstGeom>
            <a:noFill/>
            <a:ln w="25400">
              <a:solidFill>
                <a:schemeClr val="accent2"/>
              </a:solidFill>
              <a:round/>
              <a:headEnd/>
              <a:tailEnd type="triangle" w="lg" len="lg"/>
            </a:ln>
          </p:spPr>
          <p:txBody>
            <a:bodyPr/>
            <a:lstStyle/>
            <a:p>
              <a:endParaRPr lang="fr-FR"/>
            </a:p>
          </p:txBody>
        </p:sp>
        <p:sp>
          <p:nvSpPr>
            <p:cNvPr id="24" name="Line 25"/>
            <p:cNvSpPr>
              <a:spLocks noChangeShapeType="1"/>
            </p:cNvSpPr>
            <p:nvPr/>
          </p:nvSpPr>
          <p:spPr bwMode="auto">
            <a:xfrm flipH="1">
              <a:off x="1042988" y="4510088"/>
              <a:ext cx="0" cy="720725"/>
            </a:xfrm>
            <a:prstGeom prst="line">
              <a:avLst/>
            </a:prstGeom>
            <a:noFill/>
            <a:ln w="25400">
              <a:solidFill>
                <a:schemeClr val="accent2"/>
              </a:solidFill>
              <a:round/>
              <a:headEnd/>
              <a:tailEnd type="triangle" w="lg" len="lg"/>
            </a:ln>
          </p:spPr>
          <p:txBody>
            <a:bodyPr/>
            <a:lstStyle/>
            <a:p>
              <a:endParaRPr lang="fr-FR"/>
            </a:p>
          </p:txBody>
        </p:sp>
        <p:pic>
          <p:nvPicPr>
            <p:cNvPr id="25" name="Picture 26"/>
            <p:cNvPicPr>
              <a:picLocks noChangeAspect="1" noChangeArrowheads="1"/>
            </p:cNvPicPr>
            <p:nvPr/>
          </p:nvPicPr>
          <p:blipFill>
            <a:blip r:embed="rId8" cstate="print"/>
            <a:srcRect/>
            <a:stretch>
              <a:fillRect/>
            </a:stretch>
          </p:blipFill>
          <p:spPr bwMode="auto">
            <a:xfrm>
              <a:off x="611188" y="2060575"/>
              <a:ext cx="1008062" cy="895350"/>
            </a:xfrm>
            <a:prstGeom prst="rect">
              <a:avLst/>
            </a:prstGeom>
            <a:noFill/>
            <a:ln w="9525">
              <a:noFill/>
              <a:miter lim="800000"/>
              <a:headEnd/>
              <a:tailEnd/>
            </a:ln>
          </p:spPr>
        </p:pic>
        <p:sp>
          <p:nvSpPr>
            <p:cNvPr id="26" name="AutoShape 27"/>
            <p:cNvSpPr>
              <a:spLocks noChangeArrowheads="1"/>
            </p:cNvSpPr>
            <p:nvPr/>
          </p:nvSpPr>
          <p:spPr bwMode="auto">
            <a:xfrm rot="16200000">
              <a:off x="70644" y="3825081"/>
              <a:ext cx="4032250" cy="649288"/>
            </a:xfrm>
            <a:prstGeom prst="leftRightArrow">
              <a:avLst>
                <a:gd name="adj1" fmla="val 50000"/>
                <a:gd name="adj2" fmla="val 124205"/>
              </a:avLst>
            </a:prstGeom>
            <a:solidFill>
              <a:schemeClr val="accent1"/>
            </a:solidFill>
            <a:ln w="9525">
              <a:solidFill>
                <a:schemeClr val="tx1"/>
              </a:solidFill>
              <a:miter lim="800000"/>
              <a:headEnd/>
              <a:tailEnd/>
            </a:ln>
          </p:spPr>
          <p:txBody>
            <a:bodyPr wrap="none" anchor="ctr"/>
            <a:lstStyle/>
            <a:p>
              <a:pPr algn="ctr"/>
              <a:r>
                <a:rPr lang="fr-BE" sz="1200" b="1"/>
                <a:t>Management SI - Projets</a:t>
              </a:r>
              <a:endParaRPr lang="en-US" sz="1200" b="1"/>
            </a:p>
          </p:txBody>
        </p:sp>
        <p:sp>
          <p:nvSpPr>
            <p:cNvPr id="27" name="AutoShape 30"/>
            <p:cNvSpPr>
              <a:spLocks noChangeArrowheads="1"/>
            </p:cNvSpPr>
            <p:nvPr/>
          </p:nvSpPr>
          <p:spPr bwMode="auto">
            <a:xfrm>
              <a:off x="7380288" y="2852738"/>
              <a:ext cx="360362" cy="261937"/>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28" name="AutoShape 31"/>
            <p:cNvSpPr>
              <a:spLocks noChangeArrowheads="1"/>
            </p:cNvSpPr>
            <p:nvPr/>
          </p:nvSpPr>
          <p:spPr bwMode="auto">
            <a:xfrm>
              <a:off x="7380288" y="3933825"/>
              <a:ext cx="360362" cy="261938"/>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29" name="AutoShape 32"/>
            <p:cNvSpPr>
              <a:spLocks noChangeArrowheads="1"/>
            </p:cNvSpPr>
            <p:nvPr/>
          </p:nvSpPr>
          <p:spPr bwMode="auto">
            <a:xfrm>
              <a:off x="7380288" y="4437063"/>
              <a:ext cx="360362" cy="261937"/>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30" name="AutoShape 33"/>
            <p:cNvSpPr>
              <a:spLocks noChangeArrowheads="1"/>
            </p:cNvSpPr>
            <p:nvPr/>
          </p:nvSpPr>
          <p:spPr bwMode="auto">
            <a:xfrm>
              <a:off x="7380288" y="5589588"/>
              <a:ext cx="360362" cy="261937"/>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31" name="AutoShape 34"/>
            <p:cNvSpPr>
              <a:spLocks noChangeArrowheads="1"/>
            </p:cNvSpPr>
            <p:nvPr/>
          </p:nvSpPr>
          <p:spPr bwMode="auto">
            <a:xfrm rot="5400000">
              <a:off x="4548187" y="3262313"/>
              <a:ext cx="360363" cy="261938"/>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32" name="AutoShape 35"/>
            <p:cNvSpPr>
              <a:spLocks noChangeArrowheads="1"/>
            </p:cNvSpPr>
            <p:nvPr/>
          </p:nvSpPr>
          <p:spPr bwMode="auto">
            <a:xfrm rot="5400000">
              <a:off x="4548187" y="4198938"/>
              <a:ext cx="360363" cy="261938"/>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33" name="AutoShape 36"/>
            <p:cNvSpPr>
              <a:spLocks noChangeArrowheads="1"/>
            </p:cNvSpPr>
            <p:nvPr/>
          </p:nvSpPr>
          <p:spPr bwMode="auto">
            <a:xfrm rot="5400000">
              <a:off x="4017963" y="5133975"/>
              <a:ext cx="360362" cy="261938"/>
            </a:xfrm>
            <a:prstGeom prst="leftRightArrow">
              <a:avLst>
                <a:gd name="adj1" fmla="val 50000"/>
                <a:gd name="adj2" fmla="val 27515"/>
              </a:avLst>
            </a:prstGeom>
            <a:solidFill>
              <a:schemeClr val="hlink"/>
            </a:solidFill>
            <a:ln w="9525">
              <a:solidFill>
                <a:schemeClr val="tx1"/>
              </a:solidFill>
              <a:miter lim="800000"/>
              <a:headEnd/>
              <a:tailEnd/>
            </a:ln>
          </p:spPr>
          <p:txBody>
            <a:bodyPr wrap="none" anchor="ctr"/>
            <a:lstStyle/>
            <a:p>
              <a:endParaRPr lang="fr-FR"/>
            </a:p>
          </p:txBody>
        </p:sp>
        <p:sp>
          <p:nvSpPr>
            <p:cNvPr id="34" name="AutoShape 37"/>
            <p:cNvSpPr>
              <a:spLocks noChangeArrowheads="1"/>
            </p:cNvSpPr>
            <p:nvPr/>
          </p:nvSpPr>
          <p:spPr bwMode="auto">
            <a:xfrm rot="5400000">
              <a:off x="3829050" y="3765550"/>
              <a:ext cx="1295400" cy="190500"/>
            </a:xfrm>
            <a:prstGeom prst="leftRightArrow">
              <a:avLst>
                <a:gd name="adj1" fmla="val 50000"/>
                <a:gd name="adj2" fmla="val 136000"/>
              </a:avLst>
            </a:prstGeom>
            <a:solidFill>
              <a:schemeClr val="hlink"/>
            </a:solidFill>
            <a:ln w="9525">
              <a:solidFill>
                <a:schemeClr val="tx1"/>
              </a:solidFill>
              <a:miter lim="800000"/>
              <a:headEnd/>
              <a:tailEnd/>
            </a:ln>
          </p:spPr>
          <p:txBody>
            <a:bodyPr wrap="none" anchor="ctr"/>
            <a:lstStyle/>
            <a:p>
              <a:endParaRPr lang="fr-FR"/>
            </a:p>
          </p:txBody>
        </p:sp>
        <p:pic>
          <p:nvPicPr>
            <p:cNvPr id="35" name="Picture 40"/>
            <p:cNvPicPr>
              <a:picLocks noChangeAspect="1" noChangeArrowheads="1"/>
            </p:cNvPicPr>
            <p:nvPr/>
          </p:nvPicPr>
          <p:blipFill>
            <a:blip r:embed="rId9" cstate="print"/>
            <a:srcRect/>
            <a:stretch>
              <a:fillRect/>
            </a:stretch>
          </p:blipFill>
          <p:spPr bwMode="auto">
            <a:xfrm>
              <a:off x="7740650" y="2565400"/>
              <a:ext cx="1008063" cy="574675"/>
            </a:xfrm>
            <a:prstGeom prst="rect">
              <a:avLst/>
            </a:prstGeom>
            <a:noFill/>
            <a:ln w="9525">
              <a:noFill/>
              <a:miter lim="800000"/>
              <a:headEnd/>
              <a:tailEnd/>
            </a:ln>
          </p:spPr>
        </p:pic>
        <p:pic>
          <p:nvPicPr>
            <p:cNvPr id="36" name="Picture 41"/>
            <p:cNvPicPr>
              <a:picLocks noChangeAspect="1" noChangeArrowheads="1"/>
            </p:cNvPicPr>
            <p:nvPr/>
          </p:nvPicPr>
          <p:blipFill>
            <a:blip r:embed="rId10" cstate="print"/>
            <a:srcRect/>
            <a:stretch>
              <a:fillRect/>
            </a:stretch>
          </p:blipFill>
          <p:spPr bwMode="auto">
            <a:xfrm>
              <a:off x="7740650" y="3573463"/>
              <a:ext cx="1008063" cy="554037"/>
            </a:xfrm>
            <a:prstGeom prst="rect">
              <a:avLst/>
            </a:prstGeom>
            <a:noFill/>
            <a:ln w="9525">
              <a:noFill/>
              <a:miter lim="800000"/>
              <a:headEnd/>
              <a:tailEnd/>
            </a:ln>
          </p:spPr>
        </p:pic>
        <p:pic>
          <p:nvPicPr>
            <p:cNvPr id="37" name="Picture 44"/>
            <p:cNvPicPr>
              <a:picLocks noChangeAspect="1" noChangeArrowheads="1"/>
            </p:cNvPicPr>
            <p:nvPr/>
          </p:nvPicPr>
          <p:blipFill>
            <a:blip r:embed="rId11" cstate="print"/>
            <a:srcRect/>
            <a:stretch>
              <a:fillRect/>
            </a:stretch>
          </p:blipFill>
          <p:spPr bwMode="auto">
            <a:xfrm>
              <a:off x="7740650" y="4868863"/>
              <a:ext cx="1008063" cy="447675"/>
            </a:xfrm>
            <a:prstGeom prst="rect">
              <a:avLst/>
            </a:prstGeom>
            <a:noFill/>
            <a:ln w="9525">
              <a:noFill/>
              <a:miter lim="800000"/>
              <a:headEnd/>
              <a:tailEnd/>
            </a:ln>
          </p:spPr>
        </p:pic>
        <p:pic>
          <p:nvPicPr>
            <p:cNvPr id="38" name="Picture 45"/>
            <p:cNvPicPr>
              <a:picLocks noChangeAspect="1" noChangeArrowheads="1"/>
            </p:cNvPicPr>
            <p:nvPr/>
          </p:nvPicPr>
          <p:blipFill>
            <a:blip r:embed="rId12" cstate="print"/>
            <a:srcRect/>
            <a:stretch>
              <a:fillRect/>
            </a:stretch>
          </p:blipFill>
          <p:spPr bwMode="auto">
            <a:xfrm>
              <a:off x="7740650" y="4365625"/>
              <a:ext cx="1008063" cy="547688"/>
            </a:xfrm>
            <a:prstGeom prst="rect">
              <a:avLst/>
            </a:prstGeom>
            <a:noFill/>
            <a:ln w="9525">
              <a:noFill/>
              <a:miter lim="800000"/>
              <a:headEnd/>
              <a:tailEnd/>
            </a:ln>
          </p:spPr>
        </p:pic>
        <p:sp>
          <p:nvSpPr>
            <p:cNvPr id="39" name="AutoShape 46"/>
            <p:cNvSpPr>
              <a:spLocks noChangeArrowheads="1"/>
            </p:cNvSpPr>
            <p:nvPr/>
          </p:nvSpPr>
          <p:spPr bwMode="auto">
            <a:xfrm rot="5400000">
              <a:off x="7993063" y="3249613"/>
              <a:ext cx="431800" cy="215900"/>
            </a:xfrm>
            <a:prstGeom prst="leftRightArrow">
              <a:avLst>
                <a:gd name="adj1" fmla="val 50000"/>
                <a:gd name="adj2" fmla="val 40000"/>
              </a:avLst>
            </a:prstGeom>
            <a:solidFill>
              <a:schemeClr val="bg2"/>
            </a:solidFill>
            <a:ln w="9525">
              <a:solidFill>
                <a:schemeClr val="tx1"/>
              </a:solidFill>
              <a:miter lim="800000"/>
              <a:headEnd/>
              <a:tailEnd/>
            </a:ln>
          </p:spPr>
          <p:txBody>
            <a:bodyPr wrap="none" anchor="ctr"/>
            <a:lstStyle/>
            <a:p>
              <a:endParaRPr lang="fr-FR"/>
            </a:p>
          </p:txBody>
        </p:sp>
        <p:sp>
          <p:nvSpPr>
            <p:cNvPr id="40" name="AutoShape 47"/>
            <p:cNvSpPr>
              <a:spLocks noChangeArrowheads="1"/>
            </p:cNvSpPr>
            <p:nvPr/>
          </p:nvSpPr>
          <p:spPr bwMode="auto">
            <a:xfrm rot="5400000">
              <a:off x="8065294" y="4112419"/>
              <a:ext cx="287338" cy="215900"/>
            </a:xfrm>
            <a:prstGeom prst="leftRightArrow">
              <a:avLst>
                <a:gd name="adj1" fmla="val 50000"/>
                <a:gd name="adj2" fmla="val 26618"/>
              </a:avLst>
            </a:prstGeom>
            <a:solidFill>
              <a:schemeClr val="bg2"/>
            </a:solidFill>
            <a:ln w="9525">
              <a:solidFill>
                <a:schemeClr val="tx1"/>
              </a:solidFill>
              <a:miter lim="800000"/>
              <a:headEnd/>
              <a:tailEnd/>
            </a:ln>
          </p:spPr>
          <p:txBody>
            <a:bodyPr wrap="none" anchor="ctr"/>
            <a:lstStyle/>
            <a:p>
              <a:endParaRPr lang="fr-FR"/>
            </a:p>
          </p:txBody>
        </p:sp>
        <p:sp>
          <p:nvSpPr>
            <p:cNvPr id="41" name="AutoShape 48"/>
            <p:cNvSpPr>
              <a:spLocks noChangeArrowheads="1"/>
            </p:cNvSpPr>
            <p:nvPr/>
          </p:nvSpPr>
          <p:spPr bwMode="auto">
            <a:xfrm rot="5400000">
              <a:off x="8065294" y="5336382"/>
              <a:ext cx="287337" cy="215900"/>
            </a:xfrm>
            <a:prstGeom prst="leftRightArrow">
              <a:avLst>
                <a:gd name="adj1" fmla="val 50000"/>
                <a:gd name="adj2" fmla="val 26618"/>
              </a:avLst>
            </a:prstGeom>
            <a:solidFill>
              <a:schemeClr val="bg2"/>
            </a:solidFill>
            <a:ln w="9525">
              <a:solidFill>
                <a:schemeClr val="tx1"/>
              </a:solidFill>
              <a:miter lim="800000"/>
              <a:headEnd/>
              <a:tailEnd/>
            </a:ln>
          </p:spPr>
          <p:txBody>
            <a:bodyPr wrap="none" anchor="ctr"/>
            <a:lstStyle/>
            <a:p>
              <a:endParaRPr lang="fr-FR"/>
            </a:p>
          </p:txBody>
        </p:sp>
        <p:pic>
          <p:nvPicPr>
            <p:cNvPr id="42" name="Picture 49"/>
            <p:cNvPicPr>
              <a:picLocks noChangeAspect="1" noChangeArrowheads="1"/>
            </p:cNvPicPr>
            <p:nvPr/>
          </p:nvPicPr>
          <p:blipFill>
            <a:blip r:embed="rId13" cstate="print"/>
            <a:srcRect/>
            <a:stretch>
              <a:fillRect/>
            </a:stretch>
          </p:blipFill>
          <p:spPr bwMode="auto">
            <a:xfrm>
              <a:off x="7812088" y="5589588"/>
              <a:ext cx="790575" cy="425450"/>
            </a:xfrm>
            <a:prstGeom prst="rect">
              <a:avLst/>
            </a:prstGeom>
            <a:noFill/>
            <a:ln w="9525">
              <a:noFill/>
              <a:miter lim="800000"/>
              <a:headEnd/>
              <a:tailEnd/>
            </a:ln>
          </p:spPr>
        </p:pic>
        <p:pic>
          <p:nvPicPr>
            <p:cNvPr id="43" name="Picture 51"/>
            <p:cNvPicPr>
              <a:picLocks noChangeAspect="1" noChangeArrowheads="1"/>
            </p:cNvPicPr>
            <p:nvPr/>
          </p:nvPicPr>
          <p:blipFill>
            <a:blip r:embed="rId14" cstate="print"/>
            <a:srcRect/>
            <a:stretch>
              <a:fillRect/>
            </a:stretch>
          </p:blipFill>
          <p:spPr bwMode="auto">
            <a:xfrm>
              <a:off x="4859338" y="4437063"/>
              <a:ext cx="1008062" cy="647700"/>
            </a:xfrm>
            <a:prstGeom prst="rect">
              <a:avLst/>
            </a:prstGeom>
            <a:noFill/>
            <a:ln w="9525">
              <a:noFill/>
              <a:miter lim="800000"/>
              <a:headEnd/>
              <a:tailEnd/>
            </a:ln>
          </p:spPr>
        </p:pic>
        <p:pic>
          <p:nvPicPr>
            <p:cNvPr id="44" name="Picture 53"/>
            <p:cNvPicPr>
              <a:picLocks noChangeAspect="1" noChangeArrowheads="1"/>
            </p:cNvPicPr>
            <p:nvPr/>
          </p:nvPicPr>
          <p:blipFill>
            <a:blip r:embed="rId15" cstate="print"/>
            <a:srcRect/>
            <a:stretch>
              <a:fillRect/>
            </a:stretch>
          </p:blipFill>
          <p:spPr bwMode="auto">
            <a:xfrm>
              <a:off x="4859338" y="3573463"/>
              <a:ext cx="971550" cy="628650"/>
            </a:xfrm>
            <a:prstGeom prst="rect">
              <a:avLst/>
            </a:prstGeom>
            <a:noFill/>
            <a:ln w="9525">
              <a:noFill/>
              <a:miter lim="800000"/>
              <a:headEnd/>
              <a:tailEnd/>
            </a:ln>
          </p:spPr>
        </p:pic>
      </p:grpSp>
      <p:pic>
        <p:nvPicPr>
          <p:cNvPr id="45" name="Picture 5"/>
          <p:cNvPicPr>
            <a:picLocks noChangeAspect="1"/>
          </p:cNvPicPr>
          <p:nvPr/>
        </p:nvPicPr>
        <p:blipFill>
          <a:blip r:embed="rId16"/>
          <a:srcRect/>
          <a:stretch>
            <a:fillRect/>
          </a:stretch>
        </p:blipFill>
        <p:spPr>
          <a:xfrm>
            <a:off x="176646" y="2035663"/>
            <a:ext cx="2997202" cy="3923854"/>
          </a:xfrm>
          <a:prstGeom prst="rect">
            <a:avLst/>
          </a:prstGeom>
          <a:noFill/>
          <a:ln>
            <a:noFill/>
          </a:ln>
        </p:spPr>
      </p:pic>
      <p:grpSp>
        <p:nvGrpSpPr>
          <p:cNvPr id="48" name="Group 6">
            <a:extLst>
              <a:ext uri="{FF2B5EF4-FFF2-40B4-BE49-F238E27FC236}">
                <a16:creationId xmlns:a16="http://schemas.microsoft.com/office/drawing/2014/main" id="{A748E258-869B-4CC0-A435-A8B9875A2472}"/>
              </a:ext>
            </a:extLst>
          </p:cNvPr>
          <p:cNvGrpSpPr/>
          <p:nvPr/>
        </p:nvGrpSpPr>
        <p:grpSpPr>
          <a:xfrm>
            <a:off x="0" y="241509"/>
            <a:ext cx="12192000" cy="1137202"/>
            <a:chOff x="5756390" y="483017"/>
            <a:chExt cx="14138212" cy="2274403"/>
          </a:xfrm>
        </p:grpSpPr>
        <p:sp>
          <p:nvSpPr>
            <p:cNvPr id="51" name="Subtitle 2">
              <a:extLst>
                <a:ext uri="{FF2B5EF4-FFF2-40B4-BE49-F238E27FC236}">
                  <a16:creationId xmlns:a16="http://schemas.microsoft.com/office/drawing/2014/main" id="{F4BB28D8-50A2-418A-BE22-A49E1F11729E}"/>
                </a:ext>
              </a:extLst>
            </p:cNvPr>
            <p:cNvSpPr txBox="1">
              <a:spLocks/>
            </p:cNvSpPr>
            <p:nvPr/>
          </p:nvSpPr>
          <p:spPr>
            <a:xfrm>
              <a:off x="5756390" y="1814132"/>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5600" dirty="0">
                  <a:solidFill>
                    <a:schemeClr val="tx1"/>
                  </a:solidFill>
                  <a:latin typeface="Copperplate Gothic Bold" panose="020E0705020206020404" pitchFamily="34" charset="0"/>
                </a:rPr>
                <a:t>Alignement des différents niveaux de l’entreprise</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49" name="TextBox 7">
              <a:extLst>
                <a:ext uri="{FF2B5EF4-FFF2-40B4-BE49-F238E27FC236}">
                  <a16:creationId xmlns:a16="http://schemas.microsoft.com/office/drawing/2014/main" id="{B16E15F7-5FE0-4160-A0AE-D8020362A5C0}"/>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1" dirty="0">
                  <a:solidFill>
                    <a:srgbClr val="445469"/>
                  </a:solidFill>
                  <a:latin typeface="Lato Regular"/>
                  <a:cs typeface="Lato Regular"/>
                </a:rPr>
                <a:t>La roue Togaf : vision ‘entreprise’ </a:t>
              </a: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50" name="Rectangle 49">
              <a:extLst>
                <a:ext uri="{FF2B5EF4-FFF2-40B4-BE49-F238E27FC236}">
                  <a16:creationId xmlns:a16="http://schemas.microsoft.com/office/drawing/2014/main" id="{91E89722-3BA3-4B71-9B86-6CB2B640E237}"/>
                </a:ext>
              </a:extLst>
            </p:cNvPr>
            <p:cNvSpPr/>
            <p:nvPr/>
          </p:nvSpPr>
          <p:spPr>
            <a:xfrm>
              <a:off x="11968232" y="2665982"/>
              <a:ext cx="1553038"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spTree>
    <p:extLst>
      <p:ext uri="{BB962C8B-B14F-4D97-AF65-F5344CB8AC3E}">
        <p14:creationId xmlns:p14="http://schemas.microsoft.com/office/powerpoint/2010/main" val="945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p:cNvPicPr>
            <a:picLocks noChangeAspect="1"/>
          </p:cNvPicPr>
          <p:nvPr/>
        </p:nvPicPr>
        <p:blipFill>
          <a:blip r:embed="rId2"/>
          <a:stretch>
            <a:fillRect/>
          </a:stretch>
        </p:blipFill>
        <p:spPr>
          <a:xfrm>
            <a:off x="9889725" y="4030469"/>
            <a:ext cx="2302276" cy="1748901"/>
          </a:xfrm>
          <a:prstGeom prst="rect">
            <a:avLst/>
          </a:prstGeom>
        </p:spPr>
      </p:pic>
      <p:sp>
        <p:nvSpPr>
          <p:cNvPr id="21" name="ZoneTexte 20"/>
          <p:cNvSpPr txBox="1"/>
          <p:nvPr/>
        </p:nvSpPr>
        <p:spPr>
          <a:xfrm rot="16200000">
            <a:off x="-104240" y="1716293"/>
            <a:ext cx="1828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Model</a:t>
            </a:r>
            <a:endPar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endParaRPr>
          </a:p>
        </p:txBody>
      </p:sp>
      <p:sp>
        <p:nvSpPr>
          <p:cNvPr id="22" name="ZoneTexte 21"/>
          <p:cNvSpPr txBox="1"/>
          <p:nvPr/>
        </p:nvSpPr>
        <p:spPr>
          <a:xfrm rot="16200000">
            <a:off x="-69629" y="4448646"/>
            <a:ext cx="1828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Business Operations</a:t>
            </a:r>
          </a:p>
        </p:txBody>
      </p:sp>
      <p:sp>
        <p:nvSpPr>
          <p:cNvPr id="4" name="Rectangle 3"/>
          <p:cNvSpPr/>
          <p:nvPr/>
        </p:nvSpPr>
        <p:spPr bwMode="gray">
          <a:xfrm flipH="1">
            <a:off x="1382870" y="1462383"/>
            <a:ext cx="9486410" cy="960556"/>
          </a:xfrm>
          <a:prstGeom prst="rect">
            <a:avLst/>
          </a:prstGeom>
          <a:gradFill flip="none" rotWithShape="1">
            <a:gsLst>
              <a:gs pos="45000">
                <a:schemeClr val="accent6">
                  <a:lumMod val="72000"/>
                  <a:lumOff val="28000"/>
                </a:schemeClr>
              </a:gs>
              <a:gs pos="68000">
                <a:schemeClr val="accent2">
                  <a:alpha val="91000"/>
                  <a:lumMod val="100000"/>
                </a:schemeClr>
              </a:gs>
            </a:gsLst>
            <a:lin ang="0" scaled="1"/>
            <a:tileRect/>
          </a:gradFill>
          <a:ln>
            <a:headEnd/>
            <a:tailEnd/>
          </a:ln>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5" name="Rectangle 4"/>
          <p:cNvSpPr/>
          <p:nvPr/>
        </p:nvSpPr>
        <p:spPr bwMode="gray">
          <a:xfrm flipH="1">
            <a:off x="1382871" y="3659656"/>
            <a:ext cx="5321409" cy="1122946"/>
          </a:xfrm>
          <a:prstGeom prst="rect">
            <a:avLst/>
          </a:prstGeom>
          <a:gradFill>
            <a:gsLst>
              <a:gs pos="19000">
                <a:schemeClr val="accent5">
                  <a:lumMod val="75000"/>
                </a:schemeClr>
              </a:gs>
              <a:gs pos="84000">
                <a:schemeClr val="accent5">
                  <a:lumMod val="60000"/>
                  <a:lumOff val="40000"/>
                </a:schemeClr>
              </a:gs>
            </a:gsLs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6" name="Rectangle 5"/>
          <p:cNvSpPr/>
          <p:nvPr/>
        </p:nvSpPr>
        <p:spPr bwMode="gray">
          <a:xfrm flipH="1">
            <a:off x="1382871" y="4630052"/>
            <a:ext cx="5321409" cy="960556"/>
          </a:xfrm>
          <a:prstGeom prst="rect">
            <a:avLst/>
          </a:prstGeom>
          <a:gradFill>
            <a:gsLst>
              <a:gs pos="0">
                <a:schemeClr val="accent4">
                  <a:lumMod val="74000"/>
                </a:schemeClr>
              </a:gs>
              <a:gs pos="79000">
                <a:schemeClr val="accent4">
                  <a:lumMod val="60000"/>
                  <a:lumOff val="40000"/>
                </a:schemeClr>
              </a:gs>
            </a:gsLs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7" name="Rectangle 6"/>
          <p:cNvSpPr/>
          <p:nvPr/>
        </p:nvSpPr>
        <p:spPr bwMode="gray">
          <a:xfrm flipH="1">
            <a:off x="1443256" y="5429433"/>
            <a:ext cx="5321409" cy="960556"/>
          </a:xfrm>
          <a:prstGeom prst="rect">
            <a:avLst/>
          </a:prstGeom>
          <a:gradFill>
            <a:gsLst>
              <a:gs pos="0">
                <a:schemeClr val="accent2">
                  <a:lumMod val="72000"/>
                </a:schemeClr>
              </a:gs>
              <a:gs pos="100000">
                <a:schemeClr val="accent2">
                  <a:lumMod val="60000"/>
                  <a:lumOff val="40000"/>
                </a:schemeClr>
              </a:gs>
            </a:gsLst>
            <a:lin ang="6000000" scaled="0"/>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8" name="Rectangle 7"/>
          <p:cNvSpPr/>
          <p:nvPr/>
        </p:nvSpPr>
        <p:spPr bwMode="gray">
          <a:xfrm rot="5400000" flipH="1">
            <a:off x="6283522" y="4422279"/>
            <a:ext cx="2540480" cy="1248146"/>
          </a:xfrm>
          <a:prstGeom prst="rect">
            <a:avLst/>
          </a:prstGeom>
          <a:gradFill>
            <a:gsLst>
              <a:gs pos="17000">
                <a:srgbClr val="FF0000">
                  <a:lumMod val="32000"/>
                  <a:alpha val="65000"/>
                </a:srgbClr>
              </a:gs>
              <a:gs pos="83000">
                <a:srgbClr val="FF0000">
                  <a:alpha val="47000"/>
                </a:srgbClr>
              </a:gs>
            </a:gsLs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9" name="Rectangle 8"/>
          <p:cNvSpPr/>
          <p:nvPr/>
        </p:nvSpPr>
        <p:spPr bwMode="gray">
          <a:xfrm rot="5400000" flipH="1">
            <a:off x="7420775" y="4463974"/>
            <a:ext cx="2514599" cy="1138877"/>
          </a:xfrm>
          <a:prstGeom prst="rect">
            <a:avLst/>
          </a:prstGeom>
          <a:gradFill>
            <a:gsLst>
              <a:gs pos="12000">
                <a:srgbClr val="00B050">
                  <a:lumMod val="58000"/>
                </a:srgbClr>
              </a:gs>
              <a:gs pos="100000">
                <a:srgbClr val="00B050"/>
              </a:gs>
            </a:gsLs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10" name="Rectangle 9"/>
          <p:cNvSpPr/>
          <p:nvPr/>
        </p:nvSpPr>
        <p:spPr bwMode="gray">
          <a:xfrm rot="5400000" flipH="1">
            <a:off x="8454513" y="4436658"/>
            <a:ext cx="2497346" cy="1176258"/>
          </a:xfrm>
          <a:prstGeom prst="rect">
            <a:avLst/>
          </a:prstGeom>
          <a:gradFill>
            <a:gsLst>
              <a:gs pos="27000">
                <a:schemeClr val="accent6">
                  <a:lumMod val="99000"/>
                </a:schemeClr>
              </a:gs>
              <a:gs pos="93000">
                <a:schemeClr val="accent6">
                  <a:lumMod val="60000"/>
                  <a:lumOff val="40000"/>
                </a:schemeClr>
              </a:gs>
            </a:gsLs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11" name="Rectangle 10"/>
          <p:cNvSpPr/>
          <p:nvPr/>
        </p:nvSpPr>
        <p:spPr bwMode="gray">
          <a:xfrm flipH="1">
            <a:off x="1354280" y="2730971"/>
            <a:ext cx="9532419" cy="859840"/>
          </a:xfrm>
          <a:prstGeom prst="rect">
            <a:avLst/>
          </a:prstGeom>
          <a:gradFill flip="none" rotWithShape="1">
            <a:gsLst>
              <a:gs pos="32000">
                <a:schemeClr val="accent2">
                  <a:lumMod val="54000"/>
                </a:schemeClr>
              </a:gs>
              <a:gs pos="62000">
                <a:schemeClr val="accent6">
                  <a:lumMod val="98000"/>
                </a:schemeClr>
              </a:gs>
            </a:gsLst>
            <a:lin ang="10800000" scaled="1"/>
            <a:tileRect/>
          </a:gradFill>
          <a:ln>
            <a:headEnd/>
            <a:tailEnd/>
          </a:ln>
          <a:scene3d>
            <a:camera prst="perspectiveRelaxedModerately"/>
            <a:lightRig rig="threePt" dir="t"/>
          </a:scene3d>
        </p:spPr>
        <p:style>
          <a:lnRef idx="0">
            <a:schemeClr val="accent6"/>
          </a:lnRef>
          <a:fillRef idx="3">
            <a:schemeClr val="accent6"/>
          </a:fillRef>
          <a:effectRef idx="3">
            <a:schemeClr val="accent6"/>
          </a:effectRef>
          <a:fontRef idx="minor">
            <a:schemeClr val="lt1"/>
          </a:fontRef>
        </p:style>
        <p:txBody>
          <a:bodyPr lIns="36000" tIns="72000" rIns="36000" bIns="72000" anchor="ctr"/>
          <a:lstStyle/>
          <a:p>
            <a:pPr marL="0" marR="0" lvl="0" indent="0" algn="ctr" defTabSz="914400" rtl="0" eaLnBrk="1" fontAlgn="base" latinLnBrk="0" hangingPunct="1">
              <a:lnSpc>
                <a:spcPts val="1600"/>
              </a:lnSpc>
              <a:spcBef>
                <a:spcPts val="0"/>
              </a:spcBef>
              <a:spcAft>
                <a:spcPct val="0"/>
              </a:spcAft>
              <a:buClr>
                <a:srgbClr val="F0AB00"/>
              </a:buClr>
              <a:buSzPct val="80000"/>
              <a:buFontTx/>
              <a:buNone/>
              <a:tabLst/>
              <a:defRPr/>
            </a:pPr>
            <a:endParaRPr kumimoji="0" lang="fr-FR" sz="1400" i="0" u="none" strike="noStrike" kern="0" cap="none" spc="0" normalizeH="0" baseline="0" noProof="0" dirty="0">
              <a:ln>
                <a:noFill/>
              </a:ln>
              <a:solidFill>
                <a:prstClr val="white"/>
              </a:solidFill>
              <a:effectLst/>
              <a:uLnTx/>
              <a:uFillTx/>
              <a:latin typeface="Lato Light"/>
              <a:ea typeface="Arial Unicode MS" pitchFamily="34" charset="-128"/>
              <a:cs typeface="Arial" panose="020B0604020202020204" pitchFamily="34" charset="0"/>
            </a:endParaRPr>
          </a:p>
        </p:txBody>
      </p:sp>
      <p:sp>
        <p:nvSpPr>
          <p:cNvPr id="12" name="ZoneTexte 11"/>
          <p:cNvSpPr txBox="1"/>
          <p:nvPr/>
        </p:nvSpPr>
        <p:spPr>
          <a:xfrm>
            <a:off x="4624754" y="1780412"/>
            <a:ext cx="28135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Business Ecosystem</a:t>
            </a:r>
            <a:endPar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endParaRPr>
          </a:p>
        </p:txBody>
      </p:sp>
      <p:sp>
        <p:nvSpPr>
          <p:cNvPr id="13" name="ZoneTexte 12"/>
          <p:cNvSpPr txBox="1"/>
          <p:nvPr/>
        </p:nvSpPr>
        <p:spPr>
          <a:xfrm>
            <a:off x="7582899" y="2935738"/>
            <a:ext cx="28135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Extended Business 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New Capabilities</a:t>
            </a:r>
          </a:p>
        </p:txBody>
      </p:sp>
      <p:sp>
        <p:nvSpPr>
          <p:cNvPr id="14" name="ZoneTexte 13"/>
          <p:cNvSpPr txBox="1"/>
          <p:nvPr/>
        </p:nvSpPr>
        <p:spPr>
          <a:xfrm>
            <a:off x="1406770" y="4007796"/>
            <a:ext cx="53193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Function View</a:t>
            </a:r>
          </a:p>
        </p:txBody>
      </p:sp>
      <p:sp>
        <p:nvSpPr>
          <p:cNvPr id="15" name="ZoneTexte 14"/>
          <p:cNvSpPr txBox="1"/>
          <p:nvPr/>
        </p:nvSpPr>
        <p:spPr>
          <a:xfrm>
            <a:off x="1406769" y="4872372"/>
            <a:ext cx="52753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Application View</a:t>
            </a:r>
          </a:p>
        </p:txBody>
      </p:sp>
      <p:sp>
        <p:nvSpPr>
          <p:cNvPr id="16" name="ZoneTexte 15"/>
          <p:cNvSpPr txBox="1"/>
          <p:nvPr/>
        </p:nvSpPr>
        <p:spPr>
          <a:xfrm>
            <a:off x="1480039" y="5719363"/>
            <a:ext cx="52753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IT View</a:t>
            </a:r>
          </a:p>
        </p:txBody>
      </p:sp>
      <p:sp>
        <p:nvSpPr>
          <p:cNvPr id="17" name="ZoneTexte 16"/>
          <p:cNvSpPr txBox="1"/>
          <p:nvPr/>
        </p:nvSpPr>
        <p:spPr>
          <a:xfrm rot="5400000">
            <a:off x="6318525" y="4723401"/>
            <a:ext cx="24609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View</a:t>
            </a:r>
          </a:p>
        </p:txBody>
      </p:sp>
      <p:sp>
        <p:nvSpPr>
          <p:cNvPr id="18" name="ZoneTexte 17"/>
          <p:cNvSpPr txBox="1"/>
          <p:nvPr/>
        </p:nvSpPr>
        <p:spPr>
          <a:xfrm rot="5400000">
            <a:off x="7403919" y="4654116"/>
            <a:ext cx="24609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Customer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View</a:t>
            </a:r>
          </a:p>
        </p:txBody>
      </p:sp>
      <p:sp>
        <p:nvSpPr>
          <p:cNvPr id="19" name="ZoneTexte 18"/>
          <p:cNvSpPr txBox="1"/>
          <p:nvPr/>
        </p:nvSpPr>
        <p:spPr>
          <a:xfrm rot="5400000">
            <a:off x="8446182" y="4662475"/>
            <a:ext cx="24609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Digital Ecosystem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View</a:t>
            </a:r>
          </a:p>
        </p:txBody>
      </p:sp>
      <p:sp>
        <p:nvSpPr>
          <p:cNvPr id="20" name="ZoneTexte 19"/>
          <p:cNvSpPr txBox="1"/>
          <p:nvPr/>
        </p:nvSpPr>
        <p:spPr>
          <a:xfrm>
            <a:off x="2860357" y="2900937"/>
            <a:ext cx="28135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Enterprise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Traditional coverage</a:t>
            </a:r>
          </a:p>
        </p:txBody>
      </p:sp>
      <p:sp>
        <p:nvSpPr>
          <p:cNvPr id="23" name="Flèche : double flèche verticale 22"/>
          <p:cNvSpPr/>
          <p:nvPr/>
        </p:nvSpPr>
        <p:spPr>
          <a:xfrm>
            <a:off x="9010835" y="2267336"/>
            <a:ext cx="479394" cy="656948"/>
          </a:xfrm>
          <a:prstGeom prst="upDown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i="0" u="none" strike="noStrike" kern="1200" cap="none" spc="0" normalizeH="0" baseline="0" noProof="0">
              <a:ln>
                <a:noFill/>
              </a:ln>
              <a:solidFill>
                <a:prstClr val="white"/>
              </a:solidFill>
              <a:effectLst/>
              <a:uLnTx/>
              <a:uFillTx/>
              <a:latin typeface="Lato Light"/>
            </a:endParaRPr>
          </a:p>
        </p:txBody>
      </p:sp>
      <p:sp>
        <p:nvSpPr>
          <p:cNvPr id="24" name="Flèche : double flèche verticale 23"/>
          <p:cNvSpPr/>
          <p:nvPr/>
        </p:nvSpPr>
        <p:spPr>
          <a:xfrm>
            <a:off x="2425084" y="2277693"/>
            <a:ext cx="479394" cy="656948"/>
          </a:xfrm>
          <a:prstGeom prst="upDown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i="0" u="none" strike="noStrike" kern="1200" cap="none" spc="0" normalizeH="0" baseline="0" noProof="0">
              <a:ln>
                <a:noFill/>
              </a:ln>
              <a:solidFill>
                <a:prstClr val="white"/>
              </a:solidFill>
              <a:effectLst/>
              <a:uLnTx/>
              <a:uFillTx/>
              <a:latin typeface="Lato Light"/>
            </a:endParaRPr>
          </a:p>
        </p:txBody>
      </p:sp>
      <p:sp>
        <p:nvSpPr>
          <p:cNvPr id="26" name="ZoneTexte 25"/>
          <p:cNvSpPr txBox="1"/>
          <p:nvPr/>
        </p:nvSpPr>
        <p:spPr>
          <a:xfrm>
            <a:off x="1346337" y="1761444"/>
            <a:ext cx="2495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prstClr val="white"/>
                </a:solidFill>
                <a:effectLst/>
                <a:uLnTx/>
                <a:uFillTx/>
                <a:latin typeface="Lato Light"/>
                <a:cs typeface="Arial" panose="020B0604020202020204" pitchFamily="34" charset="0"/>
              </a:rPr>
              <a:t>Systems of Record</a:t>
            </a:r>
          </a:p>
        </p:txBody>
      </p:sp>
      <p:sp>
        <p:nvSpPr>
          <p:cNvPr id="27" name="ZoneTexte 26"/>
          <p:cNvSpPr txBox="1"/>
          <p:nvPr/>
        </p:nvSpPr>
        <p:spPr>
          <a:xfrm>
            <a:off x="7997064" y="1766038"/>
            <a:ext cx="28135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i="0" u="none" strike="noStrike" kern="0" cap="none" spc="0" normalizeH="0" baseline="0" noProof="0" dirty="0">
                <a:ln>
                  <a:noFill/>
                </a:ln>
                <a:solidFill>
                  <a:prstClr val="white"/>
                </a:solidFill>
                <a:effectLst/>
                <a:uLnTx/>
                <a:uFillTx/>
                <a:latin typeface="Lato Light"/>
                <a:cs typeface="Arial" panose="020B0604020202020204" pitchFamily="34" charset="0"/>
              </a:rPr>
              <a:t>Systems of Engagement</a:t>
            </a:r>
          </a:p>
        </p:txBody>
      </p:sp>
      <p:sp>
        <p:nvSpPr>
          <p:cNvPr id="3" name="Ellipse 2"/>
          <p:cNvSpPr/>
          <p:nvPr/>
        </p:nvSpPr>
        <p:spPr>
          <a:xfrm>
            <a:off x="3648974" y="3697647"/>
            <a:ext cx="733245" cy="2820837"/>
          </a:xfrm>
          <a:prstGeom prst="ellipse">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i="0" u="none" strike="noStrike" kern="1200" cap="none" spc="0" normalizeH="0" baseline="0" noProof="0">
              <a:ln>
                <a:noFill/>
              </a:ln>
              <a:solidFill>
                <a:prstClr val="white"/>
              </a:solidFill>
              <a:effectLst/>
              <a:uLnTx/>
              <a:uFillTx/>
              <a:latin typeface="Lato Light"/>
            </a:endParaRPr>
          </a:p>
        </p:txBody>
      </p:sp>
      <p:sp>
        <p:nvSpPr>
          <p:cNvPr id="29" name="Ellipse 28"/>
          <p:cNvSpPr/>
          <p:nvPr/>
        </p:nvSpPr>
        <p:spPr>
          <a:xfrm>
            <a:off x="6469811" y="3694770"/>
            <a:ext cx="733246" cy="2820837"/>
          </a:xfrm>
          <a:prstGeom prst="ellipse">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i="0" u="none" strike="noStrike" kern="1200" cap="none" spc="0" normalizeH="0" baseline="0" noProof="0" dirty="0">
              <a:ln>
                <a:noFill/>
              </a:ln>
              <a:solidFill>
                <a:prstClr val="white"/>
              </a:solidFill>
              <a:effectLst/>
              <a:uLnTx/>
              <a:uFillTx/>
              <a:latin typeface="Lato Light"/>
            </a:endParaRPr>
          </a:p>
        </p:txBody>
      </p:sp>
      <p:cxnSp>
        <p:nvCxnSpPr>
          <p:cNvPr id="30" name="Connecteur droit avec flèche 29"/>
          <p:cNvCxnSpPr>
            <a:cxnSpLocks/>
          </p:cNvCxnSpPr>
          <p:nvPr/>
        </p:nvCxnSpPr>
        <p:spPr>
          <a:xfrm>
            <a:off x="4468484" y="5155510"/>
            <a:ext cx="1915063" cy="0"/>
          </a:xfrm>
          <a:prstGeom prst="straightConnector1">
            <a:avLst/>
          </a:prstGeom>
          <a:ln w="7620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399472" y="4259359"/>
            <a:ext cx="2130716" cy="707886"/>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600" i="0" u="none" strike="noStrike" kern="0" cap="none" spc="0" normalizeH="0" baseline="0" noProof="0" dirty="0">
                <a:ln>
                  <a:noFill/>
                </a:ln>
                <a:solidFill>
                  <a:srgbClr val="C00000"/>
                </a:solidFill>
                <a:effectLst/>
                <a:uLnTx/>
                <a:uFillTx/>
                <a:latin typeface="Lato Light"/>
                <a:cs typeface="Arial" panose="020B0604020202020204" pitchFamily="34" charset="0"/>
              </a:rPr>
              <a:t>Déplacement du </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600" i="0" u="none" strike="noStrike" kern="0" cap="none" spc="0" normalizeH="0" baseline="0" noProof="0" dirty="0">
                <a:ln>
                  <a:noFill/>
                </a:ln>
                <a:solidFill>
                  <a:srgbClr val="C00000"/>
                </a:solidFill>
                <a:effectLst/>
                <a:uLnTx/>
                <a:uFillTx/>
                <a:latin typeface="Lato Light"/>
                <a:cs typeface="Arial" panose="020B0604020202020204" pitchFamily="34" charset="0"/>
              </a:rPr>
              <a:t>centre gravité</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600" i="0" u="none" strike="noStrike" kern="0" cap="none" spc="0" normalizeH="0" baseline="0" noProof="0" dirty="0">
                <a:ln>
                  <a:noFill/>
                </a:ln>
                <a:solidFill>
                  <a:srgbClr val="C00000"/>
                </a:solidFill>
                <a:effectLst/>
                <a:uLnTx/>
                <a:uFillTx/>
                <a:latin typeface="Lato Light"/>
                <a:cs typeface="Arial" panose="020B0604020202020204" pitchFamily="34" charset="0"/>
              </a:rPr>
              <a:t>de l’architecture</a:t>
            </a:r>
          </a:p>
        </p:txBody>
      </p:sp>
      <p:sp>
        <p:nvSpPr>
          <p:cNvPr id="33" name="ZoneTexte 32">
            <a:extLst>
              <a:ext uri="{FF2B5EF4-FFF2-40B4-BE49-F238E27FC236}">
                <a16:creationId xmlns:a16="http://schemas.microsoft.com/office/drawing/2014/main" id="{7A231EC5-D0E7-4B6D-809C-33BC8E404810}"/>
              </a:ext>
            </a:extLst>
          </p:cNvPr>
          <p:cNvSpPr txBox="1"/>
          <p:nvPr/>
        </p:nvSpPr>
        <p:spPr>
          <a:xfrm rot="5400000">
            <a:off x="5471970" y="4931810"/>
            <a:ext cx="2803582" cy="528350"/>
          </a:xfrm>
          <a:prstGeom prst="rect">
            <a:avLst/>
          </a:prstGeom>
          <a:noFill/>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fr-FR" sz="1600" i="0" u="none" strike="noStrike" kern="0" cap="none" spc="0" normalizeH="0" baseline="0" noProof="0" dirty="0">
                <a:ln>
                  <a:noFill/>
                </a:ln>
                <a:solidFill>
                  <a:prstClr val="white"/>
                </a:solidFill>
                <a:effectLst/>
                <a:uLnTx/>
                <a:uFillTx/>
                <a:latin typeface="Lato Light"/>
                <a:cs typeface="Arial" panose="020B0604020202020204" pitchFamily="34" charset="0"/>
              </a:rPr>
              <a:t>Référentiels</a:t>
            </a:r>
          </a:p>
          <a:p>
            <a:pPr marL="0" marR="0" lvl="0" indent="0" algn="ctr" defTabSz="914400" rtl="0" eaLnBrk="1" fontAlgn="auto" latinLnBrk="0" hangingPunct="1">
              <a:lnSpc>
                <a:spcPts val="1700"/>
              </a:lnSpc>
              <a:spcBef>
                <a:spcPts val="0"/>
              </a:spcBef>
              <a:spcAft>
                <a:spcPts val="0"/>
              </a:spcAft>
              <a:buClrTx/>
              <a:buSzTx/>
              <a:buFontTx/>
              <a:buNone/>
              <a:tabLst/>
              <a:defRPr/>
            </a:pPr>
            <a:r>
              <a:rPr kumimoji="0" lang="fr-FR" sz="1600" i="0" u="none" strike="noStrike" kern="0" cap="none" spc="0" normalizeH="0" baseline="0" noProof="0" dirty="0">
                <a:ln>
                  <a:noFill/>
                </a:ln>
                <a:solidFill>
                  <a:prstClr val="white"/>
                </a:solidFill>
                <a:effectLst/>
                <a:uLnTx/>
                <a:uFillTx/>
                <a:latin typeface="Lato Light"/>
                <a:cs typeface="Arial" panose="020B0604020202020204" pitchFamily="34" charset="0"/>
              </a:rPr>
              <a:t>Systems of Intelligence</a:t>
            </a:r>
          </a:p>
        </p:txBody>
      </p:sp>
      <p:pic>
        <p:nvPicPr>
          <p:cNvPr id="34" name="Image 33">
            <a:extLst>
              <a:ext uri="{FF2B5EF4-FFF2-40B4-BE49-F238E27FC236}">
                <a16:creationId xmlns:a16="http://schemas.microsoft.com/office/drawing/2014/main" id="{0BD10BD5-9C76-45B8-AE73-CBCA75D5355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105399" y="5230750"/>
            <a:ext cx="728133" cy="406401"/>
          </a:xfrm>
          <a:prstGeom prst="rect">
            <a:avLst/>
          </a:prstGeom>
          <a:ln>
            <a:noFill/>
          </a:ln>
          <a:effectLst>
            <a:outerShdw blurRad="292100" dist="139700" dir="2700000" algn="tl" rotWithShape="0">
              <a:srgbClr val="333333">
                <a:alpha val="65000"/>
              </a:srgbClr>
            </a:outerShdw>
          </a:effectLst>
        </p:spPr>
      </p:pic>
      <p:sp>
        <p:nvSpPr>
          <p:cNvPr id="25" name="Flèche : gauche 24">
            <a:extLst>
              <a:ext uri="{FF2B5EF4-FFF2-40B4-BE49-F238E27FC236}">
                <a16:creationId xmlns:a16="http://schemas.microsoft.com/office/drawing/2014/main" id="{FE363E4C-CD55-4F5C-9EEA-EDF188BDDA03}"/>
              </a:ext>
            </a:extLst>
          </p:cNvPr>
          <p:cNvSpPr/>
          <p:nvPr/>
        </p:nvSpPr>
        <p:spPr>
          <a:xfrm>
            <a:off x="7185803" y="5957766"/>
            <a:ext cx="2907102" cy="854009"/>
          </a:xfrm>
          <a:prstGeom prst="leftArrow">
            <a:avLst/>
          </a:prstGeom>
          <a:solidFill>
            <a:schemeClr val="accent3">
              <a:lumMod val="40000"/>
              <a:lumOff val="60000"/>
              <a:alpha val="78000"/>
            </a:schemeClr>
          </a:solidFill>
          <a:ln/>
        </p:spPr>
        <p:style>
          <a:lnRef idx="1">
            <a:schemeClr val="accent3"/>
          </a:lnRef>
          <a:fillRef idx="3">
            <a:schemeClr val="accent3"/>
          </a:fillRef>
          <a:effectRef idx="2">
            <a:schemeClr val="accent3"/>
          </a:effectRef>
          <a:fontRef idx="minor">
            <a:schemeClr val="lt1"/>
          </a:fontRef>
        </p:style>
        <p:txBody>
          <a:bodyPr tIns="72000" rtlCol="0" anchor="ctr"/>
          <a:lstStyle/>
          <a:p>
            <a:pPr marL="0" marR="0" lvl="0" indent="0" algn="ctr" defTabSz="914400" rtl="0" eaLnBrk="1" fontAlgn="base" latinLnBrk="0" hangingPunct="1">
              <a:lnSpc>
                <a:spcPts val="1700"/>
              </a:lnSpc>
              <a:spcBef>
                <a:spcPct val="0"/>
              </a:spcBef>
              <a:spcAft>
                <a:spcPct val="0"/>
              </a:spcAft>
              <a:buClrTx/>
              <a:buSzTx/>
              <a:buFontTx/>
              <a:buNone/>
              <a:tabLst/>
              <a:defRPr/>
            </a:pPr>
            <a:r>
              <a:rPr kumimoji="0" lang="fr-FR" sz="1600" i="0" u="none" strike="noStrike" kern="1200" cap="none" spc="0" normalizeH="0" baseline="0" noProof="0" dirty="0">
                <a:ln>
                  <a:noFill/>
                </a:ln>
                <a:solidFill>
                  <a:prstClr val="black"/>
                </a:solidFill>
                <a:effectLst/>
                <a:uLnTx/>
                <a:uFillTx/>
                <a:latin typeface="Lato Light"/>
                <a:cs typeface="Arial" panose="020B0604020202020204" pitchFamily="34" charset="0"/>
              </a:rPr>
              <a:t>Focus Innovation</a:t>
            </a:r>
          </a:p>
          <a:p>
            <a:pPr marL="0" marR="0" lvl="0" indent="0" algn="ctr" defTabSz="914400" rtl="0" eaLnBrk="1" fontAlgn="base" latinLnBrk="0" hangingPunct="1">
              <a:lnSpc>
                <a:spcPts val="1700"/>
              </a:lnSpc>
              <a:spcBef>
                <a:spcPct val="0"/>
              </a:spcBef>
              <a:spcAft>
                <a:spcPct val="0"/>
              </a:spcAft>
              <a:buClrTx/>
              <a:buSzTx/>
              <a:buFontTx/>
              <a:buNone/>
              <a:tabLst/>
              <a:defRPr/>
            </a:pPr>
            <a:r>
              <a:rPr kumimoji="0" lang="fr-FR" sz="1600" i="0" u="none" strike="noStrike" kern="1200" cap="none" spc="0" normalizeH="0" baseline="0" noProof="0" dirty="0">
                <a:ln>
                  <a:noFill/>
                </a:ln>
                <a:solidFill>
                  <a:prstClr val="black"/>
                </a:solidFill>
                <a:effectLst/>
                <a:uLnTx/>
                <a:uFillTx/>
                <a:latin typeface="Lato Light"/>
                <a:cs typeface="Arial" panose="020B0604020202020204" pitchFamily="34" charset="0"/>
              </a:rPr>
              <a:t>et pilotage de la valeur</a:t>
            </a:r>
          </a:p>
        </p:txBody>
      </p:sp>
      <p:sp>
        <p:nvSpPr>
          <p:cNvPr id="35" name="Flèche : gauche 34">
            <a:extLst>
              <a:ext uri="{FF2B5EF4-FFF2-40B4-BE49-F238E27FC236}">
                <a16:creationId xmlns:a16="http://schemas.microsoft.com/office/drawing/2014/main" id="{D3ACAFE8-EF8C-420E-8B1D-0166F9724D67}"/>
              </a:ext>
            </a:extLst>
          </p:cNvPr>
          <p:cNvSpPr/>
          <p:nvPr/>
        </p:nvSpPr>
        <p:spPr>
          <a:xfrm rot="16200000">
            <a:off x="2794710" y="4577285"/>
            <a:ext cx="2441774" cy="940281"/>
          </a:xfrm>
          <a:prstGeom prst="leftArrow">
            <a:avLst/>
          </a:prstGeom>
          <a:solidFill>
            <a:schemeClr val="accent3">
              <a:lumMod val="40000"/>
              <a:lumOff val="60000"/>
            </a:schemeClr>
          </a:solidFill>
          <a:ln/>
        </p:spPr>
        <p:style>
          <a:lnRef idx="1">
            <a:schemeClr val="accent3"/>
          </a:lnRef>
          <a:fillRef idx="3">
            <a:schemeClr val="accent3"/>
          </a:fillRef>
          <a:effectRef idx="2">
            <a:schemeClr val="accent3"/>
          </a:effectRef>
          <a:fontRef idx="minor">
            <a:schemeClr val="lt1"/>
          </a:fontRef>
        </p:style>
        <p:txBody>
          <a:bodyPr tIns="36000" rIns="72000" rtlCol="0" anchor="ct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fr-FR" sz="1600" i="0" u="none" strike="noStrike" kern="1200" cap="none" spc="0" normalizeH="0" baseline="0" noProof="0" dirty="0">
                <a:ln>
                  <a:noFill/>
                </a:ln>
                <a:solidFill>
                  <a:prstClr val="black"/>
                </a:solidFill>
                <a:effectLst/>
                <a:uLnTx/>
                <a:uFillTx/>
                <a:latin typeface="Lato Light"/>
                <a:cs typeface="Arial" panose="020B0604020202020204" pitchFamily="34" charset="0"/>
              </a:rPr>
              <a:t>Focus Performance </a:t>
            </a:r>
          </a:p>
          <a:p>
            <a:pPr marL="0" marR="0" lvl="0" indent="0" algn="ctr" defTabSz="914400" rtl="0" eaLnBrk="1" fontAlgn="base" latinLnBrk="0" hangingPunct="1">
              <a:lnSpc>
                <a:spcPts val="1600"/>
              </a:lnSpc>
              <a:spcBef>
                <a:spcPct val="0"/>
              </a:spcBef>
              <a:spcAft>
                <a:spcPct val="0"/>
              </a:spcAft>
              <a:buClrTx/>
              <a:buSzTx/>
              <a:buFontTx/>
              <a:buNone/>
              <a:tabLst/>
              <a:defRPr/>
            </a:pPr>
            <a:r>
              <a:rPr kumimoji="0" lang="fr-FR" sz="1600" i="0" u="none" strike="noStrike" kern="1200" cap="none" spc="0" normalizeH="0" baseline="0" noProof="0" dirty="0">
                <a:ln>
                  <a:noFill/>
                </a:ln>
                <a:solidFill>
                  <a:prstClr val="black"/>
                </a:solidFill>
                <a:effectLst/>
                <a:uLnTx/>
                <a:uFillTx/>
                <a:latin typeface="Lato Light"/>
                <a:cs typeface="Arial" panose="020B0604020202020204" pitchFamily="34" charset="0"/>
              </a:rPr>
              <a:t>et pilotage des coûts</a:t>
            </a:r>
          </a:p>
        </p:txBody>
      </p:sp>
      <p:sp>
        <p:nvSpPr>
          <p:cNvPr id="37" name="ZoneTexte 36">
            <a:extLst>
              <a:ext uri="{FF2B5EF4-FFF2-40B4-BE49-F238E27FC236}">
                <a16:creationId xmlns:a16="http://schemas.microsoft.com/office/drawing/2014/main" id="{46122CCA-B409-4B94-A92E-02197190FDE8}"/>
              </a:ext>
            </a:extLst>
          </p:cNvPr>
          <p:cNvSpPr txBox="1"/>
          <p:nvPr/>
        </p:nvSpPr>
        <p:spPr>
          <a:xfrm>
            <a:off x="5547946" y="3537736"/>
            <a:ext cx="2584939" cy="410369"/>
          </a:xfrm>
          <a:prstGeom prst="rect">
            <a:avLst/>
          </a:prstGeom>
          <a:solidFill>
            <a:schemeClr val="bg2">
              <a:alpha val="61000"/>
            </a:schemeClr>
          </a:solidFill>
          <a:ln>
            <a:solidFill>
              <a:schemeClr val="bg2">
                <a:lumMod val="75000"/>
              </a:schemeClr>
            </a:solidFill>
          </a:ln>
        </p:spPr>
        <p:txBody>
          <a:bodyPr wrap="square" lIns="36000" tIns="0" rIns="108000" bIns="0"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4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Absorbtion </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400" i="0" u="none" strike="noStrike" kern="0" cap="none" spc="0" normalizeH="0" baseline="0" noProof="0" dirty="0">
                <a:ln>
                  <a:noFill/>
                </a:ln>
                <a:solidFill>
                  <a:srgbClr val="E7E6E6">
                    <a:lumMod val="25000"/>
                  </a:srgbClr>
                </a:solidFill>
                <a:effectLst/>
                <a:uLnTx/>
                <a:uFillTx/>
                <a:latin typeface="Lato Light"/>
                <a:cs typeface="Arial" panose="020B0604020202020204" pitchFamily="34" charset="0"/>
              </a:rPr>
              <a:t>innovation / industrialisation</a:t>
            </a:r>
          </a:p>
        </p:txBody>
      </p:sp>
      <p:sp>
        <p:nvSpPr>
          <p:cNvPr id="38" name="ZoneTexte 37">
            <a:extLst>
              <a:ext uri="{FF2B5EF4-FFF2-40B4-BE49-F238E27FC236}">
                <a16:creationId xmlns:a16="http://schemas.microsoft.com/office/drawing/2014/main" id="{6A3C2F7C-DDFE-4CB1-9489-729B8B672C74}"/>
              </a:ext>
            </a:extLst>
          </p:cNvPr>
          <p:cNvSpPr txBox="1"/>
          <p:nvPr/>
        </p:nvSpPr>
        <p:spPr>
          <a:xfrm>
            <a:off x="4284460" y="5682430"/>
            <a:ext cx="2332005" cy="707886"/>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600" i="0" u="none" strike="noStrike" kern="0" cap="none" spc="0" normalizeH="0" baseline="0" noProof="0" dirty="0">
                <a:ln>
                  <a:noFill/>
                </a:ln>
                <a:solidFill>
                  <a:srgbClr val="C00000"/>
                </a:solidFill>
                <a:effectLst/>
                <a:uLnTx/>
                <a:uFillTx/>
                <a:latin typeface="Lato Light"/>
                <a:cs typeface="Arial" panose="020B0604020202020204" pitchFamily="34" charset="0"/>
              </a:rPr>
              <a:t>Les assets se déplacent à l’extérieur de l’entreprise</a:t>
            </a:r>
          </a:p>
        </p:txBody>
      </p:sp>
      <p:grpSp>
        <p:nvGrpSpPr>
          <p:cNvPr id="40" name="Group 6">
            <a:extLst>
              <a:ext uri="{FF2B5EF4-FFF2-40B4-BE49-F238E27FC236}">
                <a16:creationId xmlns:a16="http://schemas.microsoft.com/office/drawing/2014/main" id="{3A849761-2F3D-4985-B098-677D1A9C7453}"/>
              </a:ext>
            </a:extLst>
          </p:cNvPr>
          <p:cNvGrpSpPr/>
          <p:nvPr/>
        </p:nvGrpSpPr>
        <p:grpSpPr>
          <a:xfrm>
            <a:off x="0" y="97658"/>
            <a:ext cx="12192000" cy="1137202"/>
            <a:chOff x="5756390" y="483017"/>
            <a:chExt cx="14138212" cy="2274403"/>
          </a:xfrm>
        </p:grpSpPr>
        <p:sp>
          <p:nvSpPr>
            <p:cNvPr id="41" name="Subtitle 2">
              <a:extLst>
                <a:ext uri="{FF2B5EF4-FFF2-40B4-BE49-F238E27FC236}">
                  <a16:creationId xmlns:a16="http://schemas.microsoft.com/office/drawing/2014/main" id="{D58EF887-9C54-4982-AAAC-99D66FBE02B7}"/>
                </a:ext>
              </a:extLst>
            </p:cNvPr>
            <p:cNvSpPr txBox="1">
              <a:spLocks/>
            </p:cNvSpPr>
            <p:nvPr/>
          </p:nvSpPr>
          <p:spPr>
            <a:xfrm>
              <a:off x="5756390" y="1814132"/>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5600" dirty="0">
                  <a:solidFill>
                    <a:schemeClr val="tx1"/>
                  </a:solidFill>
                  <a:latin typeface="Copperplate Gothic Bold" panose="020E0705020206020404" pitchFamily="34" charset="0"/>
                </a:rPr>
                <a:t>Des extensions qui prennent en compte les vues et nouvelles capacités externes</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42" name="TextBox 7">
              <a:extLst>
                <a:ext uri="{FF2B5EF4-FFF2-40B4-BE49-F238E27FC236}">
                  <a16:creationId xmlns:a16="http://schemas.microsoft.com/office/drawing/2014/main" id="{F84C294D-04C3-4A63-A89D-AA66A245BB42}"/>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1" dirty="0">
                  <a:solidFill>
                    <a:srgbClr val="445469"/>
                  </a:solidFill>
                  <a:latin typeface="Lato Regular"/>
                  <a:cs typeface="Lato Regular"/>
                </a:rPr>
                <a:t>Le ‘futur’ de Togaf : vision ‘écosystème’</a:t>
              </a: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43" name="Rectangle 42">
              <a:extLst>
                <a:ext uri="{FF2B5EF4-FFF2-40B4-BE49-F238E27FC236}">
                  <a16:creationId xmlns:a16="http://schemas.microsoft.com/office/drawing/2014/main" id="{835207AA-25C6-48F5-A1AB-C6FA25A0E166}"/>
                </a:ext>
              </a:extLst>
            </p:cNvPr>
            <p:cNvSpPr/>
            <p:nvPr/>
          </p:nvSpPr>
          <p:spPr>
            <a:xfrm>
              <a:off x="11968232" y="2665982"/>
              <a:ext cx="1553038" cy="914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grpSp>
    </p:spTree>
    <p:extLst>
      <p:ext uri="{BB962C8B-B14F-4D97-AF65-F5344CB8AC3E}">
        <p14:creationId xmlns:p14="http://schemas.microsoft.com/office/powerpoint/2010/main" val="26267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4D14A7A6-F824-46BC-BC16-10484017573F}"/>
              </a:ext>
            </a:extLst>
          </p:cNvPr>
          <p:cNvPicPr>
            <a:picLocks noGrp="1" noChangeAspect="1"/>
          </p:cNvPicPr>
          <p:nvPr>
            <p:ph type="pic" sz="quarter" idx="13"/>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l="5893" r="5893"/>
          <a:stretch>
            <a:fillRect/>
          </a:stretch>
        </p:blipFill>
        <p:spPr/>
      </p:pic>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8" name="Freeform 12">
            <a:extLst>
              <a:ext uri="{FF2B5EF4-FFF2-40B4-BE49-F238E27FC236}">
                <a16:creationId xmlns:a16="http://schemas.microsoft.com/office/drawing/2014/main" id="{2EB6336F-C0E7-4F16-9D9C-081456EAA20E}"/>
              </a:ext>
            </a:extLst>
          </p:cNvPr>
          <p:cNvSpPr/>
          <p:nvPr/>
        </p:nvSpPr>
        <p:spPr>
          <a:xfrm flipH="1">
            <a:off x="1587" y="0"/>
            <a:ext cx="7633406"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2">
              <a:lumMod val="25000"/>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Roboto Light" charset="0"/>
              <a:ea typeface="+mn-ea"/>
              <a:cs typeface="+mn-cs"/>
            </a:endParaRPr>
          </a:p>
        </p:txBody>
      </p:sp>
      <p:sp>
        <p:nvSpPr>
          <p:cNvPr id="10" name="TextBox 13">
            <a:extLst>
              <a:ext uri="{FF2B5EF4-FFF2-40B4-BE49-F238E27FC236}">
                <a16:creationId xmlns:a16="http://schemas.microsoft.com/office/drawing/2014/main" id="{A30D18D8-B442-4B8B-A9BF-ACA3305EA1D9}"/>
              </a:ext>
            </a:extLst>
          </p:cNvPr>
          <p:cNvSpPr txBox="1"/>
          <p:nvPr/>
        </p:nvSpPr>
        <p:spPr>
          <a:xfrm>
            <a:off x="668524" y="1741653"/>
            <a:ext cx="6646676" cy="1846659"/>
          </a:xfrm>
          <a:prstGeom prst="rect">
            <a:avLst/>
          </a:prstGeom>
          <a:noFill/>
        </p:spPr>
        <p:txBody>
          <a:bodyPr wrap="square" rtlCol="0">
            <a:spAutoFit/>
          </a:bodyPr>
          <a:lstStyle/>
          <a:p>
            <a:pPr marL="0" marR="0" lvl="0" indent="0" algn="l" defTabSz="914400" rtl="0" eaLnBrk="1" fontAlgn="auto" latinLnBrk="0" hangingPunct="1">
              <a:lnSpc>
                <a:spcPts val="4800"/>
              </a:lnSpc>
              <a:spcBef>
                <a:spcPts val="0"/>
              </a:spcBef>
              <a:spcAft>
                <a:spcPts val="1200"/>
              </a:spcAft>
              <a:buClrTx/>
              <a:buSzTx/>
              <a:buFontTx/>
              <a:buNone/>
              <a:tabLst/>
              <a:defRPr/>
            </a:pPr>
            <a:r>
              <a:rPr lang="en-US" sz="4000" b="1" dirty="0">
                <a:ln w="19050">
                  <a:noFill/>
                </a:ln>
                <a:solidFill>
                  <a:srgbClr val="FFC000">
                    <a:lumMod val="40000"/>
                    <a:lumOff val="60000"/>
                  </a:srgbClr>
                </a:solidFill>
                <a:latin typeface="Roboto Regular" charset="0"/>
                <a:cs typeface="Roboto Regular" charset="0"/>
              </a:rPr>
              <a:t>CONTEXTE DIGITAL</a:t>
            </a:r>
            <a:endParaRPr kumimoji="0" lang="en-US" sz="4000" b="1" i="0" u="none" strike="noStrike" kern="1200" cap="none" spc="0" normalizeH="0" baseline="0" noProof="0" dirty="0">
              <a:ln w="19050">
                <a:noFill/>
              </a:ln>
              <a:solidFill>
                <a:srgbClr val="FFC000">
                  <a:lumMod val="40000"/>
                  <a:lumOff val="60000"/>
                </a:srgbClr>
              </a:solidFill>
              <a:effectLst/>
              <a:uLnTx/>
              <a:uFillTx/>
              <a:latin typeface="Roboto Regular" charset="0"/>
              <a:ea typeface="+mn-ea"/>
              <a:cs typeface="Roboto Regular"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oboto Regular" charset="0"/>
                <a:ea typeface="+mn-ea"/>
                <a:cs typeface="Roboto Regular" charset="0"/>
              </a:rPr>
              <a:t>COMPLEXITE &amp; APPROCHE SYSTEMIQUE</a:t>
            </a:r>
          </a:p>
        </p:txBody>
      </p:sp>
      <p:sp>
        <p:nvSpPr>
          <p:cNvPr id="12" name="Rectangle 11">
            <a:extLst>
              <a:ext uri="{FF2B5EF4-FFF2-40B4-BE49-F238E27FC236}">
                <a16:creationId xmlns:a16="http://schemas.microsoft.com/office/drawing/2014/main" id="{AF2CAB26-AE32-42E9-A35E-4108E92A1C1A}"/>
              </a:ext>
            </a:extLst>
          </p:cNvPr>
          <p:cNvSpPr/>
          <p:nvPr/>
        </p:nvSpPr>
        <p:spPr>
          <a:xfrm>
            <a:off x="448236" y="1962925"/>
            <a:ext cx="53788" cy="14881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Roboto Light"/>
              <a:ea typeface="+mn-ea"/>
              <a:cs typeface="+mn-cs"/>
            </a:endParaRPr>
          </a:p>
        </p:txBody>
      </p:sp>
      <p:sp>
        <p:nvSpPr>
          <p:cNvPr id="14" name="Espace réservé du contenu 1">
            <a:extLst>
              <a:ext uri="{FF2B5EF4-FFF2-40B4-BE49-F238E27FC236}">
                <a16:creationId xmlns:a16="http://schemas.microsoft.com/office/drawing/2014/main" id="{BB3DA64B-3486-4D22-A756-54CF0E5738EF}"/>
              </a:ext>
            </a:extLst>
          </p:cNvPr>
          <p:cNvSpPr txBox="1">
            <a:spLocks/>
          </p:cNvSpPr>
          <p:nvPr/>
        </p:nvSpPr>
        <p:spPr bwMode="auto">
          <a:xfrm>
            <a:off x="0" y="761203"/>
            <a:ext cx="12192000" cy="673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2500"/>
              </a:lnSpc>
              <a:spcBef>
                <a:spcPts val="300"/>
              </a:spcBef>
              <a:spcAft>
                <a:spcPts val="600"/>
              </a:spcAft>
              <a:buClr>
                <a:srgbClr val="C00000"/>
              </a:buClr>
              <a:buSzTx/>
              <a:buFont typeface="Wingdings" panose="05000000000000000000" pitchFamily="2" charset="2"/>
              <a:buNone/>
              <a:tabLst/>
              <a:defRPr/>
            </a:pPr>
            <a:endParaRPr kumimoji="0" lang="fr-FR" sz="28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endParaRPr>
          </a:p>
        </p:txBody>
      </p:sp>
      <p:sp>
        <p:nvSpPr>
          <p:cNvPr id="15" name="Espace réservé du contenu 1">
            <a:extLst>
              <a:ext uri="{FF2B5EF4-FFF2-40B4-BE49-F238E27FC236}">
                <a16:creationId xmlns:a16="http://schemas.microsoft.com/office/drawing/2014/main" id="{EC083ACE-F007-404E-AD70-D323D573BF29}"/>
              </a:ext>
            </a:extLst>
          </p:cNvPr>
          <p:cNvSpPr txBox="1">
            <a:spLocks/>
          </p:cNvSpPr>
          <p:nvPr/>
        </p:nvSpPr>
        <p:spPr bwMode="auto">
          <a:xfrm>
            <a:off x="0" y="4580167"/>
            <a:ext cx="12191999" cy="1913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ts val="0"/>
              </a:spcBef>
              <a:spcAft>
                <a:spcPts val="0"/>
              </a:spcAft>
              <a:buClr>
                <a:srgbClr val="C00000"/>
              </a:buClr>
              <a:buSzTx/>
              <a:buFont typeface="Wingdings" panose="05000000000000000000" pitchFamily="2" charset="2"/>
              <a:buNone/>
              <a:tabLst/>
              <a:defRPr/>
            </a:pPr>
            <a:endParaRPr kumimoji="0" lang="fr-FR"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267552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3D21AACE-0CD1-4762-B5AA-4541C947078B}"/>
              </a:ext>
            </a:extLst>
          </p:cNvPr>
          <p:cNvSpPr txBox="1">
            <a:spLocks/>
          </p:cNvSpPr>
          <p:nvPr/>
        </p:nvSpPr>
        <p:spPr>
          <a:xfrm>
            <a:off x="914400" y="863522"/>
            <a:ext cx="9816353" cy="437641"/>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5600" dirty="0">
                <a:solidFill>
                  <a:schemeClr val="tx1"/>
                </a:solidFill>
                <a:latin typeface="Copperplate Gothic Bold" panose="020E0705020206020404" pitchFamily="34" charset="0"/>
              </a:rPr>
              <a:t>Apparition récente de marchés hautement complexes et dynamiques</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15" name="TextBox 7">
            <a:extLst>
              <a:ext uri="{FF2B5EF4-FFF2-40B4-BE49-F238E27FC236}">
                <a16:creationId xmlns:a16="http://schemas.microsoft.com/office/drawing/2014/main" id="{B4EF8690-80B1-4CEE-B252-432D5151227C}"/>
              </a:ext>
            </a:extLst>
          </p:cNvPr>
          <p:cNvSpPr txBox="1"/>
          <p:nvPr/>
        </p:nvSpPr>
        <p:spPr>
          <a:xfrm>
            <a:off x="1075479" y="241509"/>
            <a:ext cx="9361541" cy="661712"/>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rgbClr val="445469"/>
                </a:solidFill>
                <a:latin typeface="Lato Regular"/>
                <a:cs typeface="Lato Regular"/>
              </a:rPr>
              <a:t>La baignoire de Taylor</a:t>
            </a:r>
            <a:endParaRPr kumimoji="0" lang="id-ID" sz="40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16" name="Rectangle 15">
            <a:extLst>
              <a:ext uri="{FF2B5EF4-FFF2-40B4-BE49-F238E27FC236}">
                <a16:creationId xmlns:a16="http://schemas.microsoft.com/office/drawing/2014/main" id="{A6DA0998-2F37-4C38-BB54-12040599D909}"/>
              </a:ext>
            </a:extLst>
          </p:cNvPr>
          <p:cNvSpPr/>
          <p:nvPr/>
        </p:nvSpPr>
        <p:spPr>
          <a:xfrm>
            <a:off x="4841383" y="1235334"/>
            <a:ext cx="1078295"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pic>
        <p:nvPicPr>
          <p:cNvPr id="18" name="Picture 2">
            <a:extLst>
              <a:ext uri="{FF2B5EF4-FFF2-40B4-BE49-F238E27FC236}">
                <a16:creationId xmlns:a16="http://schemas.microsoft.com/office/drawing/2014/main" id="{625B98EC-DB1F-4212-B7B0-21AC7784669F}"/>
              </a:ext>
            </a:extLst>
          </p:cNvPr>
          <p:cNvPicPr>
            <a:picLocks noChangeAspect="1" noChangeArrowheads="1"/>
          </p:cNvPicPr>
          <p:nvPr/>
        </p:nvPicPr>
        <p:blipFill>
          <a:blip r:embed="rId3"/>
          <a:srcRect/>
          <a:stretch>
            <a:fillRect/>
          </a:stretch>
        </p:blipFill>
        <p:spPr bwMode="auto">
          <a:xfrm>
            <a:off x="151763" y="152360"/>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e 3">
            <a:extLst>
              <a:ext uri="{FF2B5EF4-FFF2-40B4-BE49-F238E27FC236}">
                <a16:creationId xmlns:a16="http://schemas.microsoft.com/office/drawing/2014/main" id="{D2A5275D-3693-45AB-9B6D-EEDA4A7AF903}"/>
              </a:ext>
            </a:extLst>
          </p:cNvPr>
          <p:cNvGrpSpPr/>
          <p:nvPr/>
        </p:nvGrpSpPr>
        <p:grpSpPr>
          <a:xfrm>
            <a:off x="132992" y="1408828"/>
            <a:ext cx="11395620" cy="5225047"/>
            <a:chOff x="132992" y="1632953"/>
            <a:chExt cx="11395620" cy="5225047"/>
          </a:xfrm>
        </p:grpSpPr>
        <p:grpSp>
          <p:nvGrpSpPr>
            <p:cNvPr id="33" name="Groupe 32">
              <a:extLst>
                <a:ext uri="{FF2B5EF4-FFF2-40B4-BE49-F238E27FC236}">
                  <a16:creationId xmlns:a16="http://schemas.microsoft.com/office/drawing/2014/main" id="{8C67512D-DDE7-48F7-A9FB-86367E767EE1}"/>
                </a:ext>
              </a:extLst>
            </p:cNvPr>
            <p:cNvGrpSpPr/>
            <p:nvPr/>
          </p:nvGrpSpPr>
          <p:grpSpPr>
            <a:xfrm>
              <a:off x="132992" y="1632953"/>
              <a:ext cx="11161334" cy="5225047"/>
              <a:chOff x="518475" y="970961"/>
              <a:chExt cx="11161334" cy="5536039"/>
            </a:xfrm>
          </p:grpSpPr>
          <p:sp>
            <p:nvSpPr>
              <p:cNvPr id="6" name="Titre 1">
                <a:extLst>
                  <a:ext uri="{FF2B5EF4-FFF2-40B4-BE49-F238E27FC236}">
                    <a16:creationId xmlns:a16="http://schemas.microsoft.com/office/drawing/2014/main" id="{FBA56F9A-C77C-49E1-8103-8A31176C2AE1}"/>
                  </a:ext>
                </a:extLst>
              </p:cNvPr>
              <p:cNvSpPr txBox="1">
                <a:spLocks/>
              </p:cNvSpPr>
              <p:nvPr/>
            </p:nvSpPr>
            <p:spPr>
              <a:xfrm>
                <a:off x="631595" y="5901182"/>
                <a:ext cx="10763614" cy="605818"/>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800" dirty="0">
                    <a:latin typeface="Arial" panose="020B0604020202020204" pitchFamily="34" charset="0"/>
                    <a:cs typeface="Arial" panose="020B0604020202020204" pitchFamily="34" charset="0"/>
                  </a:rPr>
                  <a:t>La dominance de fortes dynamiques ou de la complexité croissante </a:t>
                </a:r>
              </a:p>
              <a:p>
                <a:pPr algn="ctr"/>
                <a:r>
                  <a:rPr lang="fr-FR" sz="1800" dirty="0">
                    <a:latin typeface="Arial" panose="020B0604020202020204" pitchFamily="34" charset="0"/>
                    <a:cs typeface="Arial" panose="020B0604020202020204" pitchFamily="34" charset="0"/>
                  </a:rPr>
                  <a:t>n’est ni bonne ni mauvaise, c’est un fait historique </a:t>
                </a:r>
              </a:p>
            </p:txBody>
          </p:sp>
          <p:sp>
            <p:nvSpPr>
              <p:cNvPr id="22" name="Titre 1">
                <a:extLst>
                  <a:ext uri="{FF2B5EF4-FFF2-40B4-BE49-F238E27FC236}">
                    <a16:creationId xmlns:a16="http://schemas.microsoft.com/office/drawing/2014/main" id="{AC35E3D1-12CC-4375-8D8C-CCAD1CA47F7A}"/>
                  </a:ext>
                </a:extLst>
              </p:cNvPr>
              <p:cNvSpPr txBox="1">
                <a:spLocks/>
              </p:cNvSpPr>
              <p:nvPr/>
            </p:nvSpPr>
            <p:spPr>
              <a:xfrm>
                <a:off x="5468986" y="1006908"/>
                <a:ext cx="6117772" cy="33092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600" dirty="0">
                    <a:solidFill>
                      <a:srgbClr val="C00000"/>
                    </a:solidFill>
                    <a:latin typeface="Arial Rounded MT Bold" panose="020F0704030504030204" pitchFamily="34" charset="0"/>
                  </a:rPr>
                  <a:t>L’entreprise interconnectée offre un souffle à l’innovation</a:t>
                </a:r>
              </a:p>
            </p:txBody>
          </p:sp>
          <p:pic>
            <p:nvPicPr>
              <p:cNvPr id="30" name="Image 29">
                <a:extLst>
                  <a:ext uri="{FF2B5EF4-FFF2-40B4-BE49-F238E27FC236}">
                    <a16:creationId xmlns:a16="http://schemas.microsoft.com/office/drawing/2014/main" id="{30517FE0-1FB8-4246-AAAD-3251FF8D113A}"/>
                  </a:ext>
                </a:extLst>
              </p:cNvPr>
              <p:cNvPicPr>
                <a:picLocks noChangeAspect="1"/>
              </p:cNvPicPr>
              <p:nvPr/>
            </p:nvPicPr>
            <p:blipFill>
              <a:blip r:embed="rId4"/>
              <a:stretch>
                <a:fillRect/>
              </a:stretch>
            </p:blipFill>
            <p:spPr>
              <a:xfrm>
                <a:off x="518475" y="970961"/>
                <a:ext cx="11129183" cy="4930218"/>
              </a:xfrm>
              <a:prstGeom prst="rect">
                <a:avLst/>
              </a:prstGeom>
            </p:spPr>
          </p:pic>
          <p:sp>
            <p:nvSpPr>
              <p:cNvPr id="5" name="Rectangle 4">
                <a:extLst>
                  <a:ext uri="{FF2B5EF4-FFF2-40B4-BE49-F238E27FC236}">
                    <a16:creationId xmlns:a16="http://schemas.microsoft.com/office/drawing/2014/main" id="{42304552-03A5-48DB-AD0E-962B5D56416B}"/>
                  </a:ext>
                </a:extLst>
              </p:cNvPr>
              <p:cNvSpPr/>
              <p:nvPr/>
            </p:nvSpPr>
            <p:spPr>
              <a:xfrm>
                <a:off x="659876" y="999242"/>
                <a:ext cx="11019933" cy="36764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bg1"/>
                    </a:solidFill>
                    <a:latin typeface="Arial" panose="020B0604020202020204" pitchFamily="34" charset="0"/>
                    <a:cs typeface="Arial" panose="020B0604020202020204" pitchFamily="34" charset="0"/>
                  </a:rPr>
                  <a:t>La baignoire de Taylor</a:t>
                </a:r>
              </a:p>
            </p:txBody>
          </p:sp>
          <p:sp>
            <p:nvSpPr>
              <p:cNvPr id="23" name="ZoneTexte 22">
                <a:extLst>
                  <a:ext uri="{FF2B5EF4-FFF2-40B4-BE49-F238E27FC236}">
                    <a16:creationId xmlns:a16="http://schemas.microsoft.com/office/drawing/2014/main" id="{8C47BBF3-85F8-4D81-BD65-479BA655373E}"/>
                  </a:ext>
                </a:extLst>
              </p:cNvPr>
              <p:cNvSpPr txBox="1"/>
              <p:nvPr/>
            </p:nvSpPr>
            <p:spPr>
              <a:xfrm>
                <a:off x="9228840" y="2149314"/>
                <a:ext cx="1794081" cy="338554"/>
              </a:xfrm>
              <a:prstGeom prst="rect">
                <a:avLst/>
              </a:prstGeom>
              <a:noFill/>
            </p:spPr>
            <p:txBody>
              <a:bodyPr wrap="none" rtlCol="0">
                <a:spAutoFit/>
              </a:bodyPr>
              <a:lstStyle/>
              <a:p>
                <a:r>
                  <a:rPr lang="fr-FR" sz="1600" b="1" dirty="0"/>
                  <a:t>Plateformisation</a:t>
                </a:r>
              </a:p>
            </p:txBody>
          </p:sp>
        </p:grpSp>
        <p:sp>
          <p:nvSpPr>
            <p:cNvPr id="3" name="Rectangle 2">
              <a:extLst>
                <a:ext uri="{FF2B5EF4-FFF2-40B4-BE49-F238E27FC236}">
                  <a16:creationId xmlns:a16="http://schemas.microsoft.com/office/drawing/2014/main" id="{6496D07E-AC04-46E1-AD1C-20FDFBA6638B}"/>
                </a:ext>
              </a:extLst>
            </p:cNvPr>
            <p:cNvSpPr/>
            <p:nvPr/>
          </p:nvSpPr>
          <p:spPr>
            <a:xfrm>
              <a:off x="251012" y="1640541"/>
              <a:ext cx="11277600" cy="475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4070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7">
            <a:extLst>
              <a:ext uri="{FF2B5EF4-FFF2-40B4-BE49-F238E27FC236}">
                <a16:creationId xmlns:a16="http://schemas.microsoft.com/office/drawing/2014/main" id="{62E03FE5-8D87-4C9E-82C4-ABCE52AF2727}"/>
              </a:ext>
            </a:extLst>
          </p:cNvPr>
          <p:cNvSpPr txBox="1"/>
          <p:nvPr/>
        </p:nvSpPr>
        <p:spPr>
          <a:xfrm>
            <a:off x="1" y="241509"/>
            <a:ext cx="12192000" cy="1215709"/>
          </a:xfrm>
          <a:prstGeom prst="rect">
            <a:avLst/>
          </a:prstGeom>
          <a:noFill/>
        </p:spPr>
        <p:txBody>
          <a:bodyPr wrap="square" lIns="45711" tIns="22856" rIns="45711" bIns="22856" rtlCol="0">
            <a:spAutoFit/>
          </a:bodyPr>
          <a:lstStyle/>
          <a:p>
            <a:pPr algn="ctr" fontAlgn="auto">
              <a:spcBef>
                <a:spcPts val="0"/>
              </a:spcBef>
              <a:spcAft>
                <a:spcPts val="0"/>
              </a:spcAft>
              <a:defRPr/>
            </a:pPr>
            <a:r>
              <a:rPr lang="fr-FR" sz="3200" b="1" dirty="0">
                <a:solidFill>
                  <a:schemeClr val="tx2"/>
                </a:solidFill>
                <a:latin typeface="Lato Regular"/>
              </a:rPr>
              <a:t>Passer d’une vision entreprise à une vision écosystème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4" name="Espace réservé du texte 3">
            <a:extLst>
              <a:ext uri="{FF2B5EF4-FFF2-40B4-BE49-F238E27FC236}">
                <a16:creationId xmlns:a16="http://schemas.microsoft.com/office/drawing/2014/main" id="{7BA01AD9-B7D5-4D0D-AD57-78C508E1D9A1}"/>
              </a:ext>
            </a:extLst>
          </p:cNvPr>
          <p:cNvSpPr>
            <a:spLocks noGrp="1"/>
          </p:cNvSpPr>
          <p:nvPr>
            <p:ph type="body" sz="half" idx="2"/>
          </p:nvPr>
        </p:nvSpPr>
        <p:spPr>
          <a:xfrm>
            <a:off x="493617" y="1612769"/>
            <a:ext cx="4951801" cy="4483250"/>
          </a:xfrm>
        </p:spPr>
        <p:txBody>
          <a:bodyPr/>
          <a:lstStyle/>
          <a:p>
            <a:pPr>
              <a:lnSpc>
                <a:spcPts val="1800"/>
              </a:lnSpc>
              <a:spcBef>
                <a:spcPts val="0"/>
              </a:spcBef>
            </a:pPr>
            <a:r>
              <a:rPr lang="fr-FR" dirty="0">
                <a:latin typeface="Lato Light"/>
              </a:rPr>
              <a:t>Face à un environnement de plus en plus complexe, dans des structures de plus en plus interconnectées à leur écosystème (mobile, IoT, géolocalisation, robots), les entreprises sont contraintes de s’adapter, en développant deux capacités (au sens ‘capability’), certes pas récentes, mais largement déterminantes à l’ère du digital :</a:t>
            </a:r>
          </a:p>
          <a:p>
            <a:pPr>
              <a:lnSpc>
                <a:spcPts val="1800"/>
              </a:lnSpc>
              <a:spcBef>
                <a:spcPts val="0"/>
              </a:spcBef>
            </a:pPr>
            <a:endParaRPr lang="fr-FR" dirty="0">
              <a:latin typeface="Lato Light"/>
            </a:endParaRPr>
          </a:p>
          <a:p>
            <a:pPr marL="285750" lvl="0" indent="-285750">
              <a:spcAft>
                <a:spcPts val="600"/>
              </a:spcAft>
              <a:buFont typeface="Arial" panose="020B0604020202020204" pitchFamily="34" charset="0"/>
              <a:buChar char="►"/>
            </a:pPr>
            <a:r>
              <a:rPr lang="fr-FR" dirty="0">
                <a:latin typeface="Lato Light"/>
              </a:rPr>
              <a:t>D’un côté, ‘pouvoir’ s’insérer dans ces écosystèmes (business, innovation, connaissances). Ces écosystèmes peuvent émerger organiquement ou délibérément. </a:t>
            </a:r>
          </a:p>
          <a:p>
            <a:pPr marL="285750" lvl="0" indent="-285750">
              <a:buFont typeface="Arial" panose="020B0604020202020204" pitchFamily="34" charset="0"/>
              <a:buChar char="►"/>
            </a:pPr>
            <a:r>
              <a:rPr lang="fr-FR" dirty="0">
                <a:latin typeface="Lato Light"/>
              </a:rPr>
              <a:t>Et de l’autre, ‘savoir’ organiser l’innovation, l’expérimentation continue et la transformation permanente. </a:t>
            </a:r>
            <a:r>
              <a:rPr lang="fr-FR" sz="1600" dirty="0">
                <a:latin typeface="Lato Light"/>
              </a:rPr>
              <a:t>En développant la capacité de pouvoir absorber ces innovations en continu dans les opérations</a:t>
            </a:r>
            <a:r>
              <a:rPr lang="fr-FR" dirty="0">
                <a:latin typeface="Lato Light"/>
              </a:rPr>
              <a:t>.</a:t>
            </a:r>
          </a:p>
        </p:txBody>
      </p:sp>
      <p:sp>
        <p:nvSpPr>
          <p:cNvPr id="6" name="Titre 1">
            <a:extLst>
              <a:ext uri="{FF2B5EF4-FFF2-40B4-BE49-F238E27FC236}">
                <a16:creationId xmlns:a16="http://schemas.microsoft.com/office/drawing/2014/main" id="{FBA56F9A-C77C-49E1-8103-8A31176C2AE1}"/>
              </a:ext>
            </a:extLst>
          </p:cNvPr>
          <p:cNvSpPr txBox="1">
            <a:spLocks/>
          </p:cNvSpPr>
          <p:nvPr/>
        </p:nvSpPr>
        <p:spPr>
          <a:xfrm>
            <a:off x="6043749" y="1712351"/>
            <a:ext cx="5425440" cy="653143"/>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800" b="1" dirty="0">
                <a:solidFill>
                  <a:schemeClr val="tx2"/>
                </a:solidFill>
                <a:latin typeface="Lato Regular"/>
                <a:cs typeface="Arial" panose="020B0604020202020204" pitchFamily="34" charset="0"/>
              </a:rPr>
              <a:t>Interdépendances accrues </a:t>
            </a:r>
          </a:p>
          <a:p>
            <a:pPr algn="ctr"/>
            <a:r>
              <a:rPr lang="fr-FR" sz="1800" b="1" dirty="0">
                <a:solidFill>
                  <a:schemeClr val="tx2"/>
                </a:solidFill>
                <a:latin typeface="Lato Regular"/>
                <a:cs typeface="Arial" panose="020B0604020202020204" pitchFamily="34" charset="0"/>
              </a:rPr>
              <a:t>et interconnexions de plus en plus complexes</a:t>
            </a:r>
          </a:p>
          <a:p>
            <a:pPr algn="ctr"/>
            <a:r>
              <a:rPr lang="fr-FR" sz="1800" b="1" dirty="0">
                <a:solidFill>
                  <a:schemeClr val="tx2"/>
                </a:solidFill>
                <a:latin typeface="Lato Regular"/>
                <a:cs typeface="Arial" panose="020B0604020202020204" pitchFamily="34" charset="0"/>
              </a:rPr>
              <a:t>entre les différents écosystèmes</a:t>
            </a:r>
          </a:p>
        </p:txBody>
      </p:sp>
      <p:grpSp>
        <p:nvGrpSpPr>
          <p:cNvPr id="7" name="Groupe 6">
            <a:extLst>
              <a:ext uri="{FF2B5EF4-FFF2-40B4-BE49-F238E27FC236}">
                <a16:creationId xmlns:a16="http://schemas.microsoft.com/office/drawing/2014/main" id="{82838277-C3EA-4CB6-9D68-BF937925FBF2}"/>
              </a:ext>
            </a:extLst>
          </p:cNvPr>
          <p:cNvGrpSpPr/>
          <p:nvPr/>
        </p:nvGrpSpPr>
        <p:grpSpPr>
          <a:xfrm>
            <a:off x="5740713" y="2583206"/>
            <a:ext cx="5536888" cy="4020488"/>
            <a:chOff x="5766838" y="1593670"/>
            <a:chExt cx="5536888" cy="4020488"/>
          </a:xfrm>
        </p:grpSpPr>
        <p:sp>
          <p:nvSpPr>
            <p:cNvPr id="8" name="Rectangle 7">
              <a:extLst>
                <a:ext uri="{FF2B5EF4-FFF2-40B4-BE49-F238E27FC236}">
                  <a16:creationId xmlns:a16="http://schemas.microsoft.com/office/drawing/2014/main" id="{053AFF48-7069-44C1-9216-480DC24655FC}"/>
                </a:ext>
              </a:extLst>
            </p:cNvPr>
            <p:cNvSpPr/>
            <p:nvPr/>
          </p:nvSpPr>
          <p:spPr>
            <a:xfrm>
              <a:off x="8459584" y="1593670"/>
              <a:ext cx="2791889" cy="2615290"/>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E74159CC-CABE-4DF7-AB69-C6DC9C29EC64}"/>
                </a:ext>
              </a:extLst>
            </p:cNvPr>
            <p:cNvSpPr/>
            <p:nvPr/>
          </p:nvSpPr>
          <p:spPr>
            <a:xfrm>
              <a:off x="7601790" y="3128682"/>
              <a:ext cx="2674323" cy="2479638"/>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3051A4D-1726-43E0-864B-CE39DB81937E}"/>
                </a:ext>
              </a:extLst>
            </p:cNvPr>
            <p:cNvSpPr/>
            <p:nvPr/>
          </p:nvSpPr>
          <p:spPr>
            <a:xfrm>
              <a:off x="5895703" y="1927411"/>
              <a:ext cx="2835921" cy="2601046"/>
            </a:xfrm>
            <a:prstGeom prst="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B366C3A0-996C-4E01-92BA-AC7F5D60050E}"/>
                </a:ext>
              </a:extLst>
            </p:cNvPr>
            <p:cNvGrpSpPr/>
            <p:nvPr/>
          </p:nvGrpSpPr>
          <p:grpSpPr>
            <a:xfrm>
              <a:off x="7080068" y="1767612"/>
              <a:ext cx="2373088" cy="3313613"/>
              <a:chOff x="7080068" y="1767612"/>
              <a:chExt cx="2373088" cy="3313613"/>
            </a:xfrm>
          </p:grpSpPr>
          <p:sp>
            <p:nvSpPr>
              <p:cNvPr id="18" name="Ellipse 17">
                <a:extLst>
                  <a:ext uri="{FF2B5EF4-FFF2-40B4-BE49-F238E27FC236}">
                    <a16:creationId xmlns:a16="http://schemas.microsoft.com/office/drawing/2014/main" id="{C9C30BDA-4F7A-495F-95E2-6B2FA5C32E62}"/>
                  </a:ext>
                </a:extLst>
              </p:cNvPr>
              <p:cNvSpPr/>
              <p:nvPr/>
            </p:nvSpPr>
            <p:spPr>
              <a:xfrm rot="19098144">
                <a:off x="7080068" y="1767613"/>
                <a:ext cx="1262743" cy="2386149"/>
              </a:xfrm>
              <a:prstGeom prst="ellipse">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9" name="Ellipse 18">
                <a:extLst>
                  <a:ext uri="{FF2B5EF4-FFF2-40B4-BE49-F238E27FC236}">
                    <a16:creationId xmlns:a16="http://schemas.microsoft.com/office/drawing/2014/main" id="{26D9F81B-CDD9-4424-92D9-01D968B6CC7A}"/>
                  </a:ext>
                </a:extLst>
              </p:cNvPr>
              <p:cNvSpPr/>
              <p:nvPr/>
            </p:nvSpPr>
            <p:spPr>
              <a:xfrm rot="2453409">
                <a:off x="8190413" y="1767612"/>
                <a:ext cx="1262743" cy="2386149"/>
              </a:xfrm>
              <a:prstGeom prst="ellipse">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Ellipse 19">
                <a:extLst>
                  <a:ext uri="{FF2B5EF4-FFF2-40B4-BE49-F238E27FC236}">
                    <a16:creationId xmlns:a16="http://schemas.microsoft.com/office/drawing/2014/main" id="{3B8BC0D8-5E5F-427E-8418-39D8343D248D}"/>
                  </a:ext>
                </a:extLst>
              </p:cNvPr>
              <p:cNvSpPr/>
              <p:nvPr/>
            </p:nvSpPr>
            <p:spPr>
              <a:xfrm>
                <a:off x="7672251" y="2695076"/>
                <a:ext cx="1262743" cy="2386149"/>
              </a:xfrm>
              <a:prstGeom prst="ellipse">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1" name="Rectangle 20">
                <a:extLst>
                  <a:ext uri="{FF2B5EF4-FFF2-40B4-BE49-F238E27FC236}">
                    <a16:creationId xmlns:a16="http://schemas.microsoft.com/office/drawing/2014/main" id="{381A4BB9-0833-4BF0-8745-5A2AF01EE576}"/>
                  </a:ext>
                </a:extLst>
              </p:cNvPr>
              <p:cNvSpPr/>
              <p:nvPr/>
            </p:nvSpPr>
            <p:spPr>
              <a:xfrm>
                <a:off x="7646127" y="3047778"/>
                <a:ext cx="1271451" cy="627243"/>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0" rIns="0" rtlCol="0" anchor="ctr"/>
              <a:lstStyle/>
              <a:p>
                <a:pPr algn="ctr">
                  <a:lnSpc>
                    <a:spcPts val="1300"/>
                  </a:lnSpc>
                </a:pPr>
                <a:r>
                  <a:rPr lang="fr-FR" sz="1200" b="1" dirty="0">
                    <a:solidFill>
                      <a:schemeClr val="tx1"/>
                    </a:solidFill>
                    <a:latin typeface="Arial" panose="020B0604020202020204" pitchFamily="34" charset="0"/>
                    <a:cs typeface="Arial" panose="020B0604020202020204" pitchFamily="34" charset="0"/>
                  </a:rPr>
                  <a:t>COUPLAGE</a:t>
                </a:r>
              </a:p>
              <a:p>
                <a:pPr algn="ctr">
                  <a:lnSpc>
                    <a:spcPts val="1300"/>
                  </a:lnSpc>
                </a:pPr>
                <a:r>
                  <a:rPr lang="fr-FR" sz="1200" b="1"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fr-FR" sz="1200" b="1" dirty="0">
                  <a:solidFill>
                    <a:schemeClr val="tx1"/>
                  </a:solidFill>
                  <a:latin typeface="Arial" panose="020B0604020202020204" pitchFamily="34" charset="0"/>
                  <a:cs typeface="Arial" panose="020B0604020202020204" pitchFamily="34" charset="0"/>
                </a:endParaRPr>
              </a:p>
              <a:p>
                <a:pPr algn="ctr">
                  <a:lnSpc>
                    <a:spcPts val="1300"/>
                  </a:lnSpc>
                </a:pPr>
                <a:r>
                  <a:rPr lang="fr-FR" sz="1200" b="1" dirty="0">
                    <a:solidFill>
                      <a:schemeClr val="tx1"/>
                    </a:solidFill>
                    <a:latin typeface="Arial" panose="020B0604020202020204" pitchFamily="34" charset="0"/>
                    <a:cs typeface="Arial" panose="020B0604020202020204" pitchFamily="34" charset="0"/>
                  </a:rPr>
                  <a:t>INNOVATION</a:t>
                </a:r>
              </a:p>
            </p:txBody>
          </p:sp>
        </p:grpSp>
        <p:sp>
          <p:nvSpPr>
            <p:cNvPr id="12" name="Titre 1">
              <a:extLst>
                <a:ext uri="{FF2B5EF4-FFF2-40B4-BE49-F238E27FC236}">
                  <a16:creationId xmlns:a16="http://schemas.microsoft.com/office/drawing/2014/main" id="{3360C096-C30C-418F-9738-C53115AB0162}"/>
                </a:ext>
              </a:extLst>
            </p:cNvPr>
            <p:cNvSpPr txBox="1">
              <a:spLocks/>
            </p:cNvSpPr>
            <p:nvPr/>
          </p:nvSpPr>
          <p:spPr>
            <a:xfrm rot="2618256">
              <a:off x="6612059" y="2393652"/>
              <a:ext cx="1527588" cy="42236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solidFill>
                    <a:srgbClr val="B80000"/>
                  </a:solidFill>
                  <a:latin typeface="Arial Rounded MT Bold" panose="020F0704030504030204" pitchFamily="34" charset="0"/>
                  <a:cs typeface="Arial" panose="020B0604020202020204" pitchFamily="34" charset="0"/>
                </a:rPr>
                <a:t>Ecosystèmes </a:t>
              </a:r>
            </a:p>
            <a:p>
              <a:pPr algn="ctr"/>
              <a:r>
                <a:rPr lang="fr-FR" sz="1400" dirty="0">
                  <a:solidFill>
                    <a:srgbClr val="B80000"/>
                  </a:solidFill>
                  <a:latin typeface="Arial Rounded MT Bold" panose="020F0704030504030204" pitchFamily="34" charset="0"/>
                  <a:cs typeface="Arial" panose="020B0604020202020204" pitchFamily="34" charset="0"/>
                </a:rPr>
                <a:t>bio-physiques</a:t>
              </a:r>
            </a:p>
          </p:txBody>
        </p:sp>
        <p:sp>
          <p:nvSpPr>
            <p:cNvPr id="13" name="Titre 1">
              <a:extLst>
                <a:ext uri="{FF2B5EF4-FFF2-40B4-BE49-F238E27FC236}">
                  <a16:creationId xmlns:a16="http://schemas.microsoft.com/office/drawing/2014/main" id="{9B96EE94-842D-41CB-9977-423B2D781FCE}"/>
                </a:ext>
              </a:extLst>
            </p:cNvPr>
            <p:cNvSpPr txBox="1">
              <a:spLocks/>
            </p:cNvSpPr>
            <p:nvPr/>
          </p:nvSpPr>
          <p:spPr>
            <a:xfrm rot="18487523">
              <a:off x="8454291" y="2396317"/>
              <a:ext cx="1482089" cy="42236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solidFill>
                    <a:srgbClr val="B80000"/>
                  </a:solidFill>
                  <a:latin typeface="Arial Rounded MT Bold" panose="020F0704030504030204" pitchFamily="34" charset="0"/>
                  <a:cs typeface="Arial" panose="020B0604020202020204" pitchFamily="34" charset="0"/>
                </a:rPr>
                <a:t>Ecosystèmes </a:t>
              </a:r>
            </a:p>
            <a:p>
              <a:pPr algn="ctr"/>
              <a:r>
                <a:rPr lang="fr-FR" sz="1400" dirty="0">
                  <a:solidFill>
                    <a:srgbClr val="B80000"/>
                  </a:solidFill>
                  <a:latin typeface="Arial Rounded MT Bold" panose="020F0704030504030204" pitchFamily="34" charset="0"/>
                  <a:cs typeface="Arial" panose="020B0604020202020204" pitchFamily="34" charset="0"/>
                </a:rPr>
                <a:t>sociaux</a:t>
              </a:r>
            </a:p>
          </p:txBody>
        </p:sp>
        <p:sp>
          <p:nvSpPr>
            <p:cNvPr id="14" name="Titre 1">
              <a:extLst>
                <a:ext uri="{FF2B5EF4-FFF2-40B4-BE49-F238E27FC236}">
                  <a16:creationId xmlns:a16="http://schemas.microsoft.com/office/drawing/2014/main" id="{BE3D077C-84AA-44BE-8FDD-7F976E096EBE}"/>
                </a:ext>
              </a:extLst>
            </p:cNvPr>
            <p:cNvSpPr txBox="1">
              <a:spLocks/>
            </p:cNvSpPr>
            <p:nvPr/>
          </p:nvSpPr>
          <p:spPr>
            <a:xfrm>
              <a:off x="7615545" y="4022277"/>
              <a:ext cx="1382508" cy="42236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solidFill>
                    <a:srgbClr val="B80000"/>
                  </a:solidFill>
                  <a:latin typeface="Arial Rounded MT Bold" panose="020F0704030504030204" pitchFamily="34" charset="0"/>
                  <a:cs typeface="Arial" panose="020B0604020202020204" pitchFamily="34" charset="0"/>
                </a:rPr>
                <a:t>Ecosystèmes </a:t>
              </a:r>
            </a:p>
            <a:p>
              <a:pPr algn="ctr"/>
              <a:r>
                <a:rPr lang="fr-FR" sz="1400" dirty="0">
                  <a:solidFill>
                    <a:srgbClr val="B80000"/>
                  </a:solidFill>
                  <a:latin typeface="Arial Rounded MT Bold" panose="020F0704030504030204" pitchFamily="34" charset="0"/>
                  <a:cs typeface="Arial" panose="020B0604020202020204" pitchFamily="34" charset="0"/>
                </a:rPr>
                <a:t>culturels</a:t>
              </a:r>
            </a:p>
          </p:txBody>
        </p:sp>
        <p:sp>
          <p:nvSpPr>
            <p:cNvPr id="15" name="Titre 1">
              <a:extLst>
                <a:ext uri="{FF2B5EF4-FFF2-40B4-BE49-F238E27FC236}">
                  <a16:creationId xmlns:a16="http://schemas.microsoft.com/office/drawing/2014/main" id="{49D465A2-1F35-45BC-B366-D4CD73CFDE7D}"/>
                </a:ext>
              </a:extLst>
            </p:cNvPr>
            <p:cNvSpPr txBox="1">
              <a:spLocks/>
            </p:cNvSpPr>
            <p:nvPr/>
          </p:nvSpPr>
          <p:spPr>
            <a:xfrm>
              <a:off x="9643017" y="2403566"/>
              <a:ext cx="1660709" cy="637189"/>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latin typeface="Arial Rounded MT Bold" panose="020F0704030504030204" pitchFamily="34" charset="0"/>
                  <a:cs typeface="Arial" panose="020B0604020202020204" pitchFamily="34" charset="0"/>
                </a:rPr>
                <a:t>Institutions</a:t>
              </a:r>
            </a:p>
            <a:p>
              <a:pPr algn="ctr"/>
              <a:r>
                <a:rPr lang="fr-FR" sz="1400" dirty="0">
                  <a:latin typeface="Arial Rounded MT Bold" panose="020F0704030504030204" pitchFamily="34" charset="0"/>
                  <a:cs typeface="Arial" panose="020B0604020202020204" pitchFamily="34" charset="0"/>
                </a:rPr>
                <a:t>Conflits</a:t>
              </a:r>
            </a:p>
            <a:p>
              <a:pPr algn="ctr"/>
              <a:r>
                <a:rPr lang="fr-FR" sz="1400" dirty="0">
                  <a:latin typeface="Arial Rounded MT Bold" panose="020F0704030504030204" pitchFamily="34" charset="0"/>
                  <a:cs typeface="Arial" panose="020B0604020202020204" pitchFamily="34" charset="0"/>
                </a:rPr>
                <a:t>Réglementations</a:t>
              </a:r>
            </a:p>
            <a:p>
              <a:pPr algn="ctr"/>
              <a:endParaRPr lang="fr-FR" sz="1400" dirty="0">
                <a:latin typeface="Arial Rounded MT Bold" panose="020F0704030504030204" pitchFamily="34" charset="0"/>
                <a:cs typeface="Arial" panose="020B0604020202020204" pitchFamily="34" charset="0"/>
              </a:endParaRPr>
            </a:p>
            <a:p>
              <a:pPr algn="r"/>
              <a:r>
                <a:rPr lang="fr-FR" sz="1400" dirty="0">
                  <a:latin typeface="Arial Rounded MT Bold" panose="020F0704030504030204" pitchFamily="34" charset="0"/>
                  <a:cs typeface="Arial" panose="020B0604020202020204" pitchFamily="34" charset="0"/>
                </a:rPr>
                <a:t>Economie</a:t>
              </a:r>
            </a:p>
            <a:p>
              <a:pPr algn="r"/>
              <a:r>
                <a:rPr lang="fr-FR" sz="1400" dirty="0">
                  <a:latin typeface="Arial Rounded MT Bold" panose="020F0704030504030204" pitchFamily="34" charset="0"/>
                  <a:cs typeface="Arial" panose="020B0604020202020204" pitchFamily="34" charset="0"/>
                </a:rPr>
                <a:t>Marché</a:t>
              </a:r>
            </a:p>
            <a:p>
              <a:pPr algn="r"/>
              <a:r>
                <a:rPr lang="fr-FR" sz="1400" dirty="0">
                  <a:latin typeface="Arial Rounded MT Bold" panose="020F0704030504030204" pitchFamily="34" charset="0"/>
                  <a:cs typeface="Arial" panose="020B0604020202020204" pitchFamily="34" charset="0"/>
                </a:rPr>
                <a:t>Réseaux</a:t>
              </a:r>
            </a:p>
          </p:txBody>
        </p:sp>
        <p:sp>
          <p:nvSpPr>
            <p:cNvPr id="16" name="Titre 1">
              <a:extLst>
                <a:ext uri="{FF2B5EF4-FFF2-40B4-BE49-F238E27FC236}">
                  <a16:creationId xmlns:a16="http://schemas.microsoft.com/office/drawing/2014/main" id="{37295B18-8106-4773-9F1F-301E4551F22A}"/>
                </a:ext>
              </a:extLst>
            </p:cNvPr>
            <p:cNvSpPr txBox="1">
              <a:spLocks/>
            </p:cNvSpPr>
            <p:nvPr/>
          </p:nvSpPr>
          <p:spPr>
            <a:xfrm>
              <a:off x="8395065" y="4458796"/>
              <a:ext cx="2055224" cy="1155362"/>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latin typeface="Arial Rounded MT Bold" panose="020F0704030504030204" pitchFamily="34" charset="0"/>
                  <a:cs typeface="Arial" panose="020B0604020202020204" pitchFamily="34" charset="0"/>
                </a:rPr>
                <a:t>Epistémique </a:t>
              </a:r>
            </a:p>
            <a:p>
              <a:pPr algn="ctr"/>
              <a:r>
                <a:rPr lang="fr-FR" sz="1100" dirty="0">
                  <a:latin typeface="Arial Rounded MT Bold" panose="020F0704030504030204" pitchFamily="34" charset="0"/>
                  <a:cs typeface="Arial" panose="020B0604020202020204" pitchFamily="34" charset="0"/>
                </a:rPr>
                <a:t>(étude de ce qui a du sens)</a:t>
              </a:r>
            </a:p>
            <a:p>
              <a:pPr algn="ctr"/>
              <a:r>
                <a:rPr lang="fr-FR" sz="1400" dirty="0">
                  <a:latin typeface="Arial Rounded MT Bold" panose="020F0704030504030204" pitchFamily="34" charset="0"/>
                  <a:cs typeface="Arial" panose="020B0604020202020204" pitchFamily="34" charset="0"/>
                </a:rPr>
                <a:t>Connaissances</a:t>
              </a:r>
            </a:p>
            <a:p>
              <a:pPr algn="ctr"/>
              <a:r>
                <a:rPr lang="fr-FR" sz="1400" dirty="0">
                  <a:latin typeface="Arial Rounded MT Bold" panose="020F0704030504030204" pitchFamily="34" charset="0"/>
                  <a:cs typeface="Arial" panose="020B0604020202020204" pitchFamily="34" charset="0"/>
                </a:rPr>
                <a:t>Identité</a:t>
              </a:r>
            </a:p>
            <a:p>
              <a:pPr algn="ctr"/>
              <a:r>
                <a:rPr lang="fr-FR" sz="1400" dirty="0">
                  <a:latin typeface="Arial Rounded MT Bold" panose="020F0704030504030204" pitchFamily="34" charset="0"/>
                  <a:cs typeface="Arial" panose="020B0604020202020204" pitchFamily="34" charset="0"/>
                </a:rPr>
                <a:t>Média</a:t>
              </a:r>
            </a:p>
            <a:p>
              <a:pPr algn="ctr"/>
              <a:r>
                <a:rPr lang="fr-FR" sz="1400" dirty="0">
                  <a:latin typeface="Arial Rounded MT Bold" panose="020F0704030504030204" pitchFamily="34" charset="0"/>
                  <a:cs typeface="Arial" panose="020B0604020202020204" pitchFamily="34" charset="0"/>
                </a:rPr>
                <a:t>Dissertation</a:t>
              </a:r>
            </a:p>
          </p:txBody>
        </p:sp>
        <p:sp>
          <p:nvSpPr>
            <p:cNvPr id="17" name="Titre 1">
              <a:extLst>
                <a:ext uri="{FF2B5EF4-FFF2-40B4-BE49-F238E27FC236}">
                  <a16:creationId xmlns:a16="http://schemas.microsoft.com/office/drawing/2014/main" id="{B56D909A-5DD6-4CFA-B4E5-1A9643862D4F}"/>
                </a:ext>
              </a:extLst>
            </p:cNvPr>
            <p:cNvSpPr txBox="1">
              <a:spLocks/>
            </p:cNvSpPr>
            <p:nvPr/>
          </p:nvSpPr>
          <p:spPr>
            <a:xfrm>
              <a:off x="5766838" y="2020389"/>
              <a:ext cx="1300152" cy="1233725"/>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400" dirty="0">
                  <a:latin typeface="Arial Rounded MT Bold" panose="020F0704030504030204" pitchFamily="34" charset="0"/>
                  <a:cs typeface="Arial" panose="020B0604020202020204" pitchFamily="34" charset="0"/>
                </a:rPr>
                <a:t>Nature</a:t>
              </a:r>
            </a:p>
            <a:p>
              <a:pPr algn="ctr"/>
              <a:r>
                <a:rPr lang="fr-FR" sz="1400" dirty="0">
                  <a:latin typeface="Arial Rounded MT Bold" panose="020F0704030504030204" pitchFamily="34" charset="0"/>
                  <a:cs typeface="Arial" panose="020B0604020202020204" pitchFamily="34" charset="0"/>
                </a:rPr>
                <a:t>Climat</a:t>
              </a:r>
            </a:p>
            <a:p>
              <a:pPr algn="ctr"/>
              <a:r>
                <a:rPr lang="fr-FR" sz="1400" dirty="0">
                  <a:latin typeface="Arial Rounded MT Bold" panose="020F0704030504030204" pitchFamily="34" charset="0"/>
                  <a:cs typeface="Arial" panose="020B0604020202020204" pitchFamily="34" charset="0"/>
                </a:rPr>
                <a:t>Sols</a:t>
              </a:r>
            </a:p>
            <a:p>
              <a:pPr algn="ctr"/>
              <a:r>
                <a:rPr lang="fr-FR" sz="1400" dirty="0">
                  <a:latin typeface="Arial Rounded MT Bold" panose="020F0704030504030204" pitchFamily="34" charset="0"/>
                  <a:cs typeface="Arial" panose="020B0604020202020204" pitchFamily="34" charset="0"/>
                </a:rPr>
                <a:t>Eaux</a:t>
              </a:r>
            </a:p>
            <a:p>
              <a:pPr algn="ctr"/>
              <a:r>
                <a:rPr lang="fr-FR" sz="1400" dirty="0">
                  <a:latin typeface="Arial Rounded MT Bold" panose="020F0704030504030204" pitchFamily="34" charset="0"/>
                  <a:cs typeface="Arial" panose="020B0604020202020204" pitchFamily="34" charset="0"/>
                </a:rPr>
                <a:t>Végétation</a:t>
              </a:r>
            </a:p>
            <a:p>
              <a:pPr algn="ctr"/>
              <a:endParaRPr lang="fr-FR" sz="1400" dirty="0">
                <a:latin typeface="Arial Rounded MT Bold" panose="020F0704030504030204" pitchFamily="34" charset="0"/>
                <a:cs typeface="Arial" panose="020B0604020202020204" pitchFamily="34" charset="0"/>
              </a:endParaRPr>
            </a:p>
          </p:txBody>
        </p:sp>
      </p:grpSp>
      <p:sp>
        <p:nvSpPr>
          <p:cNvPr id="22" name="Titre 1">
            <a:extLst>
              <a:ext uri="{FF2B5EF4-FFF2-40B4-BE49-F238E27FC236}">
                <a16:creationId xmlns:a16="http://schemas.microsoft.com/office/drawing/2014/main" id="{AC35E3D1-12CC-4375-8D8C-CCAD1CA47F7A}"/>
              </a:ext>
            </a:extLst>
          </p:cNvPr>
          <p:cNvSpPr txBox="1">
            <a:spLocks/>
          </p:cNvSpPr>
          <p:nvPr/>
        </p:nvSpPr>
        <p:spPr>
          <a:xfrm>
            <a:off x="5468986" y="1120125"/>
            <a:ext cx="6117772" cy="33092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endParaRPr lang="fr-FR" sz="1600" dirty="0">
              <a:solidFill>
                <a:srgbClr val="C00000"/>
              </a:solidFill>
              <a:latin typeface="Arial Rounded MT Bold" panose="020F0704030504030204" pitchFamily="34" charset="0"/>
            </a:endParaRPr>
          </a:p>
        </p:txBody>
      </p:sp>
      <p:sp>
        <p:nvSpPr>
          <p:cNvPr id="32" name="Subtitle 2">
            <a:extLst>
              <a:ext uri="{FF2B5EF4-FFF2-40B4-BE49-F238E27FC236}">
                <a16:creationId xmlns:a16="http://schemas.microsoft.com/office/drawing/2014/main" id="{733E3B9A-4284-4D12-9C53-5DEA320BB0DF}"/>
              </a:ext>
            </a:extLst>
          </p:cNvPr>
          <p:cNvSpPr txBox="1">
            <a:spLocks/>
          </p:cNvSpPr>
          <p:nvPr/>
        </p:nvSpPr>
        <p:spPr>
          <a:xfrm>
            <a:off x="0" y="793850"/>
            <a:ext cx="12192000" cy="437641"/>
          </a:xfrm>
          <a:prstGeom prst="rect">
            <a:avLst/>
          </a:prstGeom>
        </p:spPr>
        <p:txBody>
          <a:bodyPr vert="horz" lIns="108745" tIns="54373" rIns="108745" bIns="54373" rtlCol="0">
            <a:normAutofit fontScale="92500"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1600" dirty="0">
                <a:solidFill>
                  <a:schemeClr val="tx1"/>
                </a:solidFill>
                <a:latin typeface="Copperplate Gothic Bold" panose="020E0705020206020404" pitchFamily="34" charset="0"/>
              </a:rPr>
              <a:t>L’entreprise interconnectée offre un souffle à l’innovation</a:t>
            </a:r>
          </a:p>
          <a:p>
            <a:pPr>
              <a:spcAft>
                <a:spcPts val="600"/>
              </a:spcAft>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sp>
        <p:nvSpPr>
          <p:cNvPr id="31" name="Rectangle 30">
            <a:extLst>
              <a:ext uri="{FF2B5EF4-FFF2-40B4-BE49-F238E27FC236}">
                <a16:creationId xmlns:a16="http://schemas.microsoft.com/office/drawing/2014/main" id="{9A9F949D-6CF0-4C29-9EE2-90791B3F656C}"/>
              </a:ext>
            </a:extLst>
          </p:cNvPr>
          <p:cNvSpPr/>
          <p:nvPr/>
        </p:nvSpPr>
        <p:spPr>
          <a:xfrm>
            <a:off x="5538075" y="1383387"/>
            <a:ext cx="1078295" cy="4571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pic>
        <p:nvPicPr>
          <p:cNvPr id="33" name="Picture 2">
            <a:extLst>
              <a:ext uri="{FF2B5EF4-FFF2-40B4-BE49-F238E27FC236}">
                <a16:creationId xmlns:a16="http://schemas.microsoft.com/office/drawing/2014/main" id="{46F644F8-584B-44E6-BE5E-C288761111F0}"/>
              </a:ext>
            </a:extLst>
          </p:cNvPr>
          <p:cNvPicPr>
            <a:picLocks noChangeAspect="1" noChangeArrowheads="1"/>
          </p:cNvPicPr>
          <p:nvPr/>
        </p:nvPicPr>
        <p:blipFill>
          <a:blip r:embed="rId2"/>
          <a:srcRect/>
          <a:stretch>
            <a:fillRect/>
          </a:stretch>
        </p:blipFill>
        <p:spPr bwMode="auto">
          <a:xfrm>
            <a:off x="10985226" y="6065480"/>
            <a:ext cx="820738" cy="605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9073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èche : pentagone 25">
            <a:extLst>
              <a:ext uri="{FF2B5EF4-FFF2-40B4-BE49-F238E27FC236}">
                <a16:creationId xmlns:a16="http://schemas.microsoft.com/office/drawing/2014/main" id="{58F2A6BE-54EB-4FE9-B8DF-74038C534A2A}"/>
              </a:ext>
            </a:extLst>
          </p:cNvPr>
          <p:cNvSpPr/>
          <p:nvPr/>
        </p:nvSpPr>
        <p:spPr>
          <a:xfrm flipH="1">
            <a:off x="7737559" y="3000130"/>
            <a:ext cx="2825936" cy="2185843"/>
          </a:xfrm>
          <a:prstGeom prst="homePlate">
            <a:avLst>
              <a:gd name="adj" fmla="val 3103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p>
        </p:txBody>
      </p:sp>
      <p:sp>
        <p:nvSpPr>
          <p:cNvPr id="4" name="Flèche : pentagone 3">
            <a:extLst>
              <a:ext uri="{FF2B5EF4-FFF2-40B4-BE49-F238E27FC236}">
                <a16:creationId xmlns:a16="http://schemas.microsoft.com/office/drawing/2014/main" id="{4EE320C3-0488-49B5-9C92-95E9BC3C5658}"/>
              </a:ext>
            </a:extLst>
          </p:cNvPr>
          <p:cNvSpPr/>
          <p:nvPr/>
        </p:nvSpPr>
        <p:spPr>
          <a:xfrm rot="5400000">
            <a:off x="4885501" y="635746"/>
            <a:ext cx="1828809" cy="3692436"/>
          </a:xfrm>
          <a:prstGeom prst="homePlate">
            <a:avLst>
              <a:gd name="adj" fmla="val 3103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5B6024BC-7FCE-487D-AED8-31E096735B58}"/>
              </a:ext>
            </a:extLst>
          </p:cNvPr>
          <p:cNvSpPr/>
          <p:nvPr/>
        </p:nvSpPr>
        <p:spPr>
          <a:xfrm>
            <a:off x="3990293" y="3483446"/>
            <a:ext cx="3638413" cy="1158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9" name="AutoShape 64">
            <a:extLst>
              <a:ext uri="{FF2B5EF4-FFF2-40B4-BE49-F238E27FC236}">
                <a16:creationId xmlns:a16="http://schemas.microsoft.com/office/drawing/2014/main" id="{5B21B474-F536-4AC9-BA49-D7CC3E4208C9}"/>
              </a:ext>
            </a:extLst>
          </p:cNvPr>
          <p:cNvSpPr>
            <a:spLocks noChangeArrowheads="1"/>
          </p:cNvSpPr>
          <p:nvPr/>
        </p:nvSpPr>
        <p:spPr bwMode="auto">
          <a:xfrm>
            <a:off x="3979816" y="1886517"/>
            <a:ext cx="3657600"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prstClr val="black"/>
                </a:solidFill>
                <a:effectLst/>
                <a:uLnTx/>
                <a:uFillTx/>
                <a:latin typeface="Arial Rounded MT Bold" panose="020F0704030504030204" pitchFamily="34" charset="0"/>
              </a:rPr>
              <a:t>Ere des réseaux</a:t>
            </a:r>
          </a:p>
        </p:txBody>
      </p:sp>
      <p:sp>
        <p:nvSpPr>
          <p:cNvPr id="10" name="AutoShape 64">
            <a:extLst>
              <a:ext uri="{FF2B5EF4-FFF2-40B4-BE49-F238E27FC236}">
                <a16:creationId xmlns:a16="http://schemas.microsoft.com/office/drawing/2014/main" id="{139F5F5F-79CE-4C2F-9066-903F741CFCBE}"/>
              </a:ext>
            </a:extLst>
          </p:cNvPr>
          <p:cNvSpPr>
            <a:spLocks noChangeArrowheads="1"/>
          </p:cNvSpPr>
          <p:nvPr/>
        </p:nvSpPr>
        <p:spPr bwMode="auto">
          <a:xfrm>
            <a:off x="7985795" y="1680761"/>
            <a:ext cx="3248294" cy="870861"/>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Imbrication des enjeux</a:t>
            </a: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métiers, technologiques, </a:t>
            </a: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humains et économiques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11" name="AutoShape 64">
            <a:extLst>
              <a:ext uri="{FF2B5EF4-FFF2-40B4-BE49-F238E27FC236}">
                <a16:creationId xmlns:a16="http://schemas.microsoft.com/office/drawing/2014/main" id="{63B5642C-4B81-4127-B568-C9EB80B0F210}"/>
              </a:ext>
            </a:extLst>
          </p:cNvPr>
          <p:cNvSpPr>
            <a:spLocks noChangeArrowheads="1"/>
          </p:cNvSpPr>
          <p:nvPr/>
        </p:nvSpPr>
        <p:spPr bwMode="auto">
          <a:xfrm>
            <a:off x="3992877" y="3571623"/>
            <a:ext cx="3657600" cy="33853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prstClr val="black"/>
                </a:solidFill>
                <a:effectLst/>
                <a:uLnTx/>
                <a:uFillTx/>
                <a:latin typeface="Arial" panose="020B0604020202020204" pitchFamily="34" charset="0"/>
                <a:ea typeface="+mn-ea"/>
                <a:cs typeface="+mn-cs"/>
              </a:rPr>
              <a:t>ENTREPRISE INTELLIGENTE</a:t>
            </a:r>
          </a:p>
        </p:txBody>
      </p:sp>
      <p:sp>
        <p:nvSpPr>
          <p:cNvPr id="12" name="Flèche : pentagone 11">
            <a:extLst>
              <a:ext uri="{FF2B5EF4-FFF2-40B4-BE49-F238E27FC236}">
                <a16:creationId xmlns:a16="http://schemas.microsoft.com/office/drawing/2014/main" id="{6F529D55-0834-4BA9-9669-6A96A0DC3E02}"/>
              </a:ext>
            </a:extLst>
          </p:cNvPr>
          <p:cNvSpPr/>
          <p:nvPr/>
        </p:nvSpPr>
        <p:spPr>
          <a:xfrm>
            <a:off x="966650" y="3030599"/>
            <a:ext cx="2860767" cy="2098767"/>
          </a:xfrm>
          <a:prstGeom prst="homePlate">
            <a:avLst>
              <a:gd name="adj" fmla="val 31035"/>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4" name="Flèche : pentagone 13">
            <a:extLst>
              <a:ext uri="{FF2B5EF4-FFF2-40B4-BE49-F238E27FC236}">
                <a16:creationId xmlns:a16="http://schemas.microsoft.com/office/drawing/2014/main" id="{EA9A4368-FB73-4F9F-94D7-398CCC1D1EDB}"/>
              </a:ext>
            </a:extLst>
          </p:cNvPr>
          <p:cNvSpPr/>
          <p:nvPr/>
        </p:nvSpPr>
        <p:spPr>
          <a:xfrm rot="5400000" flipH="1">
            <a:off x="4863804" y="3863306"/>
            <a:ext cx="1905097" cy="3692436"/>
          </a:xfrm>
          <a:prstGeom prst="homePlate">
            <a:avLst>
              <a:gd name="adj" fmla="val 3103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5" name="AutoShape 64">
            <a:extLst>
              <a:ext uri="{FF2B5EF4-FFF2-40B4-BE49-F238E27FC236}">
                <a16:creationId xmlns:a16="http://schemas.microsoft.com/office/drawing/2014/main" id="{96E1B3A0-98CB-4ABB-921E-3390FF373E5C}"/>
              </a:ext>
            </a:extLst>
          </p:cNvPr>
          <p:cNvSpPr>
            <a:spLocks noChangeArrowheads="1"/>
          </p:cNvSpPr>
          <p:nvPr/>
        </p:nvSpPr>
        <p:spPr bwMode="auto">
          <a:xfrm>
            <a:off x="4010297" y="5278518"/>
            <a:ext cx="3657600"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prstClr val="black"/>
                </a:solidFill>
                <a:effectLst/>
                <a:uLnTx/>
                <a:uFillTx/>
                <a:latin typeface="Arial Rounded MT Bold" panose="020F0704030504030204" pitchFamily="34" charset="0"/>
              </a:rPr>
              <a:t>Ere de la confiance distribuée</a:t>
            </a:r>
          </a:p>
        </p:txBody>
      </p:sp>
      <p:sp>
        <p:nvSpPr>
          <p:cNvPr id="16" name="AutoShape 64">
            <a:extLst>
              <a:ext uri="{FF2B5EF4-FFF2-40B4-BE49-F238E27FC236}">
                <a16:creationId xmlns:a16="http://schemas.microsoft.com/office/drawing/2014/main" id="{E4EB46BC-2FDE-4F12-9C29-CAE15A3DFDBE}"/>
              </a:ext>
            </a:extLst>
          </p:cNvPr>
          <p:cNvSpPr>
            <a:spLocks noChangeArrowheads="1"/>
          </p:cNvSpPr>
          <p:nvPr/>
        </p:nvSpPr>
        <p:spPr bwMode="auto">
          <a:xfrm>
            <a:off x="4023358" y="5674758"/>
            <a:ext cx="3657600"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srgbClr val="C00000"/>
                </a:solidFill>
                <a:effectLst/>
                <a:uLnTx/>
                <a:uFillTx/>
                <a:latin typeface="Arial" panose="020B0604020202020204" pitchFamily="34" charset="0"/>
                <a:ea typeface="+mn-ea"/>
                <a:cs typeface="+mn-cs"/>
              </a:rPr>
              <a:t>Blockchainisation</a:t>
            </a:r>
          </a:p>
        </p:txBody>
      </p:sp>
      <p:sp>
        <p:nvSpPr>
          <p:cNvPr id="17" name="AutoShape 64">
            <a:extLst>
              <a:ext uri="{FF2B5EF4-FFF2-40B4-BE49-F238E27FC236}">
                <a16:creationId xmlns:a16="http://schemas.microsoft.com/office/drawing/2014/main" id="{7C1E3D33-84D1-4180-A138-B787089CE1D8}"/>
              </a:ext>
            </a:extLst>
          </p:cNvPr>
          <p:cNvSpPr>
            <a:spLocks noChangeArrowheads="1"/>
          </p:cNvSpPr>
          <p:nvPr/>
        </p:nvSpPr>
        <p:spPr bwMode="auto">
          <a:xfrm>
            <a:off x="940524" y="3271183"/>
            <a:ext cx="2481943"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prstClr val="black"/>
                </a:solidFill>
                <a:effectLst/>
                <a:uLnTx/>
                <a:uFillTx/>
                <a:latin typeface="Arial Rounded MT Bold" panose="020F0704030504030204" pitchFamily="34" charset="0"/>
              </a:rPr>
              <a:t>Ere de la donnée</a:t>
            </a:r>
          </a:p>
        </p:txBody>
      </p:sp>
      <p:sp>
        <p:nvSpPr>
          <p:cNvPr id="18" name="AutoShape 64">
            <a:extLst>
              <a:ext uri="{FF2B5EF4-FFF2-40B4-BE49-F238E27FC236}">
                <a16:creationId xmlns:a16="http://schemas.microsoft.com/office/drawing/2014/main" id="{0248E18E-BE4D-4705-B0C1-820EBF1D03D5}"/>
              </a:ext>
            </a:extLst>
          </p:cNvPr>
          <p:cNvSpPr>
            <a:spLocks noChangeArrowheads="1"/>
          </p:cNvSpPr>
          <p:nvPr/>
        </p:nvSpPr>
        <p:spPr bwMode="auto">
          <a:xfrm>
            <a:off x="1005836" y="3893845"/>
            <a:ext cx="2481943"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srgbClr val="C00000"/>
                </a:solidFill>
                <a:effectLst/>
                <a:uLnTx/>
                <a:uFillTx/>
                <a:latin typeface="Arial" panose="020B0604020202020204" pitchFamily="34" charset="0"/>
                <a:ea typeface="+mn-ea"/>
                <a:cs typeface="+mn-cs"/>
              </a:rPr>
              <a:t>Dataisation</a:t>
            </a:r>
          </a:p>
        </p:txBody>
      </p:sp>
      <p:sp>
        <p:nvSpPr>
          <p:cNvPr id="19" name="AutoShape 64">
            <a:extLst>
              <a:ext uri="{FF2B5EF4-FFF2-40B4-BE49-F238E27FC236}">
                <a16:creationId xmlns:a16="http://schemas.microsoft.com/office/drawing/2014/main" id="{A926D0F4-8E3D-438F-AFF3-920B1913AB95}"/>
              </a:ext>
            </a:extLst>
          </p:cNvPr>
          <p:cNvSpPr>
            <a:spLocks noChangeArrowheads="1"/>
          </p:cNvSpPr>
          <p:nvPr/>
        </p:nvSpPr>
        <p:spPr bwMode="auto">
          <a:xfrm>
            <a:off x="8042385" y="3301669"/>
            <a:ext cx="2481943"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prstClr val="black"/>
                </a:solidFill>
                <a:effectLst/>
                <a:uLnTx/>
                <a:uFillTx/>
                <a:latin typeface="Arial Rounded MT Bold" panose="020F0704030504030204" pitchFamily="34" charset="0"/>
              </a:rPr>
              <a:t>Ere de la plateforme</a:t>
            </a:r>
          </a:p>
        </p:txBody>
      </p:sp>
      <p:sp>
        <p:nvSpPr>
          <p:cNvPr id="20" name="AutoShape 64">
            <a:extLst>
              <a:ext uri="{FF2B5EF4-FFF2-40B4-BE49-F238E27FC236}">
                <a16:creationId xmlns:a16="http://schemas.microsoft.com/office/drawing/2014/main" id="{5AC5B09D-287A-4B63-8FCE-67DD146869E5}"/>
              </a:ext>
            </a:extLst>
          </p:cNvPr>
          <p:cNvSpPr>
            <a:spLocks noChangeArrowheads="1"/>
          </p:cNvSpPr>
          <p:nvPr/>
        </p:nvSpPr>
        <p:spPr bwMode="auto">
          <a:xfrm>
            <a:off x="8055443" y="3845953"/>
            <a:ext cx="2481943"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srgbClr val="C00000"/>
                </a:solidFill>
                <a:effectLst/>
                <a:uLnTx/>
                <a:uFillTx/>
                <a:latin typeface="Arial" panose="020B0604020202020204" pitchFamily="34" charset="0"/>
                <a:ea typeface="+mn-ea"/>
                <a:cs typeface="+mn-cs"/>
              </a:rPr>
              <a:t>Plateformisation</a:t>
            </a:r>
          </a:p>
        </p:txBody>
      </p:sp>
      <p:sp>
        <p:nvSpPr>
          <p:cNvPr id="21" name="Rectangle 47">
            <a:extLst>
              <a:ext uri="{FF2B5EF4-FFF2-40B4-BE49-F238E27FC236}">
                <a16:creationId xmlns:a16="http://schemas.microsoft.com/office/drawing/2014/main" id="{E776A44F-4141-4C3B-AC89-346F0087B03B}"/>
              </a:ext>
            </a:extLst>
          </p:cNvPr>
          <p:cNvSpPr>
            <a:spLocks noChangeArrowheads="1"/>
          </p:cNvSpPr>
          <p:nvPr/>
        </p:nvSpPr>
        <p:spPr bwMode="auto">
          <a:xfrm>
            <a:off x="3997233" y="4208231"/>
            <a:ext cx="3631474" cy="307665"/>
          </a:xfrm>
          <a:prstGeom prst="rect">
            <a:avLst/>
          </a:prstGeom>
          <a:noFill/>
          <a:ln w="9525">
            <a:noFill/>
            <a:miter lim="800000"/>
            <a:headEnd/>
            <a:tailEnd/>
          </a:ln>
        </p:spPr>
        <p:txBody>
          <a:bodyPr wrap="square" lIns="91328" tIns="45665" rIns="91328" bIns="45665">
            <a:spAutoFit/>
          </a:bodyPr>
          <a:lstStyle/>
          <a:p>
            <a:pPr algn="ctr" fontAlgn="auto">
              <a:spcBef>
                <a:spcPts val="0"/>
              </a:spcBef>
              <a:spcAft>
                <a:spcPts val="0"/>
              </a:spcAft>
              <a:defRPr/>
            </a:pPr>
            <a:r>
              <a:rPr lang="fr-FR" sz="1400" b="1" kern="0" dirty="0">
                <a:solidFill>
                  <a:srgbClr val="C00000"/>
                </a:solidFill>
              </a:rPr>
              <a:t>Cognitisation</a:t>
            </a:r>
          </a:p>
        </p:txBody>
      </p:sp>
      <p:pic>
        <p:nvPicPr>
          <p:cNvPr id="27" name="Image 55" descr="Cartes AXA1.png">
            <a:extLst>
              <a:ext uri="{FF2B5EF4-FFF2-40B4-BE49-F238E27FC236}">
                <a16:creationId xmlns:a16="http://schemas.microsoft.com/office/drawing/2014/main" id="{7785C531-2459-4809-80B0-05C07B33834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060" y="3910165"/>
            <a:ext cx="809482" cy="76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54" descr="Cartes AXA1.png">
            <a:extLst>
              <a:ext uri="{FF2B5EF4-FFF2-40B4-BE49-F238E27FC236}">
                <a16:creationId xmlns:a16="http://schemas.microsoft.com/office/drawing/2014/main" id="{44063C3F-3DC6-428F-AB52-C784D28C40F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75564" y="1623820"/>
            <a:ext cx="70580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64">
            <a:extLst>
              <a:ext uri="{FF2B5EF4-FFF2-40B4-BE49-F238E27FC236}">
                <a16:creationId xmlns:a16="http://schemas.microsoft.com/office/drawing/2014/main" id="{D09D6402-95F6-49E4-B0B1-C0B6686D90B8}"/>
              </a:ext>
            </a:extLst>
          </p:cNvPr>
          <p:cNvSpPr>
            <a:spLocks noChangeArrowheads="1"/>
          </p:cNvSpPr>
          <p:nvPr/>
        </p:nvSpPr>
        <p:spPr bwMode="auto">
          <a:xfrm>
            <a:off x="3988524" y="2478696"/>
            <a:ext cx="3666309" cy="333548"/>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600" b="1" i="0" u="none" strike="noStrike" kern="1200" cap="none" spc="0" normalizeH="0" baseline="0" dirty="0">
                <a:ln>
                  <a:noFill/>
                </a:ln>
                <a:solidFill>
                  <a:srgbClr val="C00000"/>
                </a:solidFill>
                <a:effectLst/>
                <a:uLnTx/>
                <a:uFillTx/>
                <a:latin typeface="Arial" panose="020B0604020202020204" pitchFamily="34" charset="0"/>
                <a:ea typeface="+mn-ea"/>
                <a:cs typeface="+mn-cs"/>
              </a:rPr>
              <a:t>Connectisation</a:t>
            </a:r>
          </a:p>
        </p:txBody>
      </p:sp>
      <p:sp>
        <p:nvSpPr>
          <p:cNvPr id="31" name="Chip2">
            <a:extLst>
              <a:ext uri="{FF2B5EF4-FFF2-40B4-BE49-F238E27FC236}">
                <a16:creationId xmlns:a16="http://schemas.microsoft.com/office/drawing/2014/main" id="{292E54EA-CBD7-4676-8D05-0326B594C2AC}"/>
              </a:ext>
            </a:extLst>
          </p:cNvPr>
          <p:cNvSpPr>
            <a:spLocks noChangeAspect="1" noChangeArrowheads="1"/>
          </p:cNvSpPr>
          <p:nvPr>
            <p:custDataLst>
              <p:tags r:id="rId1"/>
            </p:custDataLst>
          </p:nvPr>
        </p:nvSpPr>
        <p:spPr bwMode="auto">
          <a:xfrm>
            <a:off x="2595154" y="4385433"/>
            <a:ext cx="609714" cy="473966"/>
          </a:xfrm>
          <a:custGeom>
            <a:avLst/>
            <a:gdLst>
              <a:gd name="T0" fmla="*/ 320 w 478"/>
              <a:gd name="T1" fmla="*/ 162 h 478"/>
              <a:gd name="T2" fmla="*/ 157 w 478"/>
              <a:gd name="T3" fmla="*/ 162 h 478"/>
              <a:gd name="T4" fmla="*/ 157 w 478"/>
              <a:gd name="T5" fmla="*/ 320 h 478"/>
              <a:gd name="T6" fmla="*/ 320 w 478"/>
              <a:gd name="T7" fmla="*/ 320 h 478"/>
              <a:gd name="T8" fmla="*/ 320 w 478"/>
              <a:gd name="T9" fmla="*/ 162 h 478"/>
              <a:gd name="T10" fmla="*/ 264 w 478"/>
              <a:gd name="T11" fmla="*/ 269 h 478"/>
              <a:gd name="T12" fmla="*/ 213 w 478"/>
              <a:gd name="T13" fmla="*/ 269 h 478"/>
              <a:gd name="T14" fmla="*/ 213 w 478"/>
              <a:gd name="T15" fmla="*/ 213 h 478"/>
              <a:gd name="T16" fmla="*/ 264 w 478"/>
              <a:gd name="T17" fmla="*/ 213 h 478"/>
              <a:gd name="T18" fmla="*/ 264 w 478"/>
              <a:gd name="T19" fmla="*/ 269 h 478"/>
              <a:gd name="T20" fmla="*/ 477 w 478"/>
              <a:gd name="T21" fmla="*/ 213 h 478"/>
              <a:gd name="T22" fmla="*/ 477 w 478"/>
              <a:gd name="T23" fmla="*/ 162 h 478"/>
              <a:gd name="T24" fmla="*/ 427 w 478"/>
              <a:gd name="T25" fmla="*/ 162 h 478"/>
              <a:gd name="T26" fmla="*/ 427 w 478"/>
              <a:gd name="T27" fmla="*/ 107 h 478"/>
              <a:gd name="T28" fmla="*/ 371 w 478"/>
              <a:gd name="T29" fmla="*/ 56 h 478"/>
              <a:gd name="T30" fmla="*/ 320 w 478"/>
              <a:gd name="T31" fmla="*/ 56 h 478"/>
              <a:gd name="T32" fmla="*/ 320 w 478"/>
              <a:gd name="T33" fmla="*/ 0 h 478"/>
              <a:gd name="T34" fmla="*/ 264 w 478"/>
              <a:gd name="T35" fmla="*/ 0 h 478"/>
              <a:gd name="T36" fmla="*/ 264 w 478"/>
              <a:gd name="T37" fmla="*/ 56 h 478"/>
              <a:gd name="T38" fmla="*/ 213 w 478"/>
              <a:gd name="T39" fmla="*/ 56 h 478"/>
              <a:gd name="T40" fmla="*/ 213 w 478"/>
              <a:gd name="T41" fmla="*/ 0 h 478"/>
              <a:gd name="T42" fmla="*/ 157 w 478"/>
              <a:gd name="T43" fmla="*/ 0 h 478"/>
              <a:gd name="T44" fmla="*/ 157 w 478"/>
              <a:gd name="T45" fmla="*/ 56 h 478"/>
              <a:gd name="T46" fmla="*/ 107 w 478"/>
              <a:gd name="T47" fmla="*/ 56 h 478"/>
              <a:gd name="T48" fmla="*/ 51 w 478"/>
              <a:gd name="T49" fmla="*/ 107 h 478"/>
              <a:gd name="T50" fmla="*/ 51 w 478"/>
              <a:gd name="T51" fmla="*/ 162 h 478"/>
              <a:gd name="T52" fmla="*/ 0 w 478"/>
              <a:gd name="T53" fmla="*/ 162 h 478"/>
              <a:gd name="T54" fmla="*/ 0 w 478"/>
              <a:gd name="T55" fmla="*/ 213 h 478"/>
              <a:gd name="T56" fmla="*/ 51 w 478"/>
              <a:gd name="T57" fmla="*/ 213 h 478"/>
              <a:gd name="T58" fmla="*/ 51 w 478"/>
              <a:gd name="T59" fmla="*/ 269 h 478"/>
              <a:gd name="T60" fmla="*/ 0 w 478"/>
              <a:gd name="T61" fmla="*/ 269 h 478"/>
              <a:gd name="T62" fmla="*/ 0 w 478"/>
              <a:gd name="T63" fmla="*/ 320 h 478"/>
              <a:gd name="T64" fmla="*/ 51 w 478"/>
              <a:gd name="T65" fmla="*/ 320 h 478"/>
              <a:gd name="T66" fmla="*/ 51 w 478"/>
              <a:gd name="T67" fmla="*/ 376 h 478"/>
              <a:gd name="T68" fmla="*/ 107 w 478"/>
              <a:gd name="T69" fmla="*/ 427 h 478"/>
              <a:gd name="T70" fmla="*/ 157 w 478"/>
              <a:gd name="T71" fmla="*/ 427 h 478"/>
              <a:gd name="T72" fmla="*/ 157 w 478"/>
              <a:gd name="T73" fmla="*/ 477 h 478"/>
              <a:gd name="T74" fmla="*/ 213 w 478"/>
              <a:gd name="T75" fmla="*/ 477 h 478"/>
              <a:gd name="T76" fmla="*/ 213 w 478"/>
              <a:gd name="T77" fmla="*/ 427 h 478"/>
              <a:gd name="T78" fmla="*/ 264 w 478"/>
              <a:gd name="T79" fmla="*/ 427 h 478"/>
              <a:gd name="T80" fmla="*/ 264 w 478"/>
              <a:gd name="T81" fmla="*/ 477 h 478"/>
              <a:gd name="T82" fmla="*/ 320 w 478"/>
              <a:gd name="T83" fmla="*/ 477 h 478"/>
              <a:gd name="T84" fmla="*/ 320 w 478"/>
              <a:gd name="T85" fmla="*/ 427 h 478"/>
              <a:gd name="T86" fmla="*/ 371 w 478"/>
              <a:gd name="T87" fmla="*/ 427 h 478"/>
              <a:gd name="T88" fmla="*/ 427 w 478"/>
              <a:gd name="T89" fmla="*/ 376 h 478"/>
              <a:gd name="T90" fmla="*/ 427 w 478"/>
              <a:gd name="T91" fmla="*/ 320 h 478"/>
              <a:gd name="T92" fmla="*/ 477 w 478"/>
              <a:gd name="T93" fmla="*/ 320 h 478"/>
              <a:gd name="T94" fmla="*/ 477 w 478"/>
              <a:gd name="T95" fmla="*/ 269 h 478"/>
              <a:gd name="T96" fmla="*/ 427 w 478"/>
              <a:gd name="T97" fmla="*/ 269 h 478"/>
              <a:gd name="T98" fmla="*/ 427 w 478"/>
              <a:gd name="T99" fmla="*/ 213 h 478"/>
              <a:gd name="T100" fmla="*/ 477 w 478"/>
              <a:gd name="T101" fmla="*/ 213 h 478"/>
              <a:gd name="T102" fmla="*/ 371 w 478"/>
              <a:gd name="T103" fmla="*/ 376 h 478"/>
              <a:gd name="T104" fmla="*/ 107 w 478"/>
              <a:gd name="T105" fmla="*/ 376 h 478"/>
              <a:gd name="T106" fmla="*/ 107 w 478"/>
              <a:gd name="T107" fmla="*/ 107 h 478"/>
              <a:gd name="T108" fmla="*/ 371 w 478"/>
              <a:gd name="T109" fmla="*/ 107 h 478"/>
              <a:gd name="T110" fmla="*/ 371 w 478"/>
              <a:gd name="T111" fmla="*/ 37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8" h="478">
                <a:moveTo>
                  <a:pt x="320" y="162"/>
                </a:moveTo>
                <a:lnTo>
                  <a:pt x="157" y="162"/>
                </a:lnTo>
                <a:lnTo>
                  <a:pt x="157" y="320"/>
                </a:lnTo>
                <a:lnTo>
                  <a:pt x="320" y="320"/>
                </a:lnTo>
                <a:lnTo>
                  <a:pt x="320" y="162"/>
                </a:lnTo>
                <a:close/>
                <a:moveTo>
                  <a:pt x="264" y="269"/>
                </a:moveTo>
                <a:lnTo>
                  <a:pt x="213" y="269"/>
                </a:lnTo>
                <a:lnTo>
                  <a:pt x="213" y="213"/>
                </a:lnTo>
                <a:lnTo>
                  <a:pt x="264" y="213"/>
                </a:lnTo>
                <a:lnTo>
                  <a:pt x="264" y="269"/>
                </a:lnTo>
                <a:close/>
                <a:moveTo>
                  <a:pt x="477" y="213"/>
                </a:moveTo>
                <a:lnTo>
                  <a:pt x="477" y="162"/>
                </a:lnTo>
                <a:lnTo>
                  <a:pt x="427" y="162"/>
                </a:lnTo>
                <a:lnTo>
                  <a:pt x="427" y="107"/>
                </a:lnTo>
                <a:cubicBezTo>
                  <a:pt x="427" y="81"/>
                  <a:pt x="401" y="56"/>
                  <a:pt x="371" y="56"/>
                </a:cubicBezTo>
                <a:lnTo>
                  <a:pt x="320" y="56"/>
                </a:lnTo>
                <a:lnTo>
                  <a:pt x="320" y="0"/>
                </a:lnTo>
                <a:lnTo>
                  <a:pt x="264" y="0"/>
                </a:lnTo>
                <a:lnTo>
                  <a:pt x="264" y="56"/>
                </a:lnTo>
                <a:lnTo>
                  <a:pt x="213" y="56"/>
                </a:lnTo>
                <a:lnTo>
                  <a:pt x="213" y="0"/>
                </a:lnTo>
                <a:lnTo>
                  <a:pt x="157" y="0"/>
                </a:lnTo>
                <a:lnTo>
                  <a:pt x="157" y="56"/>
                </a:lnTo>
                <a:lnTo>
                  <a:pt x="107" y="56"/>
                </a:lnTo>
                <a:cubicBezTo>
                  <a:pt x="76" y="56"/>
                  <a:pt x="51" y="81"/>
                  <a:pt x="51" y="107"/>
                </a:cubicBezTo>
                <a:lnTo>
                  <a:pt x="51" y="162"/>
                </a:lnTo>
                <a:lnTo>
                  <a:pt x="0" y="162"/>
                </a:lnTo>
                <a:lnTo>
                  <a:pt x="0" y="213"/>
                </a:lnTo>
                <a:lnTo>
                  <a:pt x="51" y="213"/>
                </a:lnTo>
                <a:lnTo>
                  <a:pt x="51" y="269"/>
                </a:lnTo>
                <a:lnTo>
                  <a:pt x="0" y="269"/>
                </a:lnTo>
                <a:lnTo>
                  <a:pt x="0" y="320"/>
                </a:lnTo>
                <a:lnTo>
                  <a:pt x="51" y="320"/>
                </a:lnTo>
                <a:lnTo>
                  <a:pt x="51" y="376"/>
                </a:lnTo>
                <a:cubicBezTo>
                  <a:pt x="51" y="401"/>
                  <a:pt x="76" y="427"/>
                  <a:pt x="107" y="427"/>
                </a:cubicBezTo>
                <a:lnTo>
                  <a:pt x="157" y="427"/>
                </a:lnTo>
                <a:lnTo>
                  <a:pt x="157" y="477"/>
                </a:lnTo>
                <a:lnTo>
                  <a:pt x="213" y="477"/>
                </a:lnTo>
                <a:lnTo>
                  <a:pt x="213" y="427"/>
                </a:lnTo>
                <a:lnTo>
                  <a:pt x="264" y="427"/>
                </a:lnTo>
                <a:lnTo>
                  <a:pt x="264" y="477"/>
                </a:lnTo>
                <a:lnTo>
                  <a:pt x="320" y="477"/>
                </a:lnTo>
                <a:lnTo>
                  <a:pt x="320" y="427"/>
                </a:lnTo>
                <a:lnTo>
                  <a:pt x="371" y="427"/>
                </a:lnTo>
                <a:cubicBezTo>
                  <a:pt x="401" y="427"/>
                  <a:pt x="427" y="401"/>
                  <a:pt x="427" y="376"/>
                </a:cubicBezTo>
                <a:lnTo>
                  <a:pt x="427" y="320"/>
                </a:lnTo>
                <a:lnTo>
                  <a:pt x="477" y="320"/>
                </a:lnTo>
                <a:lnTo>
                  <a:pt x="477" y="269"/>
                </a:lnTo>
                <a:lnTo>
                  <a:pt x="427" y="269"/>
                </a:lnTo>
                <a:lnTo>
                  <a:pt x="427" y="213"/>
                </a:lnTo>
                <a:lnTo>
                  <a:pt x="477" y="213"/>
                </a:lnTo>
                <a:close/>
                <a:moveTo>
                  <a:pt x="371" y="376"/>
                </a:moveTo>
                <a:lnTo>
                  <a:pt x="107" y="376"/>
                </a:lnTo>
                <a:lnTo>
                  <a:pt x="107" y="107"/>
                </a:lnTo>
                <a:lnTo>
                  <a:pt x="371" y="107"/>
                </a:lnTo>
                <a:lnTo>
                  <a:pt x="371" y="376"/>
                </a:lnTo>
                <a:close/>
              </a:path>
            </a:pathLst>
          </a:custGeom>
          <a:ln/>
        </p:spPr>
        <p:style>
          <a:lnRef idx="2">
            <a:schemeClr val="dk1"/>
          </a:lnRef>
          <a:fillRef idx="1">
            <a:schemeClr val="lt1"/>
          </a:fillRef>
          <a:effectRef idx="0">
            <a:schemeClr val="dk1"/>
          </a:effectRef>
          <a:fontRef idx="minor">
            <a:schemeClr val="dk1"/>
          </a:fontRef>
        </p:style>
        <p:txBody>
          <a:bodyPr wrap="none" anchor="ctr"/>
          <a:lstStyle/>
          <a:p>
            <a:endParaRPr lang="en-US" dirty="0"/>
          </a:p>
        </p:txBody>
      </p:sp>
      <p:pic>
        <p:nvPicPr>
          <p:cNvPr id="36" name="Image 35">
            <a:extLst>
              <a:ext uri="{FF2B5EF4-FFF2-40B4-BE49-F238E27FC236}">
                <a16:creationId xmlns:a16="http://schemas.microsoft.com/office/drawing/2014/main" id="{0F31B9D2-E825-4E54-A8EC-C93ABE9CAC8E}"/>
              </a:ext>
            </a:extLst>
          </p:cNvPr>
          <p:cNvPicPr>
            <a:picLocks noChangeAspect="1"/>
          </p:cNvPicPr>
          <p:nvPr/>
        </p:nvPicPr>
        <p:blipFill>
          <a:blip r:embed="rId6"/>
          <a:stretch>
            <a:fillRect/>
          </a:stretch>
        </p:blipFill>
        <p:spPr>
          <a:xfrm>
            <a:off x="10485982" y="-661407"/>
            <a:ext cx="45719" cy="61942"/>
          </a:xfrm>
          <a:prstGeom prst="rect">
            <a:avLst/>
          </a:prstGeom>
        </p:spPr>
      </p:pic>
      <p:sp>
        <p:nvSpPr>
          <p:cNvPr id="39" name="Phone_Call">
            <a:extLst>
              <a:ext uri="{FF2B5EF4-FFF2-40B4-BE49-F238E27FC236}">
                <a16:creationId xmlns:a16="http://schemas.microsoft.com/office/drawing/2014/main" id="{F76DF441-2DD3-4CD6-886B-6C6A1FD321A9}"/>
              </a:ext>
            </a:extLst>
          </p:cNvPr>
          <p:cNvSpPr>
            <a:spLocks/>
          </p:cNvSpPr>
          <p:nvPr>
            <p:custDataLst>
              <p:tags r:id="rId2"/>
            </p:custDataLst>
          </p:nvPr>
        </p:nvSpPr>
        <p:spPr bwMode="auto">
          <a:xfrm>
            <a:off x="7391667" y="1625973"/>
            <a:ext cx="197550" cy="198893"/>
          </a:xfrm>
          <a:custGeom>
            <a:avLst/>
            <a:gdLst>
              <a:gd name="T0" fmla="*/ 0 w 2196"/>
              <a:gd name="T1" fmla="*/ 0 h 2196"/>
              <a:gd name="T2" fmla="*/ 0 w 2196"/>
              <a:gd name="T3" fmla="*/ 623 h 2196"/>
              <a:gd name="T4" fmla="*/ 1573 w 2196"/>
              <a:gd name="T5" fmla="*/ 2196 h 2196"/>
              <a:gd name="T6" fmla="*/ 2196 w 2196"/>
              <a:gd name="T7" fmla="*/ 2196 h 2196"/>
              <a:gd name="T8" fmla="*/ 0 w 2196"/>
              <a:gd name="T9" fmla="*/ 0 h 2196"/>
            </a:gdLst>
            <a:ahLst/>
            <a:cxnLst>
              <a:cxn ang="0">
                <a:pos x="T0" y="T1"/>
              </a:cxn>
              <a:cxn ang="0">
                <a:pos x="T2" y="T3"/>
              </a:cxn>
              <a:cxn ang="0">
                <a:pos x="T4" y="T5"/>
              </a:cxn>
              <a:cxn ang="0">
                <a:pos x="T6" y="T7"/>
              </a:cxn>
              <a:cxn ang="0">
                <a:pos x="T8" y="T9"/>
              </a:cxn>
            </a:cxnLst>
            <a:rect l="0" t="0" r="r" b="b"/>
            <a:pathLst>
              <a:path w="2196" h="2196">
                <a:moveTo>
                  <a:pt x="0" y="0"/>
                </a:moveTo>
                <a:lnTo>
                  <a:pt x="0" y="623"/>
                </a:lnTo>
                <a:cubicBezTo>
                  <a:pt x="867" y="623"/>
                  <a:pt x="1573" y="1329"/>
                  <a:pt x="1573" y="2196"/>
                </a:cubicBezTo>
                <a:lnTo>
                  <a:pt x="2196" y="2196"/>
                </a:lnTo>
                <a:cubicBezTo>
                  <a:pt x="2196" y="983"/>
                  <a:pt x="1213" y="0"/>
                  <a:pt x="0" y="0"/>
                </a:cubicBez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44" name="pasted-image.pdf">
            <a:extLst>
              <a:ext uri="{FF2B5EF4-FFF2-40B4-BE49-F238E27FC236}">
                <a16:creationId xmlns:a16="http://schemas.microsoft.com/office/drawing/2014/main" id="{40172785-80DA-4191-B27D-B161E8D86054}"/>
              </a:ext>
            </a:extLst>
          </p:cNvPr>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9736182" y="4545890"/>
            <a:ext cx="670874" cy="574307"/>
          </a:xfrm>
          <a:prstGeom prst="rect">
            <a:avLst/>
          </a:prstGeom>
          <a:ln w="12700" cap="flat">
            <a:noFill/>
            <a:miter lim="400000"/>
          </a:ln>
          <a:effectLst/>
        </p:spPr>
      </p:pic>
      <p:pic>
        <p:nvPicPr>
          <p:cNvPr id="1032" name="Picture 8" descr="RÃ©sultat de recherche d'images pour &quot;confiance icone&quot;">
            <a:extLst>
              <a:ext uri="{FF2B5EF4-FFF2-40B4-BE49-F238E27FC236}">
                <a16:creationId xmlns:a16="http://schemas.microsoft.com/office/drawing/2014/main" id="{205B009B-8301-41F7-BA08-CCFD5FCE9DFA}"/>
              </a:ext>
            </a:extLst>
          </p:cNvPr>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771457" y="5895718"/>
            <a:ext cx="822416" cy="802821"/>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64">
            <a:extLst>
              <a:ext uri="{FF2B5EF4-FFF2-40B4-BE49-F238E27FC236}">
                <a16:creationId xmlns:a16="http://schemas.microsoft.com/office/drawing/2014/main" id="{C3BF47E5-9A0E-4D32-850C-4A0105D8E1BD}"/>
              </a:ext>
            </a:extLst>
          </p:cNvPr>
          <p:cNvSpPr>
            <a:spLocks noChangeArrowheads="1"/>
          </p:cNvSpPr>
          <p:nvPr/>
        </p:nvSpPr>
        <p:spPr bwMode="auto">
          <a:xfrm>
            <a:off x="818608" y="1519658"/>
            <a:ext cx="2830266" cy="1105992"/>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dirty="0">
              <a:ln>
                <a:noFill/>
              </a:ln>
              <a:solidFill>
                <a:prstClr val="black"/>
              </a:solidFill>
              <a:effectLst/>
              <a:uLnTx/>
              <a:uFillTx/>
              <a:latin typeface="Arial" panose="020B0604020202020204" pitchFamily="34" charset="0"/>
              <a:ea typeface="+mn-ea"/>
              <a:cs typeface="+mn-cs"/>
            </a:endParaRPr>
          </a:p>
          <a:p>
            <a:pPr marL="0" marR="0" lvl="0" indent="0" defTabSz="914400" rtl="0" eaLnBrk="1" fontAlgn="base" latinLnBrk="0" hangingPunct="1">
              <a:lnSpc>
                <a:spcPts val="1800"/>
              </a:lnSpc>
              <a:spcBef>
                <a:spcPct val="0"/>
              </a:spcBef>
              <a:spcAft>
                <a:spcPts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Connexions </a:t>
            </a:r>
          </a:p>
          <a:p>
            <a:pPr marL="0" marR="0" lvl="0" indent="0" defTabSz="914400" rtl="0" eaLnBrk="1" fontAlgn="base" latinLnBrk="0" hangingPunct="1">
              <a:lnSpc>
                <a:spcPts val="1800"/>
              </a:lnSpc>
              <a:spcBef>
                <a:spcPct val="0"/>
              </a:spcBef>
              <a:spcAft>
                <a:spcPts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physiques, numériques, </a:t>
            </a:r>
          </a:p>
          <a:p>
            <a:pPr marL="0" marR="0" lvl="0" indent="0" defTabSz="914400" rtl="0" eaLnBrk="1" fontAlgn="base" latinLnBrk="0" hangingPunct="1">
              <a:lnSpc>
                <a:spcPts val="1800"/>
              </a:lnSpc>
              <a:spcBef>
                <a:spcPct val="0"/>
              </a:spcBef>
              <a:spcAft>
                <a:spcPts val="0"/>
              </a:spcAft>
              <a:buClrTx/>
              <a:buSzTx/>
              <a:buFontTx/>
              <a:buNone/>
              <a:tabLst/>
              <a:defRPr/>
            </a:pPr>
            <a:r>
              <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sociales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51" name="Ellipse 50">
            <a:extLst>
              <a:ext uri="{FF2B5EF4-FFF2-40B4-BE49-F238E27FC236}">
                <a16:creationId xmlns:a16="http://schemas.microsoft.com/office/drawing/2014/main" id="{4BEBF8F8-9040-4BDE-8F39-1E2854A55B23}"/>
              </a:ext>
            </a:extLst>
          </p:cNvPr>
          <p:cNvSpPr/>
          <p:nvPr/>
        </p:nvSpPr>
        <p:spPr>
          <a:xfrm>
            <a:off x="4146561" y="1759626"/>
            <a:ext cx="500332" cy="396815"/>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solidFill>
                  <a:schemeClr val="tx1"/>
                </a:solidFill>
                <a:latin typeface="Arial Rounded MT Bold" panose="020F0704030504030204" pitchFamily="34" charset="0"/>
              </a:rPr>
              <a:t>1</a:t>
            </a:r>
          </a:p>
        </p:txBody>
      </p:sp>
      <p:sp>
        <p:nvSpPr>
          <p:cNvPr id="52" name="Ellipse 51">
            <a:extLst>
              <a:ext uri="{FF2B5EF4-FFF2-40B4-BE49-F238E27FC236}">
                <a16:creationId xmlns:a16="http://schemas.microsoft.com/office/drawing/2014/main" id="{1A02D613-213F-45AC-B5D0-4D782D936307}"/>
              </a:ext>
            </a:extLst>
          </p:cNvPr>
          <p:cNvSpPr/>
          <p:nvPr/>
        </p:nvSpPr>
        <p:spPr>
          <a:xfrm>
            <a:off x="1102916" y="4524597"/>
            <a:ext cx="500332" cy="396815"/>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solidFill>
                  <a:schemeClr val="tx1"/>
                </a:solidFill>
                <a:latin typeface="Arial Rounded MT Bold" panose="020F0704030504030204" pitchFamily="34" charset="0"/>
              </a:rPr>
              <a:t>2</a:t>
            </a:r>
          </a:p>
        </p:txBody>
      </p:sp>
      <p:sp>
        <p:nvSpPr>
          <p:cNvPr id="53" name="Ellipse 52">
            <a:extLst>
              <a:ext uri="{FF2B5EF4-FFF2-40B4-BE49-F238E27FC236}">
                <a16:creationId xmlns:a16="http://schemas.microsoft.com/office/drawing/2014/main" id="{F4467F27-8B33-43D6-9835-CA701502174A}"/>
              </a:ext>
            </a:extLst>
          </p:cNvPr>
          <p:cNvSpPr/>
          <p:nvPr/>
        </p:nvSpPr>
        <p:spPr>
          <a:xfrm>
            <a:off x="8457306" y="4650871"/>
            <a:ext cx="500332" cy="396815"/>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solidFill>
                  <a:schemeClr val="tx1"/>
                </a:solidFill>
                <a:latin typeface="Arial Rounded MT Bold" panose="020F0704030504030204" pitchFamily="34" charset="0"/>
              </a:rPr>
              <a:t>3</a:t>
            </a:r>
          </a:p>
        </p:txBody>
      </p:sp>
      <p:sp>
        <p:nvSpPr>
          <p:cNvPr id="54" name="Ellipse 53">
            <a:extLst>
              <a:ext uri="{FF2B5EF4-FFF2-40B4-BE49-F238E27FC236}">
                <a16:creationId xmlns:a16="http://schemas.microsoft.com/office/drawing/2014/main" id="{C5452AE3-1940-44AC-9FB7-F69F8CB4595C}"/>
              </a:ext>
            </a:extLst>
          </p:cNvPr>
          <p:cNvSpPr/>
          <p:nvPr/>
        </p:nvSpPr>
        <p:spPr>
          <a:xfrm>
            <a:off x="4133501" y="6135682"/>
            <a:ext cx="500332" cy="396815"/>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solidFill>
                  <a:schemeClr val="tx1"/>
                </a:solidFill>
                <a:latin typeface="Arial Rounded MT Bold" panose="020F0704030504030204" pitchFamily="34" charset="0"/>
              </a:rPr>
              <a:t>4</a:t>
            </a:r>
          </a:p>
        </p:txBody>
      </p:sp>
      <p:sp>
        <p:nvSpPr>
          <p:cNvPr id="55" name="Ellipse 54">
            <a:extLst>
              <a:ext uri="{FF2B5EF4-FFF2-40B4-BE49-F238E27FC236}">
                <a16:creationId xmlns:a16="http://schemas.microsoft.com/office/drawing/2014/main" id="{3457FA3D-FE79-41F4-BFB5-19CAB603838F}"/>
              </a:ext>
            </a:extLst>
          </p:cNvPr>
          <p:cNvSpPr/>
          <p:nvPr/>
        </p:nvSpPr>
        <p:spPr>
          <a:xfrm>
            <a:off x="4224942" y="4076104"/>
            <a:ext cx="500332" cy="396815"/>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solidFill>
                  <a:schemeClr val="tx1"/>
                </a:solidFill>
                <a:latin typeface="Arial Rounded MT Bold" panose="020F0704030504030204" pitchFamily="34" charset="0"/>
              </a:rPr>
              <a:t>5</a:t>
            </a:r>
          </a:p>
        </p:txBody>
      </p:sp>
      <p:sp>
        <p:nvSpPr>
          <p:cNvPr id="56" name="AutoShape 64">
            <a:extLst>
              <a:ext uri="{FF2B5EF4-FFF2-40B4-BE49-F238E27FC236}">
                <a16:creationId xmlns:a16="http://schemas.microsoft.com/office/drawing/2014/main" id="{A1D462FB-BC01-4B39-8938-FC47F628928D}"/>
              </a:ext>
            </a:extLst>
          </p:cNvPr>
          <p:cNvSpPr>
            <a:spLocks noChangeArrowheads="1"/>
          </p:cNvSpPr>
          <p:nvPr/>
        </p:nvSpPr>
        <p:spPr bwMode="auto">
          <a:xfrm>
            <a:off x="8608454" y="5769448"/>
            <a:ext cx="3248294" cy="870861"/>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fr-FR" i="0" u="none" strike="noStrike" kern="1200" cap="none" spc="0" normalizeH="0" baseline="0" dirty="0">
              <a:ln>
                <a:noFill/>
              </a:ln>
              <a:solidFill>
                <a:schemeClr val="bg2">
                  <a:lumMod val="50000"/>
                </a:schemeClr>
              </a:solidFill>
              <a:effectLst/>
              <a:uLnTx/>
              <a:uFillTx/>
              <a:latin typeface="Arial Rounded MT Bold" panose="020F07040305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dirty="0">
              <a:ln>
                <a:noFill/>
              </a:ln>
              <a:solidFill>
                <a:prstClr val="black"/>
              </a:solidFill>
              <a:effectLst/>
              <a:uLnTx/>
              <a:uFillTx/>
              <a:latin typeface="Arial" panose="020B0604020202020204" pitchFamily="34" charset="0"/>
              <a:ea typeface="+mn-ea"/>
              <a:cs typeface="+mn-cs"/>
            </a:endParaRPr>
          </a:p>
        </p:txBody>
      </p:sp>
      <p:sp>
        <p:nvSpPr>
          <p:cNvPr id="57" name="AutoShape 64">
            <a:extLst>
              <a:ext uri="{FF2B5EF4-FFF2-40B4-BE49-F238E27FC236}">
                <a16:creationId xmlns:a16="http://schemas.microsoft.com/office/drawing/2014/main" id="{B669D9C3-39EA-4E56-BF43-CDD7E184758A}"/>
              </a:ext>
            </a:extLst>
          </p:cNvPr>
          <p:cNvSpPr>
            <a:spLocks noChangeArrowheads="1"/>
          </p:cNvSpPr>
          <p:nvPr/>
        </p:nvSpPr>
        <p:spPr bwMode="auto">
          <a:xfrm>
            <a:off x="8129478" y="5490772"/>
            <a:ext cx="3374541" cy="870861"/>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b="0"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Migration de la valeur </a:t>
            </a: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b="0"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de l’entreprise vers l’écosystème</a:t>
            </a:r>
          </a:p>
          <a:p>
            <a:pPr marL="0" marR="0" lvl="0" indent="0" defTabSz="914400" rtl="0" eaLnBrk="1" fontAlgn="base" latinLnBrk="0" hangingPunct="1">
              <a:lnSpc>
                <a:spcPct val="100000"/>
              </a:lnSpc>
              <a:spcBef>
                <a:spcPct val="0"/>
              </a:spcBef>
              <a:spcAft>
                <a:spcPct val="0"/>
              </a:spcAft>
              <a:buClrTx/>
              <a:buSzTx/>
              <a:buFontTx/>
              <a:buNone/>
              <a:tabLst/>
              <a:defRPr/>
            </a:pPr>
            <a:r>
              <a:rPr lang="fr-FR" altLang="fr-FR" b="0" dirty="0">
                <a:solidFill>
                  <a:schemeClr val="bg2">
                    <a:lumMod val="50000"/>
                  </a:schemeClr>
                </a:solidFill>
                <a:latin typeface="Arial Rounded MT Bold" panose="020F0704030504030204" pitchFamily="34" charset="0"/>
              </a:rPr>
              <a:t>De l’integration à l’interaction</a:t>
            </a:r>
            <a:r>
              <a:rPr kumimoji="0" lang="fr-FR" altLang="fr-FR" b="0"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 </a:t>
            </a:r>
          </a:p>
        </p:txBody>
      </p:sp>
      <p:sp>
        <p:nvSpPr>
          <p:cNvPr id="59" name="AutoShape 64">
            <a:extLst>
              <a:ext uri="{FF2B5EF4-FFF2-40B4-BE49-F238E27FC236}">
                <a16:creationId xmlns:a16="http://schemas.microsoft.com/office/drawing/2014/main" id="{C7C9690F-ADEE-442A-8C1F-2847D566FEB8}"/>
              </a:ext>
            </a:extLst>
          </p:cNvPr>
          <p:cNvSpPr>
            <a:spLocks noChangeArrowheads="1"/>
          </p:cNvSpPr>
          <p:nvPr/>
        </p:nvSpPr>
        <p:spPr bwMode="auto">
          <a:xfrm>
            <a:off x="757654" y="5442873"/>
            <a:ext cx="2943492" cy="870861"/>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lIns="72000" tIns="0" rIns="0" bIns="0"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b="0"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Les données deviennent </a:t>
            </a: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fr-FR" b="0" i="0" u="none" strike="noStrike" kern="1200" cap="none" spc="0" normalizeH="0" baseline="0" dirty="0">
                <a:ln>
                  <a:noFill/>
                </a:ln>
                <a:solidFill>
                  <a:schemeClr val="bg2">
                    <a:lumMod val="50000"/>
                  </a:schemeClr>
                </a:solidFill>
                <a:effectLst/>
                <a:uLnTx/>
                <a:uFillTx/>
                <a:latin typeface="Arial Rounded MT Bold" panose="020F0704030504030204" pitchFamily="34" charset="0"/>
              </a:rPr>
              <a:t>un actif stratégique qu’il faut partager, valoriser mais aussi protéger</a:t>
            </a:r>
          </a:p>
        </p:txBody>
      </p:sp>
      <p:grpSp>
        <p:nvGrpSpPr>
          <p:cNvPr id="40" name="Group 6">
            <a:extLst>
              <a:ext uri="{FF2B5EF4-FFF2-40B4-BE49-F238E27FC236}">
                <a16:creationId xmlns:a16="http://schemas.microsoft.com/office/drawing/2014/main" id="{62DD7EC8-526B-427F-8ACB-E706A1C7353E}"/>
              </a:ext>
            </a:extLst>
          </p:cNvPr>
          <p:cNvGrpSpPr/>
          <p:nvPr/>
        </p:nvGrpSpPr>
        <p:grpSpPr>
          <a:xfrm>
            <a:off x="0" y="241509"/>
            <a:ext cx="12192000" cy="1103199"/>
            <a:chOff x="5756390" y="483017"/>
            <a:chExt cx="14138212" cy="2206397"/>
          </a:xfrm>
        </p:grpSpPr>
        <p:sp>
          <p:nvSpPr>
            <p:cNvPr id="41" name="TextBox 7">
              <a:extLst>
                <a:ext uri="{FF2B5EF4-FFF2-40B4-BE49-F238E27FC236}">
                  <a16:creationId xmlns:a16="http://schemas.microsoft.com/office/drawing/2014/main" id="{580F75BA-B3B2-4897-B0DF-71076E20628C}"/>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1" dirty="0">
                  <a:solidFill>
                    <a:srgbClr val="445469"/>
                  </a:solidFill>
                  <a:latin typeface="Lato Regular"/>
                  <a:cs typeface="Lato Regular"/>
                </a:rPr>
                <a:t>Les 5 forces du digital</a:t>
              </a: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42" name="Rectangle 41">
              <a:extLst>
                <a:ext uri="{FF2B5EF4-FFF2-40B4-BE49-F238E27FC236}">
                  <a16:creationId xmlns:a16="http://schemas.microsoft.com/office/drawing/2014/main" id="{8C5351AF-BC17-4294-9367-359E7F4E1B8E}"/>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sp>
          <p:nvSpPr>
            <p:cNvPr id="43" name="Subtitle 2">
              <a:extLst>
                <a:ext uri="{FF2B5EF4-FFF2-40B4-BE49-F238E27FC236}">
                  <a16:creationId xmlns:a16="http://schemas.microsoft.com/office/drawing/2014/main" id="{8B7E7140-09F1-4A6E-B225-863D0498757E}"/>
                </a:ext>
              </a:extLst>
            </p:cNvPr>
            <p:cNvSpPr txBox="1">
              <a:spLocks/>
            </p:cNvSpPr>
            <p:nvPr/>
          </p:nvSpPr>
          <p:spPr>
            <a:xfrm>
              <a:off x="5756390" y="1814132"/>
              <a:ext cx="14138212" cy="875282"/>
            </a:xfrm>
            <a:prstGeom prst="rect">
              <a:avLst/>
            </a:prstGeom>
          </p:spPr>
          <p:txBody>
            <a:bodyPr vert="horz" lIns="108745" tIns="54373" rIns="108745" bIns="54373" rtlCol="0">
              <a:normAutofit fontScale="250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Aft>
                  <a:spcPts val="600"/>
                </a:spcAft>
              </a:pPr>
              <a:r>
                <a:rPr lang="fr-FR" sz="5600" dirty="0">
                  <a:solidFill>
                    <a:schemeClr val="tx1"/>
                  </a:solidFill>
                  <a:latin typeface="Copperplate Gothic Bold" panose="020E0705020206020404" pitchFamily="34" charset="0"/>
                </a:rPr>
                <a:t>Pour r</a:t>
              </a:r>
              <a:r>
                <a:rPr lang="fr-FR" sz="6000" dirty="0">
                  <a:solidFill>
                    <a:schemeClr val="tx1"/>
                  </a:solidFill>
                  <a:latin typeface="Copperplate Gothic Bold" panose="020E0705020206020404" pitchFamily="34" charset="0"/>
                </a:rPr>
                <a:t>epenser la chaîne de valeur linéaire ‘portérienne’ vers les nouveaux maillons créateurs de valeur</a:t>
              </a:r>
              <a:endParaRPr lang="fr-FR" sz="5600" dirty="0">
                <a:solidFill>
                  <a:schemeClr val="tx1"/>
                </a:solidFill>
                <a:latin typeface="Copperplate Gothic Bold" panose="020E0705020206020404" pitchFamily="34" charset="0"/>
              </a:endParaRP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chemeClr val="tx1"/>
                </a:solidFill>
                <a:effectLst/>
                <a:uLnTx/>
                <a:uFillTx/>
                <a:latin typeface="Copperplate Gothic Bold" panose="020E0705020206020404" pitchFamily="34" charset="0"/>
                <a:ea typeface="+mn-ea"/>
                <a:cs typeface="Lato Light"/>
              </a:endParaRPr>
            </a:p>
          </p:txBody>
        </p:sp>
      </p:grpSp>
    </p:spTree>
    <p:extLst>
      <p:ext uri="{BB962C8B-B14F-4D97-AF65-F5344CB8AC3E}">
        <p14:creationId xmlns:p14="http://schemas.microsoft.com/office/powerpoint/2010/main" val="18470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58589" y="1406171"/>
            <a:ext cx="11170024" cy="66941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ts val="1500"/>
              </a:lnSpc>
              <a:spcAft>
                <a:spcPts val="600"/>
              </a:spcAft>
            </a:pPr>
            <a:r>
              <a:rPr lang="fr-FR" sz="1600" dirty="0">
                <a:latin typeface="Lato Light"/>
                <a:cs typeface="Arial" panose="020B0604020202020204" pitchFamily="34" charset="0"/>
              </a:rPr>
              <a:t>L'apparition du concept de système peut être expliquée en grande partie par la </a:t>
            </a:r>
            <a:r>
              <a:rPr lang="fr-FR" sz="1600" dirty="0">
                <a:solidFill>
                  <a:srgbClr val="C00000"/>
                </a:solidFill>
                <a:latin typeface="Lato Light"/>
                <a:cs typeface="Arial" panose="020B0604020202020204" pitchFamily="34" charset="0"/>
              </a:rPr>
              <a:t>complexité croissante des phénomènes économiques, sociologiques, technologiques</a:t>
            </a:r>
            <a:r>
              <a:rPr lang="fr-FR" sz="1600" dirty="0">
                <a:latin typeface="Lato Light"/>
                <a:cs typeface="Arial" panose="020B0604020202020204" pitchFamily="34" charset="0"/>
              </a:rPr>
              <a:t> (rapidité des communications, part croissante de l’immatériel, modification des modes de vie, mondialisation…) et la multiplication des interactions entre ces différents phénomènes</a:t>
            </a:r>
          </a:p>
        </p:txBody>
      </p:sp>
      <p:sp>
        <p:nvSpPr>
          <p:cNvPr id="21" name="ZoneTexte 20"/>
          <p:cNvSpPr txBox="1"/>
          <p:nvPr/>
        </p:nvSpPr>
        <p:spPr>
          <a:xfrm>
            <a:off x="7005102" y="2180417"/>
            <a:ext cx="4063496" cy="58142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500"/>
              </a:lnSpc>
              <a:spcAft>
                <a:spcPts val="0"/>
              </a:spcAft>
            </a:pPr>
            <a:r>
              <a:rPr lang="fr-FR" sz="1200" b="1" dirty="0">
                <a:latin typeface="Lato Regular"/>
              </a:rPr>
              <a:t>LES TROIS AXES DU TRIANGLE SYSTEMIQUE </a:t>
            </a:r>
          </a:p>
          <a:p>
            <a:pPr algn="ctr">
              <a:lnSpc>
                <a:spcPts val="1500"/>
              </a:lnSpc>
              <a:spcAft>
                <a:spcPts val="0"/>
              </a:spcAft>
            </a:pPr>
            <a:r>
              <a:rPr lang="fr-FR" sz="1200" b="1" dirty="0">
                <a:latin typeface="Lato Regular"/>
              </a:rPr>
              <a:t>ET SES FONDATIONS</a:t>
            </a:r>
          </a:p>
        </p:txBody>
      </p:sp>
      <p:sp>
        <p:nvSpPr>
          <p:cNvPr id="35" name="Rectangle 34"/>
          <p:cNvSpPr/>
          <p:nvPr/>
        </p:nvSpPr>
        <p:spPr>
          <a:xfrm>
            <a:off x="170330" y="3737005"/>
            <a:ext cx="6544236" cy="2639729"/>
          </a:xfrm>
          <a:prstGeom prst="rect">
            <a:avLst/>
          </a:prstGeom>
          <a:noFill/>
          <a:ln w="19050">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wrap="square" lIns="180000" tIns="144000" bIns="108000">
            <a:spAutoFit/>
          </a:bodyPr>
          <a:lstStyle/>
          <a:p>
            <a:pPr algn="ctr">
              <a:lnSpc>
                <a:spcPts val="1800"/>
              </a:lnSpc>
              <a:spcAft>
                <a:spcPts val="600"/>
              </a:spcAft>
            </a:pPr>
            <a:r>
              <a:rPr lang="fr-FR" sz="1600" dirty="0">
                <a:solidFill>
                  <a:schemeClr val="tx1"/>
                </a:solidFill>
                <a:latin typeface="Lato Light"/>
                <a:cs typeface="Arial" panose="020B0604020202020204" pitchFamily="34" charset="0"/>
              </a:rPr>
              <a:t>La systémique est donc une nouvelle façon de voir la réalité du monde, en s'efforçant de prendre en compte ses caractéristiques précédemment ignorées comme :</a:t>
            </a:r>
          </a:p>
          <a:p>
            <a:pPr algn="ctr">
              <a:lnSpc>
                <a:spcPts val="1800"/>
              </a:lnSpc>
              <a:spcAft>
                <a:spcPts val="600"/>
              </a:spcAft>
            </a:pPr>
            <a:r>
              <a:rPr lang="fr-FR" sz="1600" dirty="0">
                <a:solidFill>
                  <a:schemeClr val="tx1"/>
                </a:solidFill>
                <a:highlight>
                  <a:srgbClr val="FED266"/>
                </a:highlight>
                <a:latin typeface="Lato Light"/>
                <a:cs typeface="Arial" panose="020B0604020202020204" pitchFamily="34" charset="0"/>
              </a:rPr>
              <a:t>l'instabilité, l'ouverture, la fluctuation, le chaos, le désordre, le flou, </a:t>
            </a:r>
          </a:p>
          <a:p>
            <a:pPr algn="ctr">
              <a:lnSpc>
                <a:spcPts val="1800"/>
              </a:lnSpc>
              <a:spcAft>
                <a:spcPts val="600"/>
              </a:spcAft>
            </a:pPr>
            <a:r>
              <a:rPr lang="fr-FR" sz="1600" dirty="0">
                <a:solidFill>
                  <a:schemeClr val="tx1"/>
                </a:solidFill>
                <a:highlight>
                  <a:srgbClr val="FED266"/>
                </a:highlight>
                <a:latin typeface="Lato Light"/>
                <a:cs typeface="Arial" panose="020B0604020202020204" pitchFamily="34" charset="0"/>
              </a:rPr>
              <a:t>la créativité, la contradiction, l'ambiguïté, le paradoxe, </a:t>
            </a:r>
          </a:p>
          <a:p>
            <a:pPr algn="ctr">
              <a:lnSpc>
                <a:spcPts val="1800"/>
              </a:lnSpc>
              <a:spcAft>
                <a:spcPts val="600"/>
              </a:spcAft>
            </a:pPr>
            <a:r>
              <a:rPr lang="fr-FR" sz="1600" dirty="0">
                <a:solidFill>
                  <a:schemeClr val="tx1"/>
                </a:solidFill>
                <a:latin typeface="Lato Light"/>
                <a:cs typeface="Arial" panose="020B0604020202020204" pitchFamily="34" charset="0"/>
              </a:rPr>
              <a:t>qui sont l'apanage de la complexité. </a:t>
            </a:r>
          </a:p>
          <a:p>
            <a:pPr algn="ctr">
              <a:lnSpc>
                <a:spcPts val="1800"/>
              </a:lnSpc>
              <a:spcAft>
                <a:spcPts val="600"/>
              </a:spcAft>
            </a:pPr>
            <a:r>
              <a:rPr lang="fr-FR" sz="1600" dirty="0">
                <a:latin typeface="Lato Light"/>
                <a:cs typeface="Arial" panose="020B0604020202020204" pitchFamily="34" charset="0"/>
              </a:rPr>
              <a:t>La notion de système n’est pas réellement novatrice en soi, la biologie et les sciences de l’environnement ont été les premières       à s’y référer : </a:t>
            </a:r>
            <a:r>
              <a:rPr lang="fr-FR" sz="1600" i="1" dirty="0">
                <a:solidFill>
                  <a:schemeClr val="tx1"/>
                </a:solidFill>
                <a:latin typeface="Lato Light"/>
                <a:cs typeface="Arial" panose="020B0604020202020204" pitchFamily="34" charset="0"/>
              </a:rPr>
              <a:t>c’est son application à l’entreprise qui est nouvelle </a:t>
            </a:r>
          </a:p>
        </p:txBody>
      </p:sp>
      <p:sp>
        <p:nvSpPr>
          <p:cNvPr id="36" name="ZoneTexte 35"/>
          <p:cNvSpPr txBox="1"/>
          <p:nvPr/>
        </p:nvSpPr>
        <p:spPr>
          <a:xfrm>
            <a:off x="134471" y="2255878"/>
            <a:ext cx="6508376" cy="1009694"/>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tIns="108000" rtlCol="0">
            <a:spAutoFit/>
          </a:bodyPr>
          <a:lstStyle/>
          <a:p>
            <a:pPr algn="ctr">
              <a:lnSpc>
                <a:spcPts val="1800"/>
              </a:lnSpc>
            </a:pPr>
            <a:r>
              <a:rPr lang="fr-FR" sz="1400" dirty="0">
                <a:ln/>
                <a:solidFill>
                  <a:schemeClr val="tx1"/>
                </a:solidFill>
                <a:latin typeface="Lato Light"/>
              </a:rPr>
              <a:t>L’ENJEU DE LA TRANSFORMATION DIGITALE</a:t>
            </a:r>
          </a:p>
          <a:p>
            <a:pPr algn="ctr">
              <a:lnSpc>
                <a:spcPts val="1800"/>
              </a:lnSpc>
              <a:spcAft>
                <a:spcPts val="600"/>
              </a:spcAft>
            </a:pPr>
            <a:r>
              <a:rPr lang="fr-FR" sz="1400" dirty="0">
                <a:ln/>
                <a:solidFill>
                  <a:schemeClr val="tx1"/>
                </a:solidFill>
                <a:latin typeface="Lato Light"/>
              </a:rPr>
              <a:t>FACE A UNE NOUVELLE REALITE DU MONDE :</a:t>
            </a:r>
            <a:endParaRPr lang="fr-FR" sz="1400" dirty="0">
              <a:ln>
                <a:solidFill>
                  <a:schemeClr val="bg2">
                    <a:lumMod val="75000"/>
                  </a:schemeClr>
                </a:solidFill>
              </a:ln>
              <a:solidFill>
                <a:schemeClr val="tx1"/>
              </a:solidFill>
              <a:latin typeface="Lato Light"/>
            </a:endParaRPr>
          </a:p>
          <a:p>
            <a:pPr algn="ctr">
              <a:lnSpc>
                <a:spcPts val="1800"/>
              </a:lnSpc>
            </a:pPr>
            <a:r>
              <a:rPr lang="fr-FR" sz="1400" dirty="0">
                <a:solidFill>
                  <a:srgbClr val="C00000"/>
                </a:solidFill>
                <a:latin typeface="Lato Light"/>
              </a:rPr>
              <a:t> LA TRANSFORMATION DE L’ENTREPRISE ET NON SEULEMENT DU SI</a:t>
            </a:r>
          </a:p>
        </p:txBody>
      </p:sp>
      <p:grpSp>
        <p:nvGrpSpPr>
          <p:cNvPr id="2" name="Groupe 1">
            <a:extLst>
              <a:ext uri="{FF2B5EF4-FFF2-40B4-BE49-F238E27FC236}">
                <a16:creationId xmlns:a16="http://schemas.microsoft.com/office/drawing/2014/main" id="{A7485746-0396-4A8F-9D04-421ADD1657A3}"/>
              </a:ext>
            </a:extLst>
          </p:cNvPr>
          <p:cNvGrpSpPr/>
          <p:nvPr/>
        </p:nvGrpSpPr>
        <p:grpSpPr>
          <a:xfrm>
            <a:off x="6857387" y="2832513"/>
            <a:ext cx="5194708" cy="3450518"/>
            <a:chOff x="6758772" y="2368125"/>
            <a:chExt cx="5194708" cy="3450518"/>
          </a:xfrm>
        </p:grpSpPr>
        <p:pic>
          <p:nvPicPr>
            <p:cNvPr id="39" name="Image 38"/>
            <p:cNvPicPr>
              <a:picLocks noChangeAspect="1"/>
            </p:cNvPicPr>
            <p:nvPr/>
          </p:nvPicPr>
          <p:blipFill>
            <a:blip r:embed="rId2"/>
            <a:stretch>
              <a:fillRect/>
            </a:stretch>
          </p:blipFill>
          <p:spPr>
            <a:xfrm>
              <a:off x="6813209" y="2650347"/>
              <a:ext cx="4144000" cy="2694914"/>
            </a:xfrm>
            <a:prstGeom prst="rect">
              <a:avLst/>
            </a:prstGeom>
          </p:spPr>
        </p:pic>
        <p:sp>
          <p:nvSpPr>
            <p:cNvPr id="22" name="ZoneTexte 21"/>
            <p:cNvSpPr txBox="1"/>
            <p:nvPr/>
          </p:nvSpPr>
          <p:spPr>
            <a:xfrm>
              <a:off x="9197176" y="5262957"/>
              <a:ext cx="1647558" cy="34894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400"/>
                </a:lnSpc>
                <a:spcAft>
                  <a:spcPts val="600"/>
                </a:spcAft>
              </a:pPr>
              <a:r>
                <a:rPr lang="fr-FR" sz="900" b="1" dirty="0">
                  <a:solidFill>
                    <a:schemeClr val="bg1">
                      <a:lumMod val="50000"/>
                    </a:schemeClr>
                  </a:solidFill>
                  <a:latin typeface="Arial Narrow" panose="020B0606020202030204" pitchFamily="34" charset="0"/>
                </a:rPr>
                <a:t>ASPECT STRUCTURAL</a:t>
              </a:r>
            </a:p>
          </p:txBody>
        </p:sp>
        <p:sp>
          <p:nvSpPr>
            <p:cNvPr id="23" name="ZoneTexte 22"/>
            <p:cNvSpPr txBox="1"/>
            <p:nvPr/>
          </p:nvSpPr>
          <p:spPr>
            <a:xfrm>
              <a:off x="7066568" y="5249637"/>
              <a:ext cx="1460205" cy="56900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400"/>
                </a:lnSpc>
                <a:spcAft>
                  <a:spcPts val="600"/>
                </a:spcAft>
              </a:pPr>
              <a:r>
                <a:rPr lang="fr-FR" sz="1000" b="1" dirty="0">
                  <a:solidFill>
                    <a:schemeClr val="bg1">
                      <a:lumMod val="50000"/>
                    </a:schemeClr>
                  </a:solidFill>
                  <a:latin typeface="Arial Narrow" panose="020B0606020202030204" pitchFamily="34" charset="0"/>
                </a:rPr>
                <a:t>ASPECT DYNAMIQUE   ET GENETIQUE</a:t>
              </a:r>
            </a:p>
          </p:txBody>
        </p:sp>
        <p:sp>
          <p:nvSpPr>
            <p:cNvPr id="8" name="ZoneTexte 7"/>
            <p:cNvSpPr txBox="1"/>
            <p:nvPr/>
          </p:nvSpPr>
          <p:spPr>
            <a:xfrm>
              <a:off x="10305922" y="4673702"/>
              <a:ext cx="1647558" cy="35518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400"/>
                </a:lnSpc>
                <a:spcAft>
                  <a:spcPts val="600"/>
                </a:spcAft>
              </a:pPr>
              <a:r>
                <a:rPr lang="fr-FR" sz="1100" b="1" dirty="0">
                  <a:solidFill>
                    <a:schemeClr val="bg1">
                      <a:lumMod val="50000"/>
                    </a:schemeClr>
                  </a:solidFill>
                  <a:latin typeface="Arial Narrow" panose="020B0606020202030204" pitchFamily="34" charset="0"/>
                </a:rPr>
                <a:t>STRATEGIE INTERNE</a:t>
              </a:r>
            </a:p>
          </p:txBody>
        </p:sp>
        <p:sp>
          <p:nvSpPr>
            <p:cNvPr id="9" name="ZoneTexte 8"/>
            <p:cNvSpPr txBox="1"/>
            <p:nvPr/>
          </p:nvSpPr>
          <p:spPr>
            <a:xfrm>
              <a:off x="8956691" y="2368125"/>
              <a:ext cx="1647558" cy="35526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400"/>
                </a:lnSpc>
                <a:spcAft>
                  <a:spcPts val="600"/>
                </a:spcAft>
              </a:pPr>
              <a:r>
                <a:rPr lang="fr-FR" sz="1100" b="1" dirty="0">
                  <a:solidFill>
                    <a:schemeClr val="bg1">
                      <a:lumMod val="50000"/>
                    </a:schemeClr>
                  </a:solidFill>
                  <a:latin typeface="Arial Narrow" panose="020B0606020202030204" pitchFamily="34" charset="0"/>
                </a:rPr>
                <a:t>STRATEGIE EXTERNE</a:t>
              </a:r>
            </a:p>
          </p:txBody>
        </p:sp>
        <p:sp>
          <p:nvSpPr>
            <p:cNvPr id="38" name="ZoneTexte 37"/>
            <p:cNvSpPr txBox="1"/>
            <p:nvPr/>
          </p:nvSpPr>
          <p:spPr>
            <a:xfrm>
              <a:off x="6758772" y="3542585"/>
              <a:ext cx="1461859" cy="569006"/>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gn="ctr">
                <a:lnSpc>
                  <a:spcPts val="1400"/>
                </a:lnSpc>
                <a:spcAft>
                  <a:spcPts val="600"/>
                </a:spcAft>
              </a:pPr>
              <a:r>
                <a:rPr lang="fr-FR" sz="1100" b="1" dirty="0">
                  <a:solidFill>
                    <a:schemeClr val="bg1">
                      <a:lumMod val="50000"/>
                    </a:schemeClr>
                  </a:solidFill>
                  <a:latin typeface="Arial Narrow" panose="020B0606020202030204" pitchFamily="34" charset="0"/>
                </a:rPr>
                <a:t>AJUSTEMENT EXTERNE / INTERNE</a:t>
              </a:r>
            </a:p>
          </p:txBody>
        </p:sp>
      </p:grpSp>
      <p:sp>
        <p:nvSpPr>
          <p:cNvPr id="15" name="Rectangle 14">
            <a:extLst>
              <a:ext uri="{FF2B5EF4-FFF2-40B4-BE49-F238E27FC236}">
                <a16:creationId xmlns:a16="http://schemas.microsoft.com/office/drawing/2014/main" id="{44A89A71-F565-45AA-9F1D-C03BAF2CC76E}"/>
              </a:ext>
            </a:extLst>
          </p:cNvPr>
          <p:cNvSpPr/>
          <p:nvPr/>
        </p:nvSpPr>
        <p:spPr>
          <a:xfrm>
            <a:off x="0" y="6690360"/>
            <a:ext cx="12192000" cy="16764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 6">
            <a:extLst>
              <a:ext uri="{FF2B5EF4-FFF2-40B4-BE49-F238E27FC236}">
                <a16:creationId xmlns:a16="http://schemas.microsoft.com/office/drawing/2014/main" id="{064D0DC3-9110-432B-8B83-362439DBE9CC}"/>
              </a:ext>
            </a:extLst>
          </p:cNvPr>
          <p:cNvGrpSpPr/>
          <p:nvPr/>
        </p:nvGrpSpPr>
        <p:grpSpPr>
          <a:xfrm>
            <a:off x="914400" y="241509"/>
            <a:ext cx="9816353" cy="1039544"/>
            <a:chOff x="5756390" y="483017"/>
            <a:chExt cx="14138212" cy="2079087"/>
          </a:xfrm>
        </p:grpSpPr>
        <p:sp>
          <p:nvSpPr>
            <p:cNvPr id="24" name="TextBox 7">
              <a:extLst>
                <a:ext uri="{FF2B5EF4-FFF2-40B4-BE49-F238E27FC236}">
                  <a16:creationId xmlns:a16="http://schemas.microsoft.com/office/drawing/2014/main" id="{511D1F21-94AF-4D19-97E0-136172AB73F7}"/>
                </a:ext>
              </a:extLst>
            </p:cNvPr>
            <p:cNvSpPr txBox="1"/>
            <p:nvPr/>
          </p:nvSpPr>
          <p:spPr>
            <a:xfrm>
              <a:off x="5988388" y="483017"/>
              <a:ext cx="13483159" cy="144653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445469"/>
                  </a:solidFill>
                  <a:effectLst/>
                  <a:uLnTx/>
                  <a:uFillTx/>
                  <a:latin typeface="Lato Regular"/>
                  <a:ea typeface="+mn-ea"/>
                  <a:cs typeface="Lato Regular"/>
                </a:rPr>
                <a:t>Culture systémique</a:t>
              </a:r>
              <a:endParaRPr kumimoji="0" lang="id-ID" sz="44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25" name="Rectangle 24">
              <a:extLst>
                <a:ext uri="{FF2B5EF4-FFF2-40B4-BE49-F238E27FC236}">
                  <a16:creationId xmlns:a16="http://schemas.microsoft.com/office/drawing/2014/main" id="{209D95F1-2E5E-449D-850B-BDDF8370419A}"/>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sp>
          <p:nvSpPr>
            <p:cNvPr id="26" name="Subtitle 2">
              <a:extLst>
                <a:ext uri="{FF2B5EF4-FFF2-40B4-BE49-F238E27FC236}">
                  <a16:creationId xmlns:a16="http://schemas.microsoft.com/office/drawing/2014/main" id="{12220D8E-D829-4C7F-947F-062412DEAEF4}"/>
                </a:ext>
              </a:extLst>
            </p:cNvPr>
            <p:cNvSpPr txBox="1">
              <a:spLocks/>
            </p:cNvSpPr>
            <p:nvPr/>
          </p:nvSpPr>
          <p:spPr>
            <a:xfrm>
              <a:off x="5756390" y="1634834"/>
              <a:ext cx="14138212"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kumimoji="0" lang="fr-FR" sz="140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cs typeface="Arial" panose="020B0604020202020204" pitchFamily="34" charset="0"/>
                </a:rPr>
                <a:t>Face à la complexité croissante des phénomènes économiques, sociologiques, technologiques</a:t>
              </a:r>
              <a:endParaRPr kumimoji="0" lang="en-US" sz="155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cs typeface="Lato Light"/>
              </a:endParaRPr>
            </a:p>
          </p:txBody>
        </p:sp>
      </p:grpSp>
    </p:spTree>
    <p:extLst>
      <p:ext uri="{BB962C8B-B14F-4D97-AF65-F5344CB8AC3E}">
        <p14:creationId xmlns:p14="http://schemas.microsoft.com/office/powerpoint/2010/main" val="42132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BA01AD9-B7D5-4D0D-AD57-78C508E1D9A1}"/>
              </a:ext>
            </a:extLst>
          </p:cNvPr>
          <p:cNvSpPr>
            <a:spLocks noGrp="1"/>
          </p:cNvSpPr>
          <p:nvPr>
            <p:ph type="body" sz="half" idx="2"/>
          </p:nvPr>
        </p:nvSpPr>
        <p:spPr>
          <a:xfrm>
            <a:off x="258483" y="1435812"/>
            <a:ext cx="11582997" cy="1080969"/>
          </a:xfrm>
        </p:spPr>
        <p:txBody>
          <a:bodyPr/>
          <a:lstStyle/>
          <a:p>
            <a:r>
              <a:rPr lang="fr-FR" dirty="0">
                <a:latin typeface="Lato Light"/>
              </a:rPr>
              <a:t>On change d’échelle : d’une vision centrée sur l’entreprise, nous passons à une vision capable d’appréhender la globalité de son environnement. Les frontières de l’entreprise se dissolvent et le barycentre du SI bascule de l’entreprise vers l’écosystème. Cet écosystème se constitue en intelligence, chaque partenaire jouant un rôle qui met à profit ses capacités</a:t>
            </a:r>
            <a:r>
              <a:rPr lang="fr-FR" sz="1400" dirty="0"/>
              <a:t>.</a:t>
            </a:r>
          </a:p>
        </p:txBody>
      </p:sp>
      <p:sp>
        <p:nvSpPr>
          <p:cNvPr id="6" name="Titre 1">
            <a:extLst>
              <a:ext uri="{FF2B5EF4-FFF2-40B4-BE49-F238E27FC236}">
                <a16:creationId xmlns:a16="http://schemas.microsoft.com/office/drawing/2014/main" id="{FBA56F9A-C77C-49E1-8103-8A31176C2AE1}"/>
              </a:ext>
            </a:extLst>
          </p:cNvPr>
          <p:cNvSpPr txBox="1">
            <a:spLocks/>
          </p:cNvSpPr>
          <p:nvPr/>
        </p:nvSpPr>
        <p:spPr>
          <a:xfrm>
            <a:off x="5726973" y="2926079"/>
            <a:ext cx="5879373" cy="422366"/>
          </a:xfrm>
          <a:prstGeom prst="rect">
            <a:avLst/>
          </a:prstGeom>
        </p:spPr>
        <p:txBody>
          <a:bodyPr anchor="b"/>
          <a:lst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fr-FR" sz="1600" b="1" dirty="0">
                <a:solidFill>
                  <a:srgbClr val="B80000"/>
                </a:solidFill>
                <a:latin typeface="Lato Light"/>
              </a:rPr>
              <a:t>Les ‘Structures de Création de Valeur’, le nouveau pou</a:t>
            </a:r>
            <a:r>
              <a:rPr lang="fr-FR" sz="1500" dirty="0">
                <a:solidFill>
                  <a:srgbClr val="B80000"/>
                </a:solidFill>
                <a:latin typeface="Arial Rounded MT Bold" panose="020F0704030504030204" pitchFamily="34" charset="0"/>
              </a:rPr>
              <a:t>voir </a:t>
            </a:r>
          </a:p>
        </p:txBody>
      </p:sp>
      <p:pic>
        <p:nvPicPr>
          <p:cNvPr id="4098" name="Picture 2" descr="https://media.licdn.com/dms/image/C5112AQEXW5Eu9j5xaw/article-inline_image-shrink_1500_2232/0?e=2125267200&amp;v=beta&amp;t=2O-WBatV3yZdBM_2u8siVaM_q2diwQD7cwipm74jAqo">
            <a:extLst>
              <a:ext uri="{FF2B5EF4-FFF2-40B4-BE49-F238E27FC236}">
                <a16:creationId xmlns:a16="http://schemas.microsoft.com/office/drawing/2014/main" id="{09D8177B-1A13-4E19-B385-749C46B678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566" y="2673350"/>
            <a:ext cx="4258493" cy="3126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Espace réservé du texte 3">
            <a:extLst>
              <a:ext uri="{FF2B5EF4-FFF2-40B4-BE49-F238E27FC236}">
                <a16:creationId xmlns:a16="http://schemas.microsoft.com/office/drawing/2014/main" id="{15C3630B-A9A3-4429-9116-74B60EAB97DA}"/>
              </a:ext>
            </a:extLst>
          </p:cNvPr>
          <p:cNvSpPr txBox="1">
            <a:spLocks/>
          </p:cNvSpPr>
          <p:nvPr/>
        </p:nvSpPr>
        <p:spPr bwMode="auto">
          <a:xfrm>
            <a:off x="5769427" y="3411590"/>
            <a:ext cx="5969727" cy="2257690"/>
          </a:xfrm>
          <a:prstGeom prst="rect">
            <a:avLst/>
          </a:prstGeom>
          <a:solidFill>
            <a:schemeClr val="accent2">
              <a:lumMod val="20000"/>
              <a:lumOff val="80000"/>
            </a:schemeClr>
          </a:solidFill>
          <a:ln w="9525">
            <a:noFill/>
            <a:miter lim="800000"/>
            <a:headEnd/>
            <a:tailEnd/>
          </a:ln>
        </p:spPr>
        <p:txBody>
          <a:bodyPr vert="horz" wrap="square" lIns="91440" tIns="108000" rIns="91440" bIns="45720" numCol="1" anchor="t" anchorCtr="0" compatLnSpc="1">
            <a:prstTxWarp prst="textNoShape">
              <a:avLst/>
            </a:prstTxWarp>
          </a:bodyPr>
          <a:lstStyle>
            <a:lvl1pPr marL="0" indent="0" algn="l" rtl="0" eaLnBrk="0" fontAlgn="base" hangingPunct="0">
              <a:spcBef>
                <a:spcPts val="300"/>
              </a:spcBef>
              <a:spcAft>
                <a:spcPct val="0"/>
              </a:spcAft>
              <a:buClr>
                <a:srgbClr val="C00000"/>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rtl="0" eaLnBrk="0" fontAlgn="base" hangingPunct="0">
              <a:spcBef>
                <a:spcPts val="300"/>
              </a:spcBef>
              <a:spcAft>
                <a:spcPct val="0"/>
              </a:spcAft>
              <a:buFont typeface="Wingdings" pitchFamily="2" charset="2"/>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rtl="0" eaLnBrk="0" fontAlgn="base" hangingPunct="0">
              <a:spcBef>
                <a:spcPts val="300"/>
              </a:spcBef>
              <a:spcAft>
                <a:spcPct val="0"/>
              </a:spcAft>
              <a:buFont typeface="Wingdings" pitchFamily="2" charset="2"/>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rtl="0" eaLnBrk="0" fontAlgn="base" hangingPunct="0">
              <a:spcBef>
                <a:spcPts val="300"/>
              </a:spcBef>
              <a:spcAft>
                <a:spcPct val="0"/>
              </a:spcAft>
              <a:buFont typeface="Arial"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rtl="0" eaLnBrk="0" fontAlgn="base" hangingPunct="0">
              <a:spcBef>
                <a:spcPts val="300"/>
              </a:spcBef>
              <a:spcAft>
                <a:spcPct val="0"/>
              </a:spcAft>
              <a:buFont typeface="Arial"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97200"/>
            <a:r>
              <a:rPr lang="fr-FR" dirty="0">
                <a:latin typeface="Lato Light"/>
              </a:rPr>
              <a:t>Les deux types de pouvoir, la structure formelle (hiérarchique) et la structure informelle (comme les réseaux sociaux), peuvent être des catalyseurs de la création de valeur et des facilitateurs, mais ne peuvent pas eux-mêmes produire de la performance, de la compétitivité ou de la valeur. </a:t>
            </a:r>
          </a:p>
          <a:p>
            <a:pPr indent="-97200"/>
            <a:r>
              <a:rPr lang="fr-FR" dirty="0">
                <a:latin typeface="Lato Light"/>
              </a:rPr>
              <a:t>Pour le travail réel ou la création de valeur, les organisations possèdent un troisième type de pouvoir basé sur la réputation et la maîtrise d’une expertise : </a:t>
            </a:r>
            <a:r>
              <a:rPr lang="fr-FR" b="1" dirty="0">
                <a:latin typeface="Lato Light"/>
              </a:rPr>
              <a:t>la structure de création de valeur</a:t>
            </a:r>
            <a:r>
              <a:rPr lang="fr-FR" sz="1400" dirty="0"/>
              <a:t>. </a:t>
            </a:r>
          </a:p>
        </p:txBody>
      </p:sp>
      <p:sp>
        <p:nvSpPr>
          <p:cNvPr id="13" name="Rectangle 12">
            <a:extLst>
              <a:ext uri="{FF2B5EF4-FFF2-40B4-BE49-F238E27FC236}">
                <a16:creationId xmlns:a16="http://schemas.microsoft.com/office/drawing/2014/main" id="{A1A53F91-6E60-4901-B2A3-EF4EEF35FF71}"/>
              </a:ext>
            </a:extLst>
          </p:cNvPr>
          <p:cNvSpPr/>
          <p:nvPr/>
        </p:nvSpPr>
        <p:spPr>
          <a:xfrm>
            <a:off x="0" y="6690360"/>
            <a:ext cx="12192000" cy="16764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 6">
            <a:extLst>
              <a:ext uri="{FF2B5EF4-FFF2-40B4-BE49-F238E27FC236}">
                <a16:creationId xmlns:a16="http://schemas.microsoft.com/office/drawing/2014/main" id="{F9D9F330-4BE6-452F-ACF5-49227D802041}"/>
              </a:ext>
            </a:extLst>
          </p:cNvPr>
          <p:cNvGrpSpPr/>
          <p:nvPr/>
        </p:nvGrpSpPr>
        <p:grpSpPr>
          <a:xfrm>
            <a:off x="0" y="241509"/>
            <a:ext cx="12113624" cy="1039544"/>
            <a:chOff x="5756390" y="483017"/>
            <a:chExt cx="14138212" cy="2079087"/>
          </a:xfrm>
        </p:grpSpPr>
        <p:sp>
          <p:nvSpPr>
            <p:cNvPr id="15" name="TextBox 7">
              <a:extLst>
                <a:ext uri="{FF2B5EF4-FFF2-40B4-BE49-F238E27FC236}">
                  <a16:creationId xmlns:a16="http://schemas.microsoft.com/office/drawing/2014/main" id="{71EF082A-0B54-4C70-8B0D-FE3A90C52E7B}"/>
                </a:ext>
              </a:extLst>
            </p:cNvPr>
            <p:cNvSpPr txBox="1"/>
            <p:nvPr/>
          </p:nvSpPr>
          <p:spPr>
            <a:xfrm>
              <a:off x="5988388" y="483017"/>
              <a:ext cx="13483159" cy="1077201"/>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rgbClr val="445469"/>
                  </a:solidFill>
                  <a:latin typeface="Lato Regular"/>
                  <a:cs typeface="Lato Regular"/>
                </a:rPr>
                <a:t>Migration de valeur de l’entreprise vers l’écosystème</a:t>
              </a:r>
              <a:endParaRPr kumimoji="0" lang="id-ID" sz="32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16" name="Rectangle 15">
              <a:extLst>
                <a:ext uri="{FF2B5EF4-FFF2-40B4-BE49-F238E27FC236}">
                  <a16:creationId xmlns:a16="http://schemas.microsoft.com/office/drawing/2014/main" id="{02DABC52-6904-488E-91DB-65B3B98D7E5E}"/>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sp>
          <p:nvSpPr>
            <p:cNvPr id="17" name="Subtitle 2">
              <a:extLst>
                <a:ext uri="{FF2B5EF4-FFF2-40B4-BE49-F238E27FC236}">
                  <a16:creationId xmlns:a16="http://schemas.microsoft.com/office/drawing/2014/main" id="{8B7A1CE0-E842-4ECE-938B-7E707DD0F4B0}"/>
                </a:ext>
              </a:extLst>
            </p:cNvPr>
            <p:cNvSpPr txBox="1">
              <a:spLocks/>
            </p:cNvSpPr>
            <p:nvPr/>
          </p:nvSpPr>
          <p:spPr>
            <a:xfrm>
              <a:off x="5756390" y="1634834"/>
              <a:ext cx="14138212" cy="839116"/>
            </a:xfrm>
            <a:prstGeom prst="rect">
              <a:avLst/>
            </a:prstGeom>
          </p:spPr>
          <p:txBody>
            <a:bodyPr vert="horz" lIns="108745" tIns="54373" rIns="108745" bIns="54373" rtlCol="0">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fontAlgn="auto">
                <a:spcAft>
                  <a:spcPts val="0"/>
                </a:spcAft>
                <a:defRPr/>
              </a:pPr>
              <a:r>
                <a:rPr lang="fr-FR" sz="1600" dirty="0">
                  <a:latin typeface="Copperplate Gothic Bold" panose="020E0705020206020404" pitchFamily="34" charset="0"/>
                </a:rPr>
                <a:t>L’entreprise doit non seulement devenir digitale mais aussi s’ancrer dans un système beaucoup plus large</a:t>
              </a:r>
              <a:endParaRPr kumimoji="0" lang="en-US" sz="1550" b="0" i="0" u="none" strike="noStrike" kern="1200" cap="none" spc="0" normalizeH="0" baseline="0" noProof="0" dirty="0">
                <a:ln>
                  <a:noFill/>
                </a:ln>
                <a:solidFill>
                  <a:srgbClr val="445469"/>
                </a:solidFill>
                <a:effectLst/>
                <a:uLnTx/>
                <a:uFillTx/>
                <a:latin typeface="Copperplate Gothic Bold" panose="020E0705020206020404" pitchFamily="34" charset="0"/>
                <a:cs typeface="Lato Light"/>
              </a:endParaRPr>
            </a:p>
          </p:txBody>
        </p:sp>
      </p:grpSp>
    </p:spTree>
    <p:extLst>
      <p:ext uri="{BB962C8B-B14F-4D97-AF65-F5344CB8AC3E}">
        <p14:creationId xmlns:p14="http://schemas.microsoft.com/office/powerpoint/2010/main" val="36071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7F2BB0E-ABA1-4929-A8D5-E6452802B2CD}"/>
              </a:ext>
            </a:extLst>
          </p:cNvPr>
          <p:cNvPicPr>
            <a:picLocks noChangeAspect="1"/>
          </p:cNvPicPr>
          <p:nvPr/>
        </p:nvPicPr>
        <p:blipFill>
          <a:blip r:embed="rId2"/>
          <a:stretch>
            <a:fillRect/>
          </a:stretch>
        </p:blipFill>
        <p:spPr>
          <a:xfrm>
            <a:off x="6897996" y="2149673"/>
            <a:ext cx="5181602" cy="2716306"/>
          </a:xfrm>
          <a:prstGeom prst="rect">
            <a:avLst/>
          </a:prstGeom>
        </p:spPr>
      </p:pic>
      <p:sp>
        <p:nvSpPr>
          <p:cNvPr id="4" name="Rectangle 3">
            <a:extLst>
              <a:ext uri="{FF2B5EF4-FFF2-40B4-BE49-F238E27FC236}">
                <a16:creationId xmlns:a16="http://schemas.microsoft.com/office/drawing/2014/main" id="{E2D9E7CC-33AA-4655-8836-2BA4C605A3FD}"/>
              </a:ext>
            </a:extLst>
          </p:cNvPr>
          <p:cNvSpPr/>
          <p:nvPr/>
        </p:nvSpPr>
        <p:spPr>
          <a:xfrm>
            <a:off x="170328" y="1992601"/>
            <a:ext cx="6795248" cy="3252172"/>
          </a:xfrm>
          <a:prstGeom prst="rect">
            <a:avLst/>
          </a:prstGeom>
        </p:spPr>
        <p:txBody>
          <a:bodyPr wrap="square">
            <a:spAutoFit/>
          </a:bodyPr>
          <a:lstStyle/>
          <a:p>
            <a:pPr>
              <a:lnSpc>
                <a:spcPts val="2400"/>
              </a:lnSpc>
              <a:spcAft>
                <a:spcPts val="600"/>
              </a:spcAft>
            </a:pPr>
            <a:r>
              <a:rPr lang="fr-FR" dirty="0">
                <a:latin typeface="Lato Light"/>
                <a:cs typeface="Arial" panose="020B0604020202020204" pitchFamily="34" charset="0"/>
              </a:rPr>
              <a:t>Travailler sur un seul élément d'un système complexe n'améliore pas le fonctionnement de l'ensemble : </a:t>
            </a:r>
          </a:p>
          <a:p>
            <a:pPr>
              <a:spcAft>
                <a:spcPts val="600"/>
              </a:spcAft>
            </a:pPr>
            <a:r>
              <a:rPr lang="fr-FR" dirty="0">
                <a:latin typeface="Lato Light"/>
                <a:cs typeface="Arial" panose="020B0604020202020204" pitchFamily="34" charset="0"/>
              </a:rPr>
              <a:t>cela est dû au fait qu´un système ne dépend pas tant des parties qui le composent, que de la manière dont elles s’imbriquent.</a:t>
            </a:r>
          </a:p>
          <a:p>
            <a:pPr>
              <a:lnSpc>
                <a:spcPts val="2160"/>
              </a:lnSpc>
              <a:spcAft>
                <a:spcPts val="600"/>
              </a:spcAft>
            </a:pPr>
            <a:r>
              <a:rPr lang="fr-FR" dirty="0">
                <a:latin typeface="Lato Light"/>
                <a:cs typeface="Arial" panose="020B0604020202020204" pitchFamily="34" charset="0"/>
              </a:rPr>
              <a:t>Ce qui améliore réellement le système de manière globale est de travailler non pas sur les éléments, mais plutôt sur les interactions entre ces éléments. </a:t>
            </a:r>
          </a:p>
          <a:p>
            <a:pPr>
              <a:lnSpc>
                <a:spcPts val="2160"/>
              </a:lnSpc>
              <a:spcAft>
                <a:spcPts val="600"/>
              </a:spcAft>
            </a:pPr>
            <a:r>
              <a:rPr lang="fr-FR" dirty="0">
                <a:latin typeface="Lato Light"/>
                <a:cs typeface="Arial" panose="020B0604020202020204" pitchFamily="34" charset="0"/>
              </a:rPr>
              <a:t>On peut appeler cette attitude "leadership".</a:t>
            </a:r>
          </a:p>
          <a:p>
            <a:r>
              <a:rPr lang="fr-FR" dirty="0">
                <a:latin typeface="Lato Light"/>
                <a:cs typeface="Arial" panose="020B0604020202020204" pitchFamily="34" charset="0"/>
              </a:rPr>
              <a:t>Les systèmes ne s’optimisent pas sur leurs éléments, mais plutôt en travaillant sur leurs interactions</a:t>
            </a:r>
          </a:p>
        </p:txBody>
      </p:sp>
      <p:sp>
        <p:nvSpPr>
          <p:cNvPr id="10" name="Rectangle 9">
            <a:extLst>
              <a:ext uri="{FF2B5EF4-FFF2-40B4-BE49-F238E27FC236}">
                <a16:creationId xmlns:a16="http://schemas.microsoft.com/office/drawing/2014/main" id="{8A27BDBD-CC71-4093-B859-1D088BD7FA6E}"/>
              </a:ext>
            </a:extLst>
          </p:cNvPr>
          <p:cNvSpPr/>
          <p:nvPr/>
        </p:nvSpPr>
        <p:spPr>
          <a:xfrm>
            <a:off x="7476389" y="5012710"/>
            <a:ext cx="3836371" cy="369332"/>
          </a:xfrm>
          <a:prstGeom prst="rect">
            <a:avLst/>
          </a:prstGeom>
        </p:spPr>
        <p:txBody>
          <a:bodyPr wrap="none">
            <a:spAutoFit/>
          </a:bodyPr>
          <a:lstStyle/>
          <a:p>
            <a:r>
              <a:rPr lang="fr-FR" b="1" dirty="0">
                <a:latin typeface="TKTypeRegular-Bold"/>
              </a:rPr>
              <a:t>Source BetaCodex Network Associates</a:t>
            </a:r>
            <a:endParaRPr lang="fr-FR" dirty="0"/>
          </a:p>
        </p:txBody>
      </p:sp>
      <p:sp>
        <p:nvSpPr>
          <p:cNvPr id="11" name="Rectangle 10">
            <a:extLst>
              <a:ext uri="{FF2B5EF4-FFF2-40B4-BE49-F238E27FC236}">
                <a16:creationId xmlns:a16="http://schemas.microsoft.com/office/drawing/2014/main" id="{73638650-0B0B-42DA-996D-AB8480D608EA}"/>
              </a:ext>
            </a:extLst>
          </p:cNvPr>
          <p:cNvSpPr/>
          <p:nvPr/>
        </p:nvSpPr>
        <p:spPr>
          <a:xfrm>
            <a:off x="0" y="6690360"/>
            <a:ext cx="12192000" cy="16764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66AF3F56-4384-4A55-8E61-1799C40509DE}"/>
              </a:ext>
            </a:extLst>
          </p:cNvPr>
          <p:cNvPicPr>
            <a:picLocks noChangeAspect="1"/>
          </p:cNvPicPr>
          <p:nvPr/>
        </p:nvPicPr>
        <p:blipFill>
          <a:blip r:embed="rId3"/>
          <a:stretch>
            <a:fillRect/>
          </a:stretch>
        </p:blipFill>
        <p:spPr>
          <a:xfrm>
            <a:off x="7019881" y="2246527"/>
            <a:ext cx="207282" cy="140220"/>
          </a:xfrm>
          <a:prstGeom prst="rect">
            <a:avLst/>
          </a:prstGeom>
        </p:spPr>
      </p:pic>
      <p:sp>
        <p:nvSpPr>
          <p:cNvPr id="17" name="Shape 2539">
            <a:extLst>
              <a:ext uri="{FF2B5EF4-FFF2-40B4-BE49-F238E27FC236}">
                <a16:creationId xmlns:a16="http://schemas.microsoft.com/office/drawing/2014/main" id="{939E2482-ADEA-4307-A6D3-0B15AB70CAC5}"/>
              </a:ext>
            </a:extLst>
          </p:cNvPr>
          <p:cNvSpPr/>
          <p:nvPr/>
        </p:nvSpPr>
        <p:spPr>
          <a:xfrm>
            <a:off x="11112364" y="2677211"/>
            <a:ext cx="435470" cy="151599"/>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6">
              <a:lumMod val="60000"/>
              <a:lumOff val="40000"/>
            </a:schemeClr>
          </a:solidFill>
          <a:ln w="38100">
            <a:solidFill>
              <a:schemeClr val="accent6">
                <a:lumMod val="75000"/>
              </a:schemeClr>
            </a:solidFill>
            <a:miter lim="400000"/>
          </a:ln>
        </p:spPr>
        <p:txBody>
          <a:bodyPr lIns="14284" tIns="14284" rIns="14284" bIns="14284" anchor="ctr"/>
          <a:lstStyle/>
          <a:p>
            <a:pPr marL="0" marR="0" lvl="0" indent="0" defTabSz="171399"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Calibri" charset="0"/>
              <a:cs typeface="Calibri" charset="0"/>
              <a:sym typeface="Gill Sans"/>
            </a:endParaRPr>
          </a:p>
        </p:txBody>
      </p:sp>
      <p:sp>
        <p:nvSpPr>
          <p:cNvPr id="24" name="Freeform 9">
            <a:extLst>
              <a:ext uri="{FF2B5EF4-FFF2-40B4-BE49-F238E27FC236}">
                <a16:creationId xmlns:a16="http://schemas.microsoft.com/office/drawing/2014/main" id="{089C2F77-B49B-4B0B-9D2F-3A69C1815332}"/>
              </a:ext>
            </a:extLst>
          </p:cNvPr>
          <p:cNvSpPr>
            <a:spLocks noChangeArrowheads="1"/>
          </p:cNvSpPr>
          <p:nvPr/>
        </p:nvSpPr>
        <p:spPr bwMode="auto">
          <a:xfrm>
            <a:off x="8714245" y="2686638"/>
            <a:ext cx="307208" cy="238175"/>
          </a:xfrm>
          <a:custGeom>
            <a:avLst/>
            <a:gdLst>
              <a:gd name="T0" fmla="*/ 2147483646 w 319"/>
              <a:gd name="T1" fmla="*/ 2147483646 h 319"/>
              <a:gd name="T2" fmla="*/ 2147483646 w 319"/>
              <a:gd name="T3" fmla="*/ 2147483646 h 319"/>
              <a:gd name="T4" fmla="*/ 2147483646 w 319"/>
              <a:gd name="T5" fmla="*/ 2147483646 h 319"/>
              <a:gd name="T6" fmla="*/ 2147483646 w 319"/>
              <a:gd name="T7" fmla="*/ 2147483646 h 319"/>
              <a:gd name="T8" fmla="*/ 2147483646 w 319"/>
              <a:gd name="T9" fmla="*/ 2147483646 h 319"/>
              <a:gd name="T10" fmla="*/ 2147483646 w 319"/>
              <a:gd name="T11" fmla="*/ 2147483646 h 319"/>
              <a:gd name="T12" fmla="*/ 2147483646 w 319"/>
              <a:gd name="T13" fmla="*/ 2147483646 h 319"/>
              <a:gd name="T14" fmla="*/ 2147483646 w 319"/>
              <a:gd name="T15" fmla="*/ 2147483646 h 319"/>
              <a:gd name="T16" fmla="*/ 2147483646 w 319"/>
              <a:gd name="T17" fmla="*/ 2147483646 h 319"/>
              <a:gd name="T18" fmla="*/ 2147483646 w 319"/>
              <a:gd name="T19" fmla="*/ 2147483646 h 319"/>
              <a:gd name="T20" fmla="*/ 2147483646 w 319"/>
              <a:gd name="T21" fmla="*/ 2147483646 h 319"/>
              <a:gd name="T22" fmla="*/ 2147483646 w 319"/>
              <a:gd name="T23" fmla="*/ 2147483646 h 319"/>
              <a:gd name="T24" fmla="*/ 2147483646 w 319"/>
              <a:gd name="T25" fmla="*/ 2147483646 h 319"/>
              <a:gd name="T26" fmla="*/ 0 w 319"/>
              <a:gd name="T27" fmla="*/ 2147483646 h 319"/>
              <a:gd name="T28" fmla="*/ 2147483646 w 319"/>
              <a:gd name="T29" fmla="*/ 2147483646 h 319"/>
              <a:gd name="T30" fmla="*/ 2147483646 w 319"/>
              <a:gd name="T31" fmla="*/ 2147483646 h 319"/>
              <a:gd name="T32" fmla="*/ 2147483646 w 319"/>
              <a:gd name="T33" fmla="*/ 2147483646 h 319"/>
              <a:gd name="T34" fmla="*/ 2147483646 w 319"/>
              <a:gd name="T35" fmla="*/ 2147483646 h 319"/>
              <a:gd name="T36" fmla="*/ 2147483646 w 319"/>
              <a:gd name="T37" fmla="*/ 2147483646 h 319"/>
              <a:gd name="T38" fmla="*/ 0 w 319"/>
              <a:gd name="T39" fmla="*/ 2147483646 h 319"/>
              <a:gd name="T40" fmla="*/ 2147483646 w 319"/>
              <a:gd name="T41" fmla="*/ 0 h 319"/>
              <a:gd name="T42" fmla="*/ 2147483646 w 319"/>
              <a:gd name="T43" fmla="*/ 2147483646 h 319"/>
              <a:gd name="T44" fmla="*/ 2147483646 w 319"/>
              <a:gd name="T45" fmla="*/ 2147483646 h 319"/>
              <a:gd name="T46" fmla="*/ 2147483646 w 319"/>
              <a:gd name="T47" fmla="*/ 2147483646 h 319"/>
              <a:gd name="T48" fmla="*/ 2147483646 w 319"/>
              <a:gd name="T49" fmla="*/ 2147483646 h 319"/>
              <a:gd name="T50" fmla="*/ 2147483646 w 319"/>
              <a:gd name="T51" fmla="*/ 2147483646 h 319"/>
              <a:gd name="T52" fmla="*/ 2147483646 w 319"/>
              <a:gd name="T53" fmla="*/ 0 h 319"/>
              <a:gd name="T54" fmla="*/ 2147483646 w 319"/>
              <a:gd name="T55" fmla="*/ 2147483646 h 319"/>
              <a:gd name="T56" fmla="*/ 2147483646 w 319"/>
              <a:gd name="T57" fmla="*/ 2147483646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rgbClr val="C00000"/>
          </a:solidFill>
          <a:ln>
            <a:noFill/>
          </a:ln>
        </p:spPr>
        <p:txBody>
          <a:bodyPr wrap="none" anchor="ctr"/>
          <a:lstStyle/>
          <a:p>
            <a:pPr marL="0" marR="0" lvl="0" indent="0" defTabSz="457200" eaLnBrk="0" fontAlgn="auto" latinLnBrk="0" hangingPunct="0">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grpSp>
        <p:nvGrpSpPr>
          <p:cNvPr id="15" name="Group 6">
            <a:extLst>
              <a:ext uri="{FF2B5EF4-FFF2-40B4-BE49-F238E27FC236}">
                <a16:creationId xmlns:a16="http://schemas.microsoft.com/office/drawing/2014/main" id="{00890DEB-FD85-43C5-B934-05042063EAF5}"/>
              </a:ext>
            </a:extLst>
          </p:cNvPr>
          <p:cNvGrpSpPr/>
          <p:nvPr/>
        </p:nvGrpSpPr>
        <p:grpSpPr>
          <a:xfrm>
            <a:off x="0" y="206675"/>
            <a:ext cx="12192000" cy="1039544"/>
            <a:chOff x="5756390" y="483017"/>
            <a:chExt cx="14138212" cy="2079087"/>
          </a:xfrm>
        </p:grpSpPr>
        <p:sp>
          <p:nvSpPr>
            <p:cNvPr id="16" name="TextBox 7">
              <a:extLst>
                <a:ext uri="{FF2B5EF4-FFF2-40B4-BE49-F238E27FC236}">
                  <a16:creationId xmlns:a16="http://schemas.microsoft.com/office/drawing/2014/main" id="{DD32F6C6-EC63-4A38-A515-05AAC2B19A1C}"/>
                </a:ext>
              </a:extLst>
            </p:cNvPr>
            <p:cNvSpPr txBox="1"/>
            <p:nvPr/>
          </p:nvSpPr>
          <p:spPr>
            <a:xfrm>
              <a:off x="5988388" y="483017"/>
              <a:ext cx="13483159" cy="13234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solidFill>
                    <a:srgbClr val="445469"/>
                  </a:solidFill>
                  <a:latin typeface="Lato Regular"/>
                  <a:cs typeface="Lato Regular"/>
                </a:rPr>
                <a:t>Le paradoxe de l’optimisation</a:t>
              </a:r>
              <a:endParaRPr kumimoji="0" lang="id-ID" sz="4000" b="1" i="0" u="none" strike="noStrike" kern="1200" cap="none" spc="0" normalizeH="0" baseline="0" noProof="0" dirty="0">
                <a:ln>
                  <a:noFill/>
                </a:ln>
                <a:solidFill>
                  <a:srgbClr val="445469"/>
                </a:solidFill>
                <a:effectLst/>
                <a:uLnTx/>
                <a:uFillTx/>
                <a:latin typeface="Lato Regular"/>
                <a:ea typeface="+mn-ea"/>
                <a:cs typeface="Lato Regular"/>
              </a:endParaRPr>
            </a:p>
          </p:txBody>
        </p:sp>
        <p:sp>
          <p:nvSpPr>
            <p:cNvPr id="18" name="Rectangle 17">
              <a:extLst>
                <a:ext uri="{FF2B5EF4-FFF2-40B4-BE49-F238E27FC236}">
                  <a16:creationId xmlns:a16="http://schemas.microsoft.com/office/drawing/2014/main" id="{585773C4-D02C-41E8-8943-48C702966A8E}"/>
                </a:ext>
              </a:extLst>
            </p:cNvPr>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BBB5C"/>
                </a:solidFill>
                <a:effectLst/>
                <a:uLnTx/>
                <a:uFillTx/>
                <a:latin typeface="Open Sans Light"/>
                <a:ea typeface="+mn-ea"/>
                <a:cs typeface="+mn-cs"/>
              </a:endParaRPr>
            </a:p>
          </p:txBody>
        </p:sp>
        <p:sp>
          <p:nvSpPr>
            <p:cNvPr id="19" name="Subtitle 2">
              <a:extLst>
                <a:ext uri="{FF2B5EF4-FFF2-40B4-BE49-F238E27FC236}">
                  <a16:creationId xmlns:a16="http://schemas.microsoft.com/office/drawing/2014/main" id="{A99DC9AC-B24A-490F-AFA7-87DEE0790BFE}"/>
                </a:ext>
              </a:extLst>
            </p:cNvPr>
            <p:cNvSpPr txBox="1">
              <a:spLocks/>
            </p:cNvSpPr>
            <p:nvPr/>
          </p:nvSpPr>
          <p:spPr>
            <a:xfrm>
              <a:off x="5756390" y="1721924"/>
              <a:ext cx="14138212" cy="839116"/>
            </a:xfrm>
            <a:prstGeom prst="rect">
              <a:avLst/>
            </a:prstGeom>
          </p:spPr>
          <p:txBody>
            <a:bodyPr vert="horz" lIns="108745" tIns="54373" rIns="108745" bIns="54373" rtlCol="0">
              <a:normAutofit fontScale="85000"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fr-FR" sz="1600" dirty="0">
                  <a:solidFill>
                    <a:srgbClr val="445469"/>
                  </a:solidFill>
                  <a:latin typeface="Copperplate Gothic Bold" panose="020E0705020206020404" pitchFamily="34" charset="0"/>
                  <a:cs typeface="Arial" panose="020B0604020202020204" pitchFamily="34" charset="0"/>
                </a:rPr>
                <a:t>O</a:t>
              </a:r>
              <a:r>
                <a:rPr lang="fr-FR" sz="1900" dirty="0">
                  <a:latin typeface="Copperplate Gothic Bold" panose="020E0705020206020404" pitchFamily="34" charset="0"/>
                </a:rPr>
                <a:t>ptimiser un élément du système n’améliore pas l’ensemble, mais diminue l’efficacité globale’</a:t>
              </a:r>
            </a:p>
            <a:p>
              <a:pPr marL="0" marR="0" lvl="0" indent="0" algn="ctr" defTabSz="1087636" rtl="0" eaLnBrk="1" fontAlgn="auto" latinLnBrk="0" hangingPunct="1">
                <a:lnSpc>
                  <a:spcPct val="120000"/>
                </a:lnSpc>
                <a:spcBef>
                  <a:spcPct val="20000"/>
                </a:spcBef>
                <a:spcAft>
                  <a:spcPts val="0"/>
                </a:spcAft>
                <a:buClrTx/>
                <a:buSzTx/>
                <a:buFont typeface="Arial"/>
                <a:buNone/>
                <a:tabLst/>
                <a:defRPr/>
              </a:pPr>
              <a:endParaRPr kumimoji="0" lang="en-US" sz="1550" b="0" i="0" u="none" strike="noStrike" kern="1200" cap="none" spc="0" normalizeH="0" baseline="0" noProof="0" dirty="0">
                <a:ln>
                  <a:noFill/>
                </a:ln>
                <a:solidFill>
                  <a:srgbClr val="445469"/>
                </a:solidFill>
                <a:effectLst/>
                <a:uLnTx/>
                <a:uFillTx/>
                <a:latin typeface="Copperplate Gothic Bold" panose="020E0705020206020404" pitchFamily="34" charset="0"/>
                <a:ea typeface="+mn-ea"/>
                <a:cs typeface="Lato Light"/>
              </a:endParaRPr>
            </a:p>
          </p:txBody>
        </p:sp>
      </p:grpSp>
    </p:spTree>
    <p:extLst>
      <p:ext uri="{BB962C8B-B14F-4D97-AF65-F5344CB8AC3E}">
        <p14:creationId xmlns:p14="http://schemas.microsoft.com/office/powerpoint/2010/main" val="11584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a:extLst>
              <a:ext uri="{FF2B5EF4-FFF2-40B4-BE49-F238E27FC236}">
                <a16:creationId xmlns:a16="http://schemas.microsoft.com/office/drawing/2014/main" id="{8F551C6F-D25B-4753-A662-E20BEA8EADA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75" r="5475"/>
          <a:stretch>
            <a:fillRect/>
          </a:stretch>
        </p:blipFill>
        <p:spPr/>
      </p:pic>
      <p:sp>
        <p:nvSpPr>
          <p:cNvPr id="44" name="Line 5"/>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45" name="Line 6"/>
          <p:cNvSpPr>
            <a:spLocks noChangeShapeType="1"/>
          </p:cNvSpPr>
          <p:nvPr/>
        </p:nvSpPr>
        <p:spPr bwMode="auto">
          <a:xfrm>
            <a:off x="748577" y="-874184"/>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899" tIns="60950" rIns="121899" bIns="6095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Roboto Light" charset="0"/>
              <a:ea typeface="+mn-ea"/>
              <a:cs typeface="+mn-cs"/>
            </a:endParaRPr>
          </a:p>
        </p:txBody>
      </p:sp>
      <p:sp>
        <p:nvSpPr>
          <p:cNvPr id="8" name="Freeform 12">
            <a:extLst>
              <a:ext uri="{FF2B5EF4-FFF2-40B4-BE49-F238E27FC236}">
                <a16:creationId xmlns:a16="http://schemas.microsoft.com/office/drawing/2014/main" id="{2EB6336F-C0E7-4F16-9D9C-081456EAA20E}"/>
              </a:ext>
            </a:extLst>
          </p:cNvPr>
          <p:cNvSpPr/>
          <p:nvPr/>
        </p:nvSpPr>
        <p:spPr>
          <a:xfrm flipH="1">
            <a:off x="1587" y="0"/>
            <a:ext cx="7633406"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2">
              <a:lumMod val="90000"/>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Roboto Light" charset="0"/>
              <a:ea typeface="+mn-ea"/>
              <a:cs typeface="+mn-cs"/>
            </a:endParaRPr>
          </a:p>
        </p:txBody>
      </p:sp>
      <p:sp>
        <p:nvSpPr>
          <p:cNvPr id="10" name="TextBox 13">
            <a:extLst>
              <a:ext uri="{FF2B5EF4-FFF2-40B4-BE49-F238E27FC236}">
                <a16:creationId xmlns:a16="http://schemas.microsoft.com/office/drawing/2014/main" id="{A30D18D8-B442-4B8B-A9BF-ACA3305EA1D9}"/>
              </a:ext>
            </a:extLst>
          </p:cNvPr>
          <p:cNvSpPr txBox="1"/>
          <p:nvPr/>
        </p:nvSpPr>
        <p:spPr>
          <a:xfrm>
            <a:off x="642397" y="4171355"/>
            <a:ext cx="7702613" cy="1077218"/>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4000" b="1" dirty="0">
                <a:solidFill>
                  <a:prstClr val="white"/>
                </a:solidFill>
                <a:latin typeface="Roboto Regular" charset="0"/>
                <a:cs typeface="Roboto Regular" charset="0"/>
              </a:rPr>
              <a:t>DE LA VISION ENTREPRISE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oboto Regular" charset="0"/>
                <a:ea typeface="+mn-ea"/>
                <a:cs typeface="Roboto Regular" charset="0"/>
              </a:rPr>
              <a:t>A LA VISION ECOSYSTEME</a:t>
            </a:r>
          </a:p>
        </p:txBody>
      </p:sp>
      <p:sp>
        <p:nvSpPr>
          <p:cNvPr id="12" name="Rectangle 11">
            <a:extLst>
              <a:ext uri="{FF2B5EF4-FFF2-40B4-BE49-F238E27FC236}">
                <a16:creationId xmlns:a16="http://schemas.microsoft.com/office/drawing/2014/main" id="{AF2CAB26-AE32-42E9-A35E-4108E92A1C1A}"/>
              </a:ext>
            </a:extLst>
          </p:cNvPr>
          <p:cNvSpPr/>
          <p:nvPr/>
        </p:nvSpPr>
        <p:spPr>
          <a:xfrm>
            <a:off x="422109" y="4206240"/>
            <a:ext cx="74280" cy="9056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Roboto Light"/>
              <a:ea typeface="+mn-ea"/>
              <a:cs typeface="+mn-cs"/>
            </a:endParaRPr>
          </a:p>
        </p:txBody>
      </p:sp>
      <p:sp>
        <p:nvSpPr>
          <p:cNvPr id="14" name="Espace réservé du contenu 1">
            <a:extLst>
              <a:ext uri="{FF2B5EF4-FFF2-40B4-BE49-F238E27FC236}">
                <a16:creationId xmlns:a16="http://schemas.microsoft.com/office/drawing/2014/main" id="{BB3DA64B-3486-4D22-A756-54CF0E5738EF}"/>
              </a:ext>
            </a:extLst>
          </p:cNvPr>
          <p:cNvSpPr txBox="1">
            <a:spLocks/>
          </p:cNvSpPr>
          <p:nvPr/>
        </p:nvSpPr>
        <p:spPr bwMode="auto">
          <a:xfrm>
            <a:off x="0" y="761203"/>
            <a:ext cx="12192000" cy="673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1900"/>
              </a:lnSpc>
              <a:spcBef>
                <a:spcPts val="0"/>
              </a:spcBef>
              <a:spcAft>
                <a:spcPts val="600"/>
              </a:spcAft>
              <a:buClr>
                <a:srgbClr val="C00000"/>
              </a:buClr>
              <a:buSzTx/>
              <a:buFont typeface="Wingdings" panose="05000000000000000000" pitchFamily="2" charset="2"/>
              <a:buNone/>
              <a:tabLst/>
              <a:defRPr/>
            </a:pPr>
            <a:r>
              <a:rPr kumimoji="0" lang="fr-FR" sz="2400" b="1" i="0" u="none" strike="noStrike" kern="1200" cap="none" spc="0" normalizeH="0" baseline="0" noProof="0" dirty="0">
                <a:ln>
                  <a:noFill/>
                </a:ln>
                <a:solidFill>
                  <a:prstClr val="white"/>
                </a:solidFill>
                <a:effectLst/>
                <a:uLnTx/>
                <a:uFillTx/>
                <a:latin typeface="Lato Regular"/>
                <a:ea typeface="+mn-ea"/>
                <a:cs typeface="Arial" panose="020B0604020202020204" pitchFamily="34" charset="0"/>
              </a:rPr>
              <a:t>Un standard pour développer une Architecture d’Entreprise</a:t>
            </a:r>
            <a:endParaRPr kumimoji="0" lang="fr-FR" sz="2800" b="0" i="0" u="none" strike="noStrike" kern="1200" cap="none" spc="0" normalizeH="0" baseline="0" noProof="0" dirty="0">
              <a:ln>
                <a:noFill/>
              </a:ln>
              <a:solidFill>
                <a:prstClr val="white"/>
              </a:solidFill>
              <a:effectLst/>
              <a:uLnTx/>
              <a:uFillTx/>
              <a:latin typeface="Lato Light"/>
              <a:ea typeface="+mn-ea"/>
              <a:cs typeface="Arial" panose="020B0604020202020204" pitchFamily="34" charset="0"/>
            </a:endParaRPr>
          </a:p>
        </p:txBody>
      </p:sp>
      <p:sp>
        <p:nvSpPr>
          <p:cNvPr id="15" name="Espace réservé du contenu 1">
            <a:extLst>
              <a:ext uri="{FF2B5EF4-FFF2-40B4-BE49-F238E27FC236}">
                <a16:creationId xmlns:a16="http://schemas.microsoft.com/office/drawing/2014/main" id="{EC083ACE-F007-404E-AD70-D323D573BF29}"/>
              </a:ext>
            </a:extLst>
          </p:cNvPr>
          <p:cNvSpPr txBox="1">
            <a:spLocks/>
          </p:cNvSpPr>
          <p:nvPr/>
        </p:nvSpPr>
        <p:spPr bwMode="auto">
          <a:xfrm>
            <a:off x="0" y="5529403"/>
            <a:ext cx="12191999" cy="78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324000" algn="l" rtl="0" eaLnBrk="0" fontAlgn="base" hangingPunct="0">
              <a:lnSpc>
                <a:spcPts val="1900"/>
              </a:lnSpc>
              <a:spcBef>
                <a:spcPts val="300"/>
              </a:spcBef>
              <a:spcAft>
                <a:spcPct val="0"/>
              </a:spcAft>
              <a:buClr>
                <a:srgbClr val="C00000"/>
              </a:buClr>
              <a:buFont typeface="Wingdings" panose="05000000000000000000" pitchFamily="2" charset="2"/>
              <a:buChar char="v"/>
              <a:defRPr sz="1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1900"/>
              </a:lnSpc>
              <a:spcBef>
                <a:spcPts val="0"/>
              </a:spcBef>
              <a:spcAft>
                <a:spcPct val="0"/>
              </a:spcAft>
              <a:buClr>
                <a:schemeClr val="bg2">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1900"/>
              </a:lnSpc>
              <a:spcBef>
                <a:spcPts val="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1900"/>
              </a:lnSpc>
              <a:spcBef>
                <a:spcPts val="0"/>
              </a:spcBef>
              <a:spcAft>
                <a:spcPct val="0"/>
              </a:spcAft>
              <a:buFont typeface="Arial"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ts val="0"/>
              </a:spcBef>
              <a:spcAft>
                <a:spcPts val="0"/>
              </a:spcAft>
              <a:buClr>
                <a:srgbClr val="C00000"/>
              </a:buClr>
              <a:buSzTx/>
              <a:buFont typeface="Wingdings" panose="05000000000000000000" pitchFamily="2" charset="2"/>
              <a:buNone/>
              <a:tabLst/>
              <a:defRPr/>
            </a:pPr>
            <a:endParaRPr kumimoji="0" lang="fr-FR" sz="24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1000734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phone-call_POWER_USER_SEPARATOR_ICONS_call_POWER_USER_SEPARATOR_ICONS_incoming_POWER_USER_SEPARATOR_ICONS_iphone_POWER_USER_SEPARATOR_ICONS_phone_POWER_USER_SEPARATOR_ICONS_smartphone"/>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120882</TotalTime>
  <Words>863</Words>
  <Application>Microsoft Office PowerPoint</Application>
  <PresentationFormat>Grand écran</PresentationFormat>
  <Paragraphs>166</Paragraphs>
  <Slides>11</Slides>
  <Notes>1</Notes>
  <HiddenSlides>0</HiddenSlides>
  <MMClips>0</MMClips>
  <ScaleCrop>false</ScaleCrop>
  <HeadingPairs>
    <vt:vector size="6" baseType="variant">
      <vt:variant>
        <vt:lpstr>Polices utilisées</vt:lpstr>
      </vt:variant>
      <vt:variant>
        <vt:i4>19</vt:i4>
      </vt:variant>
      <vt:variant>
        <vt:lpstr>Thème</vt:lpstr>
      </vt:variant>
      <vt:variant>
        <vt:i4>3</vt:i4>
      </vt:variant>
      <vt:variant>
        <vt:lpstr>Titres des diapositives</vt:lpstr>
      </vt:variant>
      <vt:variant>
        <vt:i4>11</vt:i4>
      </vt:variant>
    </vt:vector>
  </HeadingPairs>
  <TitlesOfParts>
    <vt:vector size="33" baseType="lpstr">
      <vt:lpstr>Arial Unicode MS</vt:lpstr>
      <vt:lpstr>MS PGothic</vt:lpstr>
      <vt:lpstr>Arial</vt:lpstr>
      <vt:lpstr>Arial Narrow</vt:lpstr>
      <vt:lpstr>Arial Rounded MT Bold</vt:lpstr>
      <vt:lpstr>Calibri</vt:lpstr>
      <vt:lpstr>Calibri Light</vt:lpstr>
      <vt:lpstr>Copperplate Gothic Bold</vt:lpstr>
      <vt:lpstr>Gill Sans</vt:lpstr>
      <vt:lpstr>Lato</vt:lpstr>
      <vt:lpstr>Lato Light</vt:lpstr>
      <vt:lpstr>Lato Regular</vt:lpstr>
      <vt:lpstr>Open Sans Light</vt:lpstr>
      <vt:lpstr>Raleway Light</vt:lpstr>
      <vt:lpstr>Roboto Light</vt:lpstr>
      <vt:lpstr>Roboto Regular</vt:lpstr>
      <vt:lpstr>Times New Roman</vt:lpstr>
      <vt:lpstr>TKTypeRegular-Bold</vt:lpstr>
      <vt:lpstr>Wingdings</vt:lpstr>
      <vt:lpstr>1_Thème Office</vt:lpstr>
      <vt:lpstr>1_Default Theme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Moyen</dc:creator>
  <cp:lastModifiedBy>Moyen Pierre</cp:lastModifiedBy>
  <cp:revision>5014</cp:revision>
  <cp:lastPrinted>2018-07-19T05:45:12Z</cp:lastPrinted>
  <dcterms:created xsi:type="dcterms:W3CDTF">2012-07-30T22:21:58Z</dcterms:created>
  <dcterms:modified xsi:type="dcterms:W3CDTF">2018-11-18T16:23:36Z</dcterms:modified>
</cp:coreProperties>
</file>