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82" r:id="rId1"/>
    <p:sldMasterId id="2147484019" r:id="rId2"/>
    <p:sldMasterId id="2147484031" r:id="rId3"/>
    <p:sldMasterId id="2147484006" r:id="rId4"/>
    <p:sldMasterId id="2147484043" r:id="rId5"/>
  </p:sldMasterIdLst>
  <p:notesMasterIdLst>
    <p:notesMasterId r:id="rId22"/>
  </p:notesMasterIdLst>
  <p:handoutMasterIdLst>
    <p:handoutMasterId r:id="rId23"/>
  </p:handoutMasterIdLst>
  <p:sldIdLst>
    <p:sldId id="288" r:id="rId6"/>
    <p:sldId id="291" r:id="rId7"/>
    <p:sldId id="340" r:id="rId8"/>
    <p:sldId id="261" r:id="rId9"/>
    <p:sldId id="290" r:id="rId10"/>
    <p:sldId id="300" r:id="rId11"/>
    <p:sldId id="334" r:id="rId12"/>
    <p:sldId id="335" r:id="rId13"/>
    <p:sldId id="326" r:id="rId14"/>
    <p:sldId id="341" r:id="rId15"/>
    <p:sldId id="318" r:id="rId16"/>
    <p:sldId id="346" r:id="rId17"/>
    <p:sldId id="331" r:id="rId18"/>
    <p:sldId id="349" r:id="rId19"/>
    <p:sldId id="324" r:id="rId20"/>
    <p:sldId id="347" r:id="rId21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198"/>
    <p:restoredTop sz="93576"/>
  </p:normalViewPr>
  <p:slideViewPr>
    <p:cSldViewPr snapToGrid="0" snapToObjects="1">
      <p:cViewPr>
        <p:scale>
          <a:sx n="100" d="100"/>
          <a:sy n="100" d="100"/>
        </p:scale>
        <p:origin x="2322" y="2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73" d="100"/>
          <a:sy n="73" d="100"/>
        </p:scale>
        <p:origin x="2136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885D48E-F21A-674A-BCEC-DD7E17DABB12}" type="doc">
      <dgm:prSet loTypeId="urn:microsoft.com/office/officeart/2005/8/layout/chevron1" loCatId="" qsTypeId="urn:microsoft.com/office/officeart/2005/8/quickstyle/simple4" qsCatId="simple" csTypeId="urn:microsoft.com/office/officeart/2005/8/colors/accent1_2" csCatId="accent1" phldr="1"/>
      <dgm:spPr/>
    </dgm:pt>
    <dgm:pt modelId="{A89A4E4E-42EB-4643-846D-C8B66B86526F}">
      <dgm:prSet phldrT="[Texte]" custT="1"/>
      <dgm:spPr>
        <a:solidFill>
          <a:schemeClr val="accent6"/>
        </a:solidFill>
      </dgm:spPr>
      <dgm:t>
        <a:bodyPr/>
        <a:lstStyle/>
        <a:p>
          <a:r>
            <a:rPr lang="fr-FR" sz="1200" dirty="0"/>
            <a:t>1. Lister les différents objets métiers et leurs relations</a:t>
          </a:r>
        </a:p>
      </dgm:t>
    </dgm:pt>
    <dgm:pt modelId="{4B2F2EBA-D84B-184C-8C32-F8D7F95BFAA7}" type="parTrans" cxnId="{39FE2B66-6738-2C4E-8B84-38562FEE7B15}">
      <dgm:prSet/>
      <dgm:spPr/>
      <dgm:t>
        <a:bodyPr/>
        <a:lstStyle/>
        <a:p>
          <a:endParaRPr lang="fr-FR"/>
        </a:p>
      </dgm:t>
    </dgm:pt>
    <dgm:pt modelId="{57330CC3-22AF-6746-ADC9-76DE328764E6}" type="sibTrans" cxnId="{39FE2B66-6738-2C4E-8B84-38562FEE7B15}">
      <dgm:prSet/>
      <dgm:spPr/>
      <dgm:t>
        <a:bodyPr/>
        <a:lstStyle/>
        <a:p>
          <a:endParaRPr lang="fr-FR"/>
        </a:p>
      </dgm:t>
    </dgm:pt>
    <dgm:pt modelId="{D249BC9F-7937-A147-BE6F-0942407A8119}">
      <dgm:prSet/>
      <dgm:spPr/>
      <dgm:t>
        <a:bodyPr/>
        <a:lstStyle/>
        <a:p>
          <a:r>
            <a:rPr lang="fr-FR" dirty="0"/>
            <a:t>4. Consolider les données de référence à travers les différents domaines fonctionnels </a:t>
          </a:r>
        </a:p>
      </dgm:t>
    </dgm:pt>
    <dgm:pt modelId="{BDCFE0A1-63DB-9941-BEF5-4A92D1463286}" type="parTrans" cxnId="{21324944-71BB-CB4A-84EB-51CBA0066323}">
      <dgm:prSet/>
      <dgm:spPr/>
      <dgm:t>
        <a:bodyPr/>
        <a:lstStyle/>
        <a:p>
          <a:endParaRPr lang="fr-FR"/>
        </a:p>
      </dgm:t>
    </dgm:pt>
    <dgm:pt modelId="{A8D55A68-DAB9-1A4D-BCCA-F2DB97D33B55}" type="sibTrans" cxnId="{21324944-71BB-CB4A-84EB-51CBA0066323}">
      <dgm:prSet/>
      <dgm:spPr/>
      <dgm:t>
        <a:bodyPr/>
        <a:lstStyle/>
        <a:p>
          <a:endParaRPr lang="fr-FR"/>
        </a:p>
      </dgm:t>
    </dgm:pt>
    <dgm:pt modelId="{ACAFD035-77F6-9242-ADCC-828846F63E8B}">
      <dgm:prSet/>
      <dgm:spPr>
        <a:solidFill>
          <a:schemeClr val="accent3"/>
        </a:solidFill>
      </dgm:spPr>
      <dgm:t>
        <a:bodyPr/>
        <a:lstStyle/>
        <a:p>
          <a:r>
            <a:rPr lang="fr-FR" dirty="0"/>
            <a:t>2. Déterminer les données de référence et les données métier de chaque objet métier</a:t>
          </a:r>
        </a:p>
      </dgm:t>
    </dgm:pt>
    <dgm:pt modelId="{BFDC8A05-10CA-A94F-A068-7115B2B26B83}" type="sibTrans" cxnId="{AC61EFB7-0AEC-4149-96C7-0B7603CAC398}">
      <dgm:prSet/>
      <dgm:spPr/>
      <dgm:t>
        <a:bodyPr/>
        <a:lstStyle/>
        <a:p>
          <a:endParaRPr lang="fr-FR"/>
        </a:p>
      </dgm:t>
    </dgm:pt>
    <dgm:pt modelId="{62F49355-0E38-B545-AE07-02E738236500}" type="parTrans" cxnId="{AC61EFB7-0AEC-4149-96C7-0B7603CAC398}">
      <dgm:prSet/>
      <dgm:spPr/>
      <dgm:t>
        <a:bodyPr/>
        <a:lstStyle/>
        <a:p>
          <a:endParaRPr lang="fr-FR"/>
        </a:p>
      </dgm:t>
    </dgm:pt>
    <dgm:pt modelId="{5DF3A518-E3CE-4A40-B659-AB57562790E4}">
      <dgm:prSet/>
      <dgm:spPr/>
      <dgm:t>
        <a:bodyPr/>
        <a:lstStyle/>
        <a:p>
          <a:r>
            <a:rPr lang="fr-FR" dirty="0"/>
            <a:t>3. Créer des objets métier de référence</a:t>
          </a:r>
        </a:p>
      </dgm:t>
    </dgm:pt>
    <dgm:pt modelId="{F7E443AE-C252-1344-A9D7-BE017454A93E}" type="parTrans" cxnId="{CA0AEF9E-7B1D-3E44-A8C4-CF131ACE6EE6}">
      <dgm:prSet/>
      <dgm:spPr/>
      <dgm:t>
        <a:bodyPr/>
        <a:lstStyle/>
        <a:p>
          <a:endParaRPr lang="fr-FR"/>
        </a:p>
      </dgm:t>
    </dgm:pt>
    <dgm:pt modelId="{663266A5-DA0C-4F40-817E-E1CB2E24F770}" type="sibTrans" cxnId="{CA0AEF9E-7B1D-3E44-A8C4-CF131ACE6EE6}">
      <dgm:prSet/>
      <dgm:spPr/>
      <dgm:t>
        <a:bodyPr/>
        <a:lstStyle/>
        <a:p>
          <a:endParaRPr lang="fr-FR"/>
        </a:p>
      </dgm:t>
    </dgm:pt>
    <dgm:pt modelId="{A13E3BA2-3B48-E341-9C8F-6E29A3363361}" type="pres">
      <dgm:prSet presAssocID="{2885D48E-F21A-674A-BCEC-DD7E17DABB12}" presName="Name0" presStyleCnt="0">
        <dgm:presLayoutVars>
          <dgm:dir/>
          <dgm:animLvl val="lvl"/>
          <dgm:resizeHandles val="exact"/>
        </dgm:presLayoutVars>
      </dgm:prSet>
      <dgm:spPr/>
    </dgm:pt>
    <dgm:pt modelId="{6CAA565F-2EEF-5949-B73E-FA6E386C1164}" type="pres">
      <dgm:prSet presAssocID="{A89A4E4E-42EB-4643-846D-C8B66B86526F}" presName="parTxOnly" presStyleLbl="node1" presStyleIdx="0" presStyleCnt="4" custLinFactY="-47713" custLinFactNeighborX="87397" custLinFactNeighborY="-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45C5F73-A40F-7144-AAE6-02EC7D8C55F7}" type="pres">
      <dgm:prSet presAssocID="{57330CC3-22AF-6746-ADC9-76DE328764E6}" presName="parTxOnlySpace" presStyleCnt="0"/>
      <dgm:spPr/>
    </dgm:pt>
    <dgm:pt modelId="{B5D6BC99-0174-0243-BCF5-0429B276D947}" type="pres">
      <dgm:prSet presAssocID="{ACAFD035-77F6-9242-ADCC-828846F63E8B}" presName="parTxOnly" presStyleLbl="node1" presStyleIdx="1" presStyleCnt="4" custLinFactNeighborX="14498" custLinFactNeighborY="-4517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1B192E5-8E15-4645-BF6C-33D244A7EC16}" type="pres">
      <dgm:prSet presAssocID="{BFDC8A05-10CA-A94F-A068-7115B2B26B83}" presName="parTxOnlySpace" presStyleCnt="0"/>
      <dgm:spPr/>
    </dgm:pt>
    <dgm:pt modelId="{43E7E2CC-4558-C848-9511-4A1C46537977}" type="pres">
      <dgm:prSet presAssocID="{5DF3A518-E3CE-4A40-B659-AB57562790E4}" presName="parTxOnly" presStyleLbl="node1" presStyleIdx="2" presStyleCnt="4" custLinFactNeighborX="18620" custLinFactNeighborY="6424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C0D19F5-EBD2-0C4C-A18B-3ACBD8DDC246}" type="pres">
      <dgm:prSet presAssocID="{663266A5-DA0C-4F40-817E-E1CB2E24F770}" presName="parTxOnlySpace" presStyleCnt="0"/>
      <dgm:spPr/>
    </dgm:pt>
    <dgm:pt modelId="{C5873326-5DEE-7246-9D64-3F9D042EBF0D}" type="pres">
      <dgm:prSet presAssocID="{D249BC9F-7937-A147-BE6F-0942407A8119}" presName="parTxOnly" presStyleLbl="node1" presStyleIdx="3" presStyleCnt="4" custLinFactY="66503" custLinFactNeighborX="-53181" custLinFactNeighbor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1FE18125-C904-1840-AA3F-3DBD066B2117}" type="presOf" srcId="{ACAFD035-77F6-9242-ADCC-828846F63E8B}" destId="{B5D6BC99-0174-0243-BCF5-0429B276D947}" srcOrd="0" destOrd="0" presId="urn:microsoft.com/office/officeart/2005/8/layout/chevron1"/>
    <dgm:cxn modelId="{AC61EFB7-0AEC-4149-96C7-0B7603CAC398}" srcId="{2885D48E-F21A-674A-BCEC-DD7E17DABB12}" destId="{ACAFD035-77F6-9242-ADCC-828846F63E8B}" srcOrd="1" destOrd="0" parTransId="{62F49355-0E38-B545-AE07-02E738236500}" sibTransId="{BFDC8A05-10CA-A94F-A068-7115B2B26B83}"/>
    <dgm:cxn modelId="{B7FC3C44-0E82-574C-908C-314A67A45D60}" type="presOf" srcId="{A89A4E4E-42EB-4643-846D-C8B66B86526F}" destId="{6CAA565F-2EEF-5949-B73E-FA6E386C1164}" srcOrd="0" destOrd="0" presId="urn:microsoft.com/office/officeart/2005/8/layout/chevron1"/>
    <dgm:cxn modelId="{F3D39377-073E-B341-9C90-32B5D85792F3}" type="presOf" srcId="{D249BC9F-7937-A147-BE6F-0942407A8119}" destId="{C5873326-5DEE-7246-9D64-3F9D042EBF0D}" srcOrd="0" destOrd="0" presId="urn:microsoft.com/office/officeart/2005/8/layout/chevron1"/>
    <dgm:cxn modelId="{92571EA6-0159-9E45-B811-FC00CACEE490}" type="presOf" srcId="{5DF3A518-E3CE-4A40-B659-AB57562790E4}" destId="{43E7E2CC-4558-C848-9511-4A1C46537977}" srcOrd="0" destOrd="0" presId="urn:microsoft.com/office/officeart/2005/8/layout/chevron1"/>
    <dgm:cxn modelId="{39FE2B66-6738-2C4E-8B84-38562FEE7B15}" srcId="{2885D48E-F21A-674A-BCEC-DD7E17DABB12}" destId="{A89A4E4E-42EB-4643-846D-C8B66B86526F}" srcOrd="0" destOrd="0" parTransId="{4B2F2EBA-D84B-184C-8C32-F8D7F95BFAA7}" sibTransId="{57330CC3-22AF-6746-ADC9-76DE328764E6}"/>
    <dgm:cxn modelId="{21324944-71BB-CB4A-84EB-51CBA0066323}" srcId="{2885D48E-F21A-674A-BCEC-DD7E17DABB12}" destId="{D249BC9F-7937-A147-BE6F-0942407A8119}" srcOrd="3" destOrd="0" parTransId="{BDCFE0A1-63DB-9941-BEF5-4A92D1463286}" sibTransId="{A8D55A68-DAB9-1A4D-BCCA-F2DB97D33B55}"/>
    <dgm:cxn modelId="{434E2E5B-5FA3-F746-973D-1AB3E02A6B30}" type="presOf" srcId="{2885D48E-F21A-674A-BCEC-DD7E17DABB12}" destId="{A13E3BA2-3B48-E341-9C8F-6E29A3363361}" srcOrd="0" destOrd="0" presId="urn:microsoft.com/office/officeart/2005/8/layout/chevron1"/>
    <dgm:cxn modelId="{CA0AEF9E-7B1D-3E44-A8C4-CF131ACE6EE6}" srcId="{2885D48E-F21A-674A-BCEC-DD7E17DABB12}" destId="{5DF3A518-E3CE-4A40-B659-AB57562790E4}" srcOrd="2" destOrd="0" parTransId="{F7E443AE-C252-1344-A9D7-BE017454A93E}" sibTransId="{663266A5-DA0C-4F40-817E-E1CB2E24F770}"/>
    <dgm:cxn modelId="{1490E7AA-1ADB-5B44-84C1-A9D441F25FF0}" type="presParOf" srcId="{A13E3BA2-3B48-E341-9C8F-6E29A3363361}" destId="{6CAA565F-2EEF-5949-B73E-FA6E386C1164}" srcOrd="0" destOrd="0" presId="urn:microsoft.com/office/officeart/2005/8/layout/chevron1"/>
    <dgm:cxn modelId="{CEC9B4B4-5E24-0947-8977-0936D0760D9D}" type="presParOf" srcId="{A13E3BA2-3B48-E341-9C8F-6E29A3363361}" destId="{E45C5F73-A40F-7144-AAE6-02EC7D8C55F7}" srcOrd="1" destOrd="0" presId="urn:microsoft.com/office/officeart/2005/8/layout/chevron1"/>
    <dgm:cxn modelId="{A60C2FF2-55B2-AB45-A5A5-2ED494E8E898}" type="presParOf" srcId="{A13E3BA2-3B48-E341-9C8F-6E29A3363361}" destId="{B5D6BC99-0174-0243-BCF5-0429B276D947}" srcOrd="2" destOrd="0" presId="urn:microsoft.com/office/officeart/2005/8/layout/chevron1"/>
    <dgm:cxn modelId="{712B4459-57A6-F54E-9BFE-ADBAA2D97A86}" type="presParOf" srcId="{A13E3BA2-3B48-E341-9C8F-6E29A3363361}" destId="{61B192E5-8E15-4645-BF6C-33D244A7EC16}" srcOrd="3" destOrd="0" presId="urn:microsoft.com/office/officeart/2005/8/layout/chevron1"/>
    <dgm:cxn modelId="{F71F751F-F374-DF4D-8E67-2011F71A2712}" type="presParOf" srcId="{A13E3BA2-3B48-E341-9C8F-6E29A3363361}" destId="{43E7E2CC-4558-C848-9511-4A1C46537977}" srcOrd="4" destOrd="0" presId="urn:microsoft.com/office/officeart/2005/8/layout/chevron1"/>
    <dgm:cxn modelId="{1F7F2BDF-8C24-814B-AD40-8CFE80D9DDFD}" type="presParOf" srcId="{A13E3BA2-3B48-E341-9C8F-6E29A3363361}" destId="{3C0D19F5-EBD2-0C4C-A18B-3ACBD8DDC246}" srcOrd="5" destOrd="0" presId="urn:microsoft.com/office/officeart/2005/8/layout/chevron1"/>
    <dgm:cxn modelId="{95129B20-0641-1144-BA39-19C4C29BC583}" type="presParOf" srcId="{A13E3BA2-3B48-E341-9C8F-6E29A3363361}" destId="{C5873326-5DEE-7246-9D64-3F9D042EBF0D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AA565F-2EEF-5949-B73E-FA6E386C1164}">
      <dsp:nvSpPr>
        <dsp:cNvPr id="0" name=""/>
        <dsp:cNvSpPr/>
      </dsp:nvSpPr>
      <dsp:spPr>
        <a:xfrm>
          <a:off x="210695" y="912178"/>
          <a:ext cx="2364310" cy="945724"/>
        </a:xfrm>
        <a:prstGeom prst="chevron">
          <a:avLst/>
        </a:prstGeom>
        <a:solidFill>
          <a:schemeClr val="accent6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/>
            <a:t>1. Lister les différents objets métiers et leurs relations</a:t>
          </a:r>
        </a:p>
      </dsp:txBody>
      <dsp:txXfrm>
        <a:off x="683557" y="912178"/>
        <a:ext cx="1418586" cy="945724"/>
      </dsp:txXfrm>
    </dsp:sp>
    <dsp:sp modelId="{B5D6BC99-0174-0243-BCF5-0429B276D947}">
      <dsp:nvSpPr>
        <dsp:cNvPr id="0" name=""/>
        <dsp:cNvSpPr/>
      </dsp:nvSpPr>
      <dsp:spPr>
        <a:xfrm>
          <a:off x="2166219" y="1881895"/>
          <a:ext cx="2364310" cy="945724"/>
        </a:xfrm>
        <a:prstGeom prst="chevron">
          <a:avLst/>
        </a:prstGeom>
        <a:solidFill>
          <a:schemeClr val="accent3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/>
            <a:t>2. Déterminer les données de référence et les données métier de chaque objet métier</a:t>
          </a:r>
        </a:p>
      </dsp:txBody>
      <dsp:txXfrm>
        <a:off x="2639081" y="1881895"/>
        <a:ext cx="1418586" cy="945724"/>
      </dsp:txXfrm>
    </dsp:sp>
    <dsp:sp modelId="{43E7E2CC-4558-C848-9511-4A1C46537977}">
      <dsp:nvSpPr>
        <dsp:cNvPr id="0" name=""/>
        <dsp:cNvSpPr/>
      </dsp:nvSpPr>
      <dsp:spPr>
        <a:xfrm>
          <a:off x="4303844" y="2916735"/>
          <a:ext cx="2364310" cy="945724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/>
            <a:t>3. Créer des objets métier de référence</a:t>
          </a:r>
        </a:p>
      </dsp:txBody>
      <dsp:txXfrm>
        <a:off x="4776706" y="2916735"/>
        <a:ext cx="1418586" cy="945724"/>
      </dsp:txXfrm>
    </dsp:sp>
    <dsp:sp modelId="{C5873326-5DEE-7246-9D64-3F9D042EBF0D}">
      <dsp:nvSpPr>
        <dsp:cNvPr id="0" name=""/>
        <dsp:cNvSpPr/>
      </dsp:nvSpPr>
      <dsp:spPr>
        <a:xfrm>
          <a:off x="6261964" y="3883795"/>
          <a:ext cx="2364310" cy="945724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/>
            <a:t>4. Consolider les données de référence à travers les différents domaines fonctionnels </a:t>
          </a:r>
        </a:p>
      </dsp:txBody>
      <dsp:txXfrm>
        <a:off x="6734826" y="3883795"/>
        <a:ext cx="1418586" cy="9457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1E510D-47F1-F141-BB51-97F51666DA9C}" type="datetimeFigureOut">
              <a:rPr lang="fr-FR" smtClean="0"/>
              <a:t>19/11/2018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9A11E8-BC92-CD46-9B4A-BF631ED95B4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55447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6FDE41-6D04-B34D-A119-B83168DD9743}" type="datetimeFigureOut">
              <a:rPr lang="fr-FR" smtClean="0"/>
              <a:t>19/11/2018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A6A2FF-4B3F-EE4A-A5F4-5696C557016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118941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A6A2FF-4B3F-EE4A-A5F4-5696C557016F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1949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988401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7B764-E8F2-0340-9481-D2750DF00A63}" type="datetime1">
              <a:rPr lang="fr-FR" smtClean="0"/>
              <a:t>19/11/2018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URBA ESR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77FC5-639D-F14D-9C32-AE0FACC8F66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7450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8E8FD-FEAC-6347-B552-1E130CFB1BFC}" type="datetime1">
              <a:rPr lang="fr-FR" smtClean="0"/>
              <a:t>19/11/2018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URBA ESR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77FC5-639D-F14D-9C32-AE0FACC8F66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99877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7E3E1-69F6-0C48-AD3C-4FDF996E564E}" type="datetime1">
              <a:rPr lang="fr-FR" smtClean="0"/>
              <a:t>19/11/2018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URBA ESR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77FC5-639D-F14D-9C32-AE0FACC8F66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69143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41632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D34A0-1697-C140-AE95-2C3B379C434B}" type="datetime1">
              <a:rPr lang="fr-FR" smtClean="0"/>
              <a:t>19/11/2018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URBA ESR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7D579-A5E6-8F45-B0C5-71509810CC7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54249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20AE5-4A4B-A243-9A7B-115FD0B544AC}" type="datetime1">
              <a:rPr lang="fr-FR" smtClean="0"/>
              <a:t>19/11/2018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URBA ESR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7D579-A5E6-8F45-B0C5-71509810CC7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73387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92AAC-5A5F-D841-A332-F6990462A8EF}" type="datetime1">
              <a:rPr lang="fr-FR" smtClean="0"/>
              <a:t>19/11/2018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URBA ESR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7D579-A5E6-8F45-B0C5-71509810CC7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52337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ACFFD-593D-8344-93F2-E727293D10BB}" type="datetime1">
              <a:rPr lang="fr-FR" smtClean="0"/>
              <a:t>19/11/2018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URBA ESR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7D579-A5E6-8F45-B0C5-71509810CC7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91916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F6B5E-62B3-6C41-A8AA-F236C005C22C}" type="datetime1">
              <a:rPr lang="fr-FR" smtClean="0"/>
              <a:t>19/11/2018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URBA ESR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7D579-A5E6-8F45-B0C5-71509810CC7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510199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79195-FF25-4E47-89C1-4D3E6B1883A9}" type="datetime1">
              <a:rPr lang="fr-FR" smtClean="0"/>
              <a:t>19/11/2018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URBA ESR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7D579-A5E6-8F45-B0C5-71509810CC7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5859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8FEEA-2F45-D54A-9340-713CA7B86BDD}" type="datetime1">
              <a:rPr lang="fr-FR" smtClean="0"/>
              <a:t>19/11/2018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URBA ESR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77FC5-639D-F14D-9C32-AE0FACC8F66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673364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EAE6C0-DC20-5549-8D50-4085050A8680}" type="datetime1">
              <a:rPr lang="fr-FR" smtClean="0"/>
              <a:t>19/11/2018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URBA ESR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7D579-A5E6-8F45-B0C5-71509810CC7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336670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FA4AA-8453-7A43-9C6C-43F709894A72}" type="datetime1">
              <a:rPr lang="fr-FR" smtClean="0"/>
              <a:t>19/11/2018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URBA ESR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7D579-A5E6-8F45-B0C5-71509810CC7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28788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675E8-B965-FA47-9217-9463FC75440F}" type="datetime1">
              <a:rPr lang="fr-FR" smtClean="0"/>
              <a:t>19/11/2018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URBA ESR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7D579-A5E6-8F45-B0C5-71509810CC7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293130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C39AB-CABD-864D-B483-36174AD21AD8}" type="datetime1">
              <a:rPr lang="fr-FR" smtClean="0"/>
              <a:t>19/11/2018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URBA ESR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7D579-A5E6-8F45-B0C5-71509810CC7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369050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5599B-4CE9-7C4E-B1AD-1A06452B31BA}" type="datetime1">
              <a:rPr lang="fr-FR" smtClean="0"/>
              <a:t>19/11/2018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URBA ESR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7D579-A5E6-8F45-B0C5-71509810CC7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275576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e de titr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Espace réservé de la date 2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817A1-594D-6F46-9B8B-21875FE6D1A5}" type="datetime1">
              <a:rPr lang="fr-FR" smtClean="0"/>
              <a:t>19/11/2018</a:t>
            </a:fld>
            <a:endParaRPr lang="fr-FR" dirty="0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‹N°›</a:t>
            </a:fld>
            <a:endParaRPr kumimoji="0" lang="en-US" sz="1600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30" name="Espace réservé du pied de page 2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r-FR" dirty="0"/>
              <a:t>URBAESR</a:t>
            </a:r>
          </a:p>
        </p:txBody>
      </p:sp>
      <p:sp>
        <p:nvSpPr>
          <p:cNvPr id="32" name="Titre 3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AA05255-895D-B740-9995-28EDD852D72C}" type="datetime1">
              <a:rPr lang="fr-FR" smtClean="0"/>
              <a:t>19/11/2018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URBA ESR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pPr>
              <a:defRPr/>
            </a:pPr>
            <a:fld id="{DEDAAD9A-ADCB-4620-BD6B-E74C7D18326E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899592" y="1844824"/>
            <a:ext cx="7906080" cy="4254224"/>
          </a:xfrm>
        </p:spPr>
        <p:txBody>
          <a:bodyPr/>
          <a:lstStyle/>
          <a:p>
            <a:pPr lvl="0" eaLnBrk="1" latinLnBrk="0" hangingPunct="1"/>
            <a:r>
              <a:rPr lang="fr-FR" dirty="0"/>
              <a:t>Cliquez pour modifier les styles du texte du masque</a:t>
            </a:r>
          </a:p>
          <a:p>
            <a:pPr lvl="1" eaLnBrk="1" latinLnBrk="0" hangingPunct="1"/>
            <a:r>
              <a:rPr lang="fr-FR" dirty="0"/>
              <a:t>Deuxième niveau</a:t>
            </a:r>
          </a:p>
          <a:p>
            <a:pPr lvl="2" eaLnBrk="1" latinLnBrk="0" hangingPunct="1"/>
            <a:r>
              <a:rPr lang="fr-FR" dirty="0"/>
              <a:t>Troisième niveau</a:t>
            </a:r>
          </a:p>
          <a:p>
            <a:pPr lvl="3" eaLnBrk="1" latinLnBrk="0" hangingPunct="1"/>
            <a:r>
              <a:rPr lang="fr-FR" dirty="0"/>
              <a:t>Quatrième niveau</a:t>
            </a:r>
          </a:p>
          <a:p>
            <a:pPr lvl="4" eaLnBrk="1" latinLnBrk="0" hangingPunct="1"/>
            <a:r>
              <a:rPr lang="fr-FR" dirty="0"/>
              <a:t>Cinquième niveau</a:t>
            </a:r>
          </a:p>
          <a:p>
            <a:pPr lvl="4" eaLnBrk="1" latinLnBrk="0" hangingPunct="1"/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URBA ESR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B66DBAE-0702-DA44-BB1A-1287627A612C}" type="datetime1">
              <a:rPr lang="fr-FR" smtClean="0"/>
              <a:t>19/11/2018</a:t>
            </a:fld>
            <a:endParaRPr lang="fr-FR" dirty="0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lipse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e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  <a:ln>
            <a:solidFill>
              <a:srgbClr val="93CDDD"/>
            </a:solidFill>
          </a:ln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3DC36107-0550-4A5F-B47D-2EBE13D1A77D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fr-FR" dirty="0"/>
              <a:t>Cliquez pour modifier le style du titre</a:t>
            </a:r>
            <a:endParaRPr kumimoji="0" lang="en-US" dirty="0"/>
          </a:p>
        </p:txBody>
      </p:sp>
      <p:sp>
        <p:nvSpPr>
          <p:cNvPr id="7" name="Rectangle à coins arrondis 6"/>
          <p:cNvSpPr/>
          <p:nvPr userDrawn="1"/>
        </p:nvSpPr>
        <p:spPr>
          <a:xfrm>
            <a:off x="179512" y="188640"/>
            <a:ext cx="8784976" cy="2160240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F1869CA-7C49-9845-B81D-A3AC5BB88BAD}" type="datetime1">
              <a:rPr lang="fr-FR" smtClean="0"/>
              <a:t>19/11/2018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URBA ESR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pPr>
              <a:defRPr/>
            </a:pPr>
            <a:fld id="{BCC0AF64-B29A-4C5A-9259-A0566AC490C5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6" name="ZoneTexte 5"/>
          <p:cNvSpPr txBox="1"/>
          <p:nvPr userDrawn="1"/>
        </p:nvSpPr>
        <p:spPr>
          <a:xfrm>
            <a:off x="1473200" y="65659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Espace réservé du contenu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fr-FR" dirty="0"/>
              <a:t>Cliquez pour modifier les styles du texte du masque</a:t>
            </a:r>
          </a:p>
          <a:p>
            <a:pPr lvl="1" eaLnBrk="1" latinLnBrk="0" hangingPunct="1"/>
            <a:r>
              <a:rPr lang="fr-FR" dirty="0"/>
              <a:t>Deuxième niveau</a:t>
            </a:r>
          </a:p>
          <a:p>
            <a:pPr lvl="2" eaLnBrk="1" latinLnBrk="0" hangingPunct="1"/>
            <a:r>
              <a:rPr lang="fr-FR" dirty="0"/>
              <a:t>Troisième niveau</a:t>
            </a:r>
          </a:p>
          <a:p>
            <a:pPr lvl="3" eaLnBrk="1" latinLnBrk="0" hangingPunct="1"/>
            <a:r>
              <a:rPr lang="fr-FR" dirty="0"/>
              <a:t>Quatrième niveau</a:t>
            </a:r>
          </a:p>
          <a:p>
            <a:pPr lvl="4" eaLnBrk="1" latinLnBrk="0" hangingPunct="1"/>
            <a:r>
              <a:rPr lang="fr-FR" dirty="0"/>
              <a:t>Cinquième niveau</a:t>
            </a:r>
            <a:endParaRPr kumimoji="0" lang="en-US" dirty="0"/>
          </a:p>
        </p:txBody>
      </p:sp>
      <p:sp>
        <p:nvSpPr>
          <p:cNvPr id="10" name="Ellipse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e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B82932AC-D945-47F3-8488-1DDF2865C61D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5B5B1DE-D27E-7D4F-899E-3B36787FE422}" type="datetime1">
              <a:rPr lang="fr-FR" smtClean="0"/>
              <a:t>19/11/2018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pPr>
              <a:defRPr/>
            </a:pPr>
            <a:r>
              <a:rPr lang="fr-FR"/>
              <a:t>URBA ESR</a:t>
            </a:r>
            <a:endParaRPr lang="fr-F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CB309-344E-964F-9F46-C7726EA6C690}" type="datetime1">
              <a:rPr lang="fr-FR" smtClean="0"/>
              <a:t>19/11/2018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URBA ESR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77FC5-639D-F14D-9C32-AE0FACC8F66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565437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49C00-8033-3C48-8BBE-77E65406A59C}" type="datetime1">
              <a:rPr lang="fr-FR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19/11/2018</a:t>
            </a:fld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t>URBA ESR</a:t>
            </a:r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E4312-C85D-D344-902D-FC3A8439F34C}" type="slidenum">
              <a:rPr lang="fr-FR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8489874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EC680-4597-EC4F-8FB1-F12FDEBADA31}" type="datetime1">
              <a:rPr lang="fr-FR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19/11/2018</a:t>
            </a:fld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t>URBA ESR</a:t>
            </a:r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E4312-C85D-D344-902D-FC3A8439F34C}" type="slidenum">
              <a:rPr lang="fr-FR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9143273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675BD-D888-B94D-87AE-9569B9B1F42A}" type="datetime1">
              <a:rPr lang="fr-FR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19/11/2018</a:t>
            </a:fld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t>URBA ESR</a:t>
            </a:r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E4312-C85D-D344-902D-FC3A8439F34C}" type="slidenum">
              <a:rPr lang="fr-FR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8170515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C935E-C8FF-954D-905E-A21EB16BC31F}" type="datetime1">
              <a:rPr lang="fr-FR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19/11/2018</a:t>
            </a:fld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t>URBA ESR</a:t>
            </a:r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E4312-C85D-D344-902D-FC3A8439F34C}" type="slidenum">
              <a:rPr lang="fr-FR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8728995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29DA7-8570-564C-90A2-7AAAB0197C53}" type="datetime1">
              <a:rPr lang="fr-FR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19/11/2018</a:t>
            </a:fld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t>URBA ESR</a:t>
            </a:r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E4312-C85D-D344-902D-FC3A8439F34C}" type="slidenum">
              <a:rPr lang="fr-FR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6131180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A718C-6F18-5344-B890-318A58169283}" type="datetime1">
              <a:rPr lang="fr-FR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19/11/2018</a:t>
            </a:fld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t>URBA ESR</a:t>
            </a:r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E4312-C85D-D344-902D-FC3A8439F34C}" type="slidenum">
              <a:rPr lang="fr-FR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5511577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B64FF-D854-F24A-9312-95E9E773FB9C}" type="datetime1">
              <a:rPr lang="fr-FR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19/11/2018</a:t>
            </a:fld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t>URBA ESR</a:t>
            </a:r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E4312-C85D-D344-902D-FC3A8439F34C}" type="slidenum">
              <a:rPr lang="fr-FR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244584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98E9A-C131-5447-B7B6-C4327C9170A0}" type="datetime1">
              <a:rPr lang="fr-FR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19/11/2018</a:t>
            </a:fld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t>URBA ESR</a:t>
            </a:r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E4312-C85D-D344-902D-FC3A8439F34C}" type="slidenum">
              <a:rPr lang="fr-FR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6925738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94D0C-E1FF-024F-85E5-8F45CCFA9D17}" type="datetime1">
              <a:rPr lang="fr-FR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19/11/2018</a:t>
            </a:fld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t>URBA ESR</a:t>
            </a:r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E4312-C85D-D344-902D-FC3A8439F34C}" type="slidenum">
              <a:rPr lang="fr-FR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756699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FBBA9-78C1-B840-87CB-F2305ABD6080}" type="datetime1">
              <a:rPr lang="fr-FR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19/11/2018</a:t>
            </a:fld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t>URBA ESR</a:t>
            </a:r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E4312-C85D-D344-902D-FC3A8439F34C}" type="slidenum">
              <a:rPr lang="fr-FR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26186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1DE77-0722-2A41-8D22-F3190E3907FC}" type="datetime1">
              <a:rPr lang="fr-FR" smtClean="0"/>
              <a:t>19/11/2018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URBA ESR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77FC5-639D-F14D-9C32-AE0FACC8F66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042437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26B76-FEE9-524D-A7C5-FC0B92C7B28D}" type="datetime1">
              <a:rPr lang="fr-FR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19/11/2018</a:t>
            </a:fld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t>URBA ESR</a:t>
            </a:r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E4312-C85D-D344-902D-FC3A8439F34C}" type="slidenum">
              <a:rPr lang="fr-FR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69929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10D9D-CADC-1641-973F-1AB69E1F8619}" type="datetime1">
              <a:rPr lang="fr-FR" smtClean="0"/>
              <a:t>19/11/2018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URBA ESR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77FC5-639D-F14D-9C32-AE0FACC8F66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9411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40748-C838-3C4A-B99D-54012F00E12B}" type="datetime1">
              <a:rPr lang="fr-FR" smtClean="0"/>
              <a:t>19/11/2018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URBA ESR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77FC5-639D-F14D-9C32-AE0FACC8F66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9133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D99D5-37B5-F74B-A46C-8B89C49007B8}" type="datetime1">
              <a:rPr lang="fr-FR" smtClean="0"/>
              <a:t>19/11/2018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URBA ESR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77FC5-639D-F14D-9C32-AE0FACC8F66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2116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EB952-FD0F-2746-84D7-AFB043D0A8A5}" type="datetime1">
              <a:rPr lang="fr-FR" smtClean="0"/>
              <a:t>19/11/2018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URBA ESR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77FC5-639D-F14D-9C32-AE0FACC8F669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29677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24FB8-41B7-634D-8972-2BC63851BB8B}" type="datetime1">
              <a:rPr lang="fr-FR" smtClean="0"/>
              <a:t>19/11/2018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URBA ESR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77FC5-639D-F14D-9C32-AE0FACC8F66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0188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theme" Target="../theme/theme4.xml"/><Relationship Id="rId5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8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4055" r:id="rId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78DF1E-E2D1-0B4A-B721-944EAEBB3671}" type="datetime1">
              <a:rPr lang="fr-FR" smtClean="0"/>
              <a:t>19/11/2018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URBA ESR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F77FC5-639D-F14D-9C32-AE0FACC8F66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0802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0" r:id="rId1"/>
    <p:sldLayoutId id="2147484021" r:id="rId2"/>
    <p:sldLayoutId id="2147484022" r:id="rId3"/>
    <p:sldLayoutId id="2147484023" r:id="rId4"/>
    <p:sldLayoutId id="2147484024" r:id="rId5"/>
    <p:sldLayoutId id="2147484025" r:id="rId6"/>
    <p:sldLayoutId id="2147484026" r:id="rId7"/>
    <p:sldLayoutId id="2147484027" r:id="rId8"/>
    <p:sldLayoutId id="2147484028" r:id="rId9"/>
    <p:sldLayoutId id="2147484029" r:id="rId10"/>
    <p:sldLayoutId id="2147484030" r:id="rId11"/>
    <p:sldLayoutId id="2147484062" r:id="rId12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16FF32-0833-9645-813A-7F4C803F5F37}" type="datetime1">
              <a:rPr lang="fr-FR" smtClean="0"/>
              <a:t>19/11/2018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URBA ESR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27D579-A5E6-8F45-B0C5-71509810CC7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4127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2" r:id="rId1"/>
    <p:sldLayoutId id="2147484033" r:id="rId2"/>
    <p:sldLayoutId id="2147484034" r:id="rId3"/>
    <p:sldLayoutId id="2147484035" r:id="rId4"/>
    <p:sldLayoutId id="2147484036" r:id="rId5"/>
    <p:sldLayoutId id="2147484037" r:id="rId6"/>
    <p:sldLayoutId id="2147484038" r:id="rId7"/>
    <p:sldLayoutId id="2147484039" r:id="rId8"/>
    <p:sldLayoutId id="2147484040" r:id="rId9"/>
    <p:sldLayoutId id="2147484041" r:id="rId10"/>
    <p:sldLayoutId id="2147484042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89297D2C-CCB9-7341-B381-E906AF8BB52D}" type="datetime1">
              <a:rPr lang="fr-FR" smtClean="0"/>
              <a:t>19/11/2018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r>
              <a:rPr lang="fr-FR"/>
              <a:t>URBA ESR</a:t>
            </a:r>
            <a:endParaRPr lang="fr-FR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e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‹N°›</a:t>
            </a:fld>
            <a:endParaRPr kumimoji="0" lang="en-US" sz="1600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 dirty="0"/>
              <a:t>Cliquez pour modifier le style du titre</a:t>
            </a:r>
            <a:endParaRPr kumimoji="0" lang="en-US" dirty="0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dirty="0"/>
              <a:t>Cliquez pour modifier les styles du texte du masque</a:t>
            </a:r>
          </a:p>
          <a:p>
            <a:pPr lvl="1" eaLnBrk="1" latinLnBrk="0" hangingPunct="1"/>
            <a:r>
              <a:rPr kumimoji="0" lang="fr-FR" dirty="0"/>
              <a:t>Deuxième niveau</a:t>
            </a:r>
          </a:p>
          <a:p>
            <a:pPr lvl="2" eaLnBrk="1" latinLnBrk="0" hangingPunct="1"/>
            <a:r>
              <a:rPr kumimoji="0" lang="fr-FR" dirty="0"/>
              <a:t>Troisième niveau</a:t>
            </a:r>
          </a:p>
          <a:p>
            <a:pPr lvl="3" eaLnBrk="1" latinLnBrk="0" hangingPunct="1"/>
            <a:r>
              <a:rPr kumimoji="0" lang="fr-FR" dirty="0"/>
              <a:t>Quatrième niveau</a:t>
            </a:r>
          </a:p>
          <a:p>
            <a:pPr lvl="4" eaLnBrk="1" latinLnBrk="0" hangingPunct="1"/>
            <a:r>
              <a:rPr kumimoji="0" lang="fr-FR" dirty="0"/>
              <a:t>Cinquième niveau</a:t>
            </a:r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7" r:id="rId1"/>
    <p:sldLayoutId id="2147484008" r:id="rId2"/>
    <p:sldLayoutId id="2147484009" r:id="rId3"/>
    <p:sldLayoutId id="2147484012" r:id="rId4"/>
    <p:sldLayoutId id="2147484014" r:id="rId5"/>
  </p:sldLayoutIdLst>
  <p:hf hdr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967A0CC3-A688-D540-BA9B-9E176D13529B}" type="datetime1">
              <a:rPr lang="fr-FR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19/11/2018</a:t>
            </a:fld>
            <a:endParaRPr lang="fr-FR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t>URBA ESR</a:t>
            </a:r>
            <a:endParaRPr lang="fr-FR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C97E4312-C85D-D344-902D-FC3A8439F34C}" type="slidenum">
              <a:rPr lang="fr-FR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‹N°›</a:t>
            </a:fld>
            <a:endParaRPr lang="fr-FR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85061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4" r:id="rId1"/>
    <p:sldLayoutId id="2147484045" r:id="rId2"/>
    <p:sldLayoutId id="2147484046" r:id="rId3"/>
    <p:sldLayoutId id="2147484047" r:id="rId4"/>
    <p:sldLayoutId id="2147484048" r:id="rId5"/>
    <p:sldLayoutId id="2147484049" r:id="rId6"/>
    <p:sldLayoutId id="2147484050" r:id="rId7"/>
    <p:sldLayoutId id="2147484051" r:id="rId8"/>
    <p:sldLayoutId id="2147484052" r:id="rId9"/>
    <p:sldLayoutId id="2147484053" r:id="rId10"/>
    <p:sldLayoutId id="2147484054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tiff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groupes.renater.fr/wiki/urbaesr/prive/donnees/donnees" TargetMode="Externa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tif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 descr="pexels-photo-373543.jpe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50146" y="0"/>
            <a:ext cx="10291098" cy="6859588"/>
          </a:xfrm>
          <a:prstGeom prst="rect">
            <a:avLst/>
          </a:prstGeom>
        </p:spPr>
      </p:pic>
      <p:sp>
        <p:nvSpPr>
          <p:cNvPr id="5" name="AutoShape 3"/>
          <p:cNvSpPr>
            <a:spLocks noChangeAspect="1" noChangeArrowheads="1" noTextEdit="1"/>
          </p:cNvSpPr>
          <p:nvPr/>
        </p:nvSpPr>
        <p:spPr bwMode="auto">
          <a:xfrm>
            <a:off x="2381" y="2382"/>
            <a:ext cx="9138047" cy="6855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8405" tIns="19202" rIns="38405" bIns="19202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504280" y="17379"/>
            <a:ext cx="5639720" cy="685720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xtLst/>
        </p:spPr>
        <p:txBody>
          <a:bodyPr vert="horz" wrap="square" lIns="36000" tIns="19202" rIns="1800000" bIns="19202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fr-FR" sz="2800" dirty="0">
              <a:solidFill>
                <a:schemeClr val="bg1"/>
              </a:solidFill>
              <a:latin typeface="Poppins SemiBold" charset="0"/>
              <a:ea typeface="Poppins SemiBold" charset="0"/>
              <a:cs typeface="Poppins SemiBold" charset="0"/>
            </a:endParaRPr>
          </a:p>
          <a:p>
            <a:pPr algn="ctr"/>
            <a:r>
              <a:rPr lang="fr-FR" sz="2800" dirty="0">
                <a:solidFill>
                  <a:schemeClr val="bg1"/>
                </a:solidFill>
                <a:latin typeface="Poppins SemiBold" charset="0"/>
                <a:ea typeface="Poppins SemiBold" charset="0"/>
                <a:cs typeface="Poppins SemiBold" charset="0"/>
              </a:rPr>
              <a:t>GTDR</a:t>
            </a:r>
            <a:endParaRPr lang="fr-FR" sz="2000" dirty="0">
              <a:solidFill>
                <a:schemeClr val="bg1"/>
              </a:solidFill>
              <a:latin typeface="Poppins SemiBold" charset="0"/>
              <a:ea typeface="Poppins SemiBold" charset="0"/>
              <a:cs typeface="Poppins SemiBold" charset="0"/>
            </a:endParaRPr>
          </a:p>
          <a:p>
            <a:pPr algn="ctr"/>
            <a:r>
              <a:rPr lang="fr-FR" sz="2400" dirty="0">
                <a:solidFill>
                  <a:schemeClr val="bg1"/>
                </a:solidFill>
                <a:latin typeface="Poppins SemiBold" charset="0"/>
                <a:ea typeface="Poppins SemiBold" charset="0"/>
                <a:cs typeface="Poppins SemiBold" charset="0"/>
              </a:rPr>
              <a:t>Groupe de Travail </a:t>
            </a:r>
          </a:p>
          <a:p>
            <a:pPr algn="ctr"/>
            <a:r>
              <a:rPr lang="fr-FR" sz="2400" dirty="0">
                <a:solidFill>
                  <a:schemeClr val="bg1"/>
                </a:solidFill>
                <a:latin typeface="Poppins SemiBold" charset="0"/>
                <a:ea typeface="Poppins SemiBold" charset="0"/>
                <a:cs typeface="Poppins SemiBold" charset="0"/>
              </a:rPr>
              <a:t>Données Référentiel</a:t>
            </a:r>
            <a:r>
              <a:rPr lang="fr-FR" dirty="0">
                <a:solidFill>
                  <a:schemeClr val="bg1"/>
                </a:solidFill>
                <a:latin typeface="Poppins SemiBold" charset="0"/>
                <a:ea typeface="Poppins SemiBold" charset="0"/>
                <a:cs typeface="Poppins SemiBold" charset="0"/>
              </a:rPr>
              <a:t>                        </a:t>
            </a:r>
          </a:p>
          <a:p>
            <a:endParaRPr lang="fr-FR" dirty="0">
              <a:solidFill>
                <a:schemeClr val="bg1"/>
              </a:solidFill>
              <a:latin typeface="Poppins SemiBold" charset="0"/>
              <a:ea typeface="Poppins SemiBold" charset="0"/>
              <a:cs typeface="Poppins SemiBold" charset="0"/>
            </a:endParaRPr>
          </a:p>
          <a:p>
            <a:r>
              <a:rPr lang="fr-FR" dirty="0">
                <a:solidFill>
                  <a:schemeClr val="bg1"/>
                </a:solidFill>
                <a:latin typeface="Poppins SemiBold" charset="0"/>
                <a:ea typeface="Poppins SemiBold" charset="0"/>
                <a:cs typeface="Poppins SemiBold" charset="0"/>
              </a:rPr>
              <a:t>                                </a:t>
            </a:r>
          </a:p>
        </p:txBody>
      </p:sp>
      <p:pic>
        <p:nvPicPr>
          <p:cNvPr id="8" name="Image 7" descr="Capture d’écran 2017-12-19 à 10.56.55.png">
            <a:extLst>
              <a:ext uri="{FF2B5EF4-FFF2-40B4-BE49-F238E27FC236}">
                <a16:creationId xmlns:a16="http://schemas.microsoft.com/office/drawing/2014/main" id="{837093A7-6D36-F441-9C44-B6F7CB553907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8163" y="1066983"/>
            <a:ext cx="1891705" cy="749064"/>
          </a:xfrm>
          <a:prstGeom prst="rect">
            <a:avLst/>
          </a:prstGeom>
        </p:spPr>
      </p:pic>
      <p:pic>
        <p:nvPicPr>
          <p:cNvPr id="9" name="Image 8" descr="Capture d’écran 2017-12-19 à 10.59.27.png">
            <a:extLst>
              <a:ext uri="{FF2B5EF4-FFF2-40B4-BE49-F238E27FC236}">
                <a16:creationId xmlns:a16="http://schemas.microsoft.com/office/drawing/2014/main" id="{E685CDED-0D36-2641-9C48-F8A832380CC7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8163" y="1816047"/>
            <a:ext cx="1891705" cy="795534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37C25860-7AFD-B14B-9B30-1B978EF9A99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8483" y="4847823"/>
            <a:ext cx="1211385" cy="607763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6B66AAA1-C724-B74E-883D-08D203BE59EE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8929" y="4159173"/>
            <a:ext cx="1283430" cy="606175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B9A94A45-236A-604D-8BCD-8B13F373954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764015" y="5538061"/>
            <a:ext cx="540000" cy="540000"/>
          </a:xfrm>
          <a:prstGeom prst="rect">
            <a:avLst/>
          </a:prstGeom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1D432CBF-939D-8B4A-90EB-12F67B13899C}"/>
              </a:ext>
            </a:extLst>
          </p:cNvPr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5890" y="5538061"/>
            <a:ext cx="563978" cy="540000"/>
          </a:xfrm>
          <a:prstGeom prst="rect">
            <a:avLst/>
          </a:prstGeom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461378BE-A04C-7D4E-A0AA-799D972F79CA}"/>
              </a:ext>
            </a:extLst>
          </p:cNvPr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4015" y="6160536"/>
            <a:ext cx="686154" cy="460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0173129"/>
      </p:ext>
    </p:extLst>
  </p:cSld>
  <p:clrMapOvr>
    <a:masterClrMapping/>
  </p:clrMapOvr>
  <p:transition>
    <p:push dir="u"/>
  </p:transition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2" fill="hold" grpId="0" nodeType="withEffect" p14:presetBounceEnd="60000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7" dur="25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8" dur="25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7" grpId="0" animBg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2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25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25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7" grpId="0" animBg="1"/>
        </p:bldLst>
      </p:timing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FB62A9E-304A-6547-8261-65A3D89C4C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EB952-FD0F-2746-84D7-AFB043D0A8A5}" type="datetime1">
              <a:rPr lang="fr-FR" smtClean="0"/>
              <a:t>19/11/2018</a:t>
            </a:fld>
            <a:endParaRPr lang="fr-FR" dirty="0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71865B39-6ACF-2148-AD4D-C8294B7FB2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URBA ESR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0984708-F25B-6343-BC56-0D84E56E0B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77FC5-639D-F14D-9C32-AE0FACC8F669}" type="slidenum">
              <a:rPr lang="fr-FR" smtClean="0"/>
              <a:pPr/>
              <a:t>10</a:t>
            </a:fld>
            <a:endParaRPr lang="fr-FR" dirty="0"/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6979B573-75A6-3743-BCD1-4D786E20C4F0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32742"/>
            <a:ext cx="9144000" cy="3098008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0" y="-37707"/>
            <a:ext cx="9144000" cy="603315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</a:rPr>
              <a:t>3</a:t>
            </a:r>
            <a:r>
              <a:rPr lang="fr-FR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</a:rPr>
              <a:t>Présentation des objets métiers – </a:t>
            </a:r>
            <a:r>
              <a:rPr lang="fr-FR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Exemple Catalogue AF</a:t>
            </a:r>
            <a:endParaRPr lang="fr-FR" sz="2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93121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1ADAD842-DFE4-C745-AF71-A289C015B9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57BF2-A511-A04A-8801-935019835645}" type="datetime1">
              <a:rPr lang="fr-FR" smtClean="0"/>
              <a:t>19/11/2018</a:t>
            </a:fld>
            <a:endParaRPr lang="fr-FR"/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AD425E86-C827-5F41-8456-C152E127EC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77FC5-639D-F14D-9C32-AE0FACC8F669}" type="slidenum">
              <a:rPr lang="fr-FR" smtClean="0"/>
              <a:pPr/>
              <a:t>11</a:t>
            </a:fld>
            <a:endParaRPr lang="fr-FR"/>
          </a:p>
        </p:txBody>
      </p:sp>
      <p:sp>
        <p:nvSpPr>
          <p:cNvPr id="4" name="Espace réservé du texte 5">
            <a:extLst>
              <a:ext uri="{FF2B5EF4-FFF2-40B4-BE49-F238E27FC236}">
                <a16:creationId xmlns:a16="http://schemas.microsoft.com/office/drawing/2014/main" id="{3FE61757-80CA-7341-BA0F-45D38FA48726}"/>
              </a:ext>
            </a:extLst>
          </p:cNvPr>
          <p:cNvSpPr txBox="1">
            <a:spLocks/>
          </p:cNvSpPr>
          <p:nvPr/>
        </p:nvSpPr>
        <p:spPr>
          <a:xfrm>
            <a:off x="586381" y="1168923"/>
            <a:ext cx="8100419" cy="4852017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endParaRPr lang="fr-FR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</a:pPr>
            <a:r>
              <a:rPr lang="fr-FR" sz="1800" dirty="0">
                <a:latin typeface="Verdana" panose="020B0604030504040204" pitchFamily="34" charset="0"/>
                <a:ea typeface="Verdana" panose="020B0604030504040204" pitchFamily="34" charset="0"/>
              </a:rPr>
              <a:t>Affiner les objets métiers (OM)</a:t>
            </a:r>
          </a:p>
          <a:p>
            <a:pPr marL="685800" lvl="1" fontAlgn="auto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1600" dirty="0">
                <a:latin typeface="Verdana" panose="020B0604030504040204" pitchFamily="34" charset="0"/>
                <a:ea typeface="Verdana" panose="020B0604030504040204" pitchFamily="34" charset="0"/>
              </a:rPr>
              <a:t>Retravailler la granularité des OM (Cohérence entre les OM)</a:t>
            </a:r>
          </a:p>
          <a:p>
            <a:pPr marL="685800" lvl="1" fontAlgn="auto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fr-FR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</a:pPr>
            <a:r>
              <a:rPr lang="fr-FR" sz="1800" dirty="0">
                <a:latin typeface="Verdana" panose="020B0604030504040204" pitchFamily="34" charset="0"/>
                <a:ea typeface="Verdana" panose="020B0604030504040204" pitchFamily="34" charset="0"/>
              </a:rPr>
              <a:t>Définir les objets métiers de référence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1600" dirty="0">
                <a:latin typeface="Verdana" panose="020B0604030504040204" pitchFamily="34" charset="0"/>
                <a:ea typeface="Verdana" panose="020B0604030504040204" pitchFamily="34" charset="0"/>
              </a:rPr>
              <a:t>Déterminer si un objet métier et de référence ou non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fr-FR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</a:pPr>
            <a:r>
              <a:rPr lang="fr-FR" sz="1800" dirty="0">
                <a:latin typeface="Verdana" panose="020B0604030504040204" pitchFamily="34" charset="0"/>
                <a:ea typeface="Verdana" panose="020B0604030504040204" pitchFamily="34" charset="0"/>
              </a:rPr>
              <a:t>Compléter les définitions et leur sémantique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1600" dirty="0">
                <a:latin typeface="Verdana" panose="020B0604030504040204" pitchFamily="34" charset="0"/>
                <a:ea typeface="Verdana" panose="020B0604030504040204" pitchFamily="34" charset="0"/>
              </a:rPr>
              <a:t>Retravailler le document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fr-FR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</a:pPr>
            <a:r>
              <a:rPr lang="fr-FR" sz="1800" dirty="0">
                <a:latin typeface="Verdana" panose="020B0604030504040204" pitchFamily="34" charset="0"/>
                <a:ea typeface="Verdana" panose="020B0604030504040204" pitchFamily="34" charset="0"/>
              </a:rPr>
              <a:t>Confronter les deux tableaux </a:t>
            </a:r>
            <a:r>
              <a:rPr lang="fr-FR" sz="1800" dirty="0" smtClean="0">
                <a:latin typeface="Verdana" panose="020B0604030504040204" pitchFamily="34" charset="0"/>
                <a:ea typeface="Verdana" panose="020B0604030504040204" pitchFamily="34" charset="0"/>
              </a:rPr>
              <a:t>AF et RH</a:t>
            </a:r>
            <a:endParaRPr lang="fr-FR" sz="1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1600" dirty="0">
                <a:latin typeface="Verdana" panose="020B0604030504040204" pitchFamily="34" charset="0"/>
                <a:ea typeface="Verdana" panose="020B0604030504040204" pitchFamily="34" charset="0"/>
              </a:rPr>
              <a:t>Trouver les objets métiers communs</a:t>
            </a:r>
          </a:p>
          <a:p>
            <a:pPr lvl="1" fontAlgn="auto">
              <a:spcAft>
                <a:spcPts val="0"/>
              </a:spcAft>
              <a:buFont typeface="Wingdings" pitchFamily="2" charset="2"/>
              <a:buChar char="Ø"/>
            </a:pPr>
            <a:endParaRPr lang="fr-FR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</a:pPr>
            <a:r>
              <a:rPr lang="fr-FR" sz="1800" dirty="0">
                <a:latin typeface="Verdana" panose="020B0604030504040204" pitchFamily="34" charset="0"/>
                <a:ea typeface="Verdana" panose="020B0604030504040204" pitchFamily="34" charset="0"/>
              </a:rPr>
              <a:t>Faire compléter et valider par les métiers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</a:pPr>
            <a:endParaRPr lang="fr-FR" sz="1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</a:pPr>
            <a:r>
              <a:rPr lang="fr-FR" sz="1800" dirty="0">
                <a:latin typeface="Verdana" panose="020B0604030504040204" pitchFamily="34" charset="0"/>
                <a:ea typeface="Verdana" panose="020B0604030504040204" pitchFamily="34" charset="0"/>
              </a:rPr>
              <a:t>Faire le thésaurus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E3E9FD09-05C3-7645-BB53-D153DE6CDD66}"/>
              </a:ext>
            </a:extLst>
          </p:cNvPr>
          <p:cNvSpPr txBox="1"/>
          <p:nvPr/>
        </p:nvSpPr>
        <p:spPr>
          <a:xfrm>
            <a:off x="346770" y="641024"/>
            <a:ext cx="82108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b="1" dirty="0"/>
              <a:t>Ce qu’il reste à faire sur les domaines des ressources humaines, affaires financières et patrimoniales, comptabilité : </a:t>
            </a:r>
          </a:p>
        </p:txBody>
      </p:sp>
      <p:sp>
        <p:nvSpPr>
          <p:cNvPr id="7" name="Espace réservé du pied de page 6">
            <a:extLst>
              <a:ext uri="{FF2B5EF4-FFF2-40B4-BE49-F238E27FC236}">
                <a16:creationId xmlns:a16="http://schemas.microsoft.com/office/drawing/2014/main" id="{D53E5A70-8E85-144F-8CBB-2A51B4F521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URBA ESR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-37707"/>
            <a:ext cx="9144000" cy="603315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</a:rPr>
              <a:t>3</a:t>
            </a:r>
            <a:r>
              <a:rPr lang="fr-FR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</a:rPr>
              <a:t>Présentation des objets </a:t>
            </a:r>
            <a:r>
              <a:rPr lang="fr-FR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métiers - RAF</a:t>
            </a:r>
            <a:endParaRPr lang="fr-FR" sz="2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05799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0128F57-A4F2-4548-893C-86E5E866DE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EB952-FD0F-2746-84D7-AFB043D0A8A5}" type="datetime1">
              <a:rPr lang="fr-FR" smtClean="0"/>
              <a:t>19/11/2018</a:t>
            </a:fld>
            <a:endParaRPr lang="fr-FR" dirty="0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4FB60A5E-6D1E-594B-9FB6-84579E7D0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URBA ESR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CAFA192-68AF-234F-B133-855C900099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77FC5-639D-F14D-9C32-AE0FACC8F669}" type="slidenum">
              <a:rPr lang="fr-FR" smtClean="0"/>
              <a:pPr/>
              <a:t>12</a:t>
            </a:fld>
            <a:endParaRPr lang="fr-FR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8A54A660-F365-1045-A92C-5E1D79F29C37}"/>
              </a:ext>
            </a:extLst>
          </p:cNvPr>
          <p:cNvSpPr txBox="1"/>
          <p:nvPr/>
        </p:nvSpPr>
        <p:spPr>
          <a:xfrm>
            <a:off x="-228600" y="1104899"/>
            <a:ext cx="9191625" cy="46320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7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742950" lvl="1" indent="-28575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Proposition d’une démarche de travail et partage des concepts principaux.</a:t>
            </a:r>
          </a:p>
          <a:p>
            <a:pPr marL="1257300" lvl="2" indent="-342900" algn="just">
              <a:spcAft>
                <a:spcPts val="0"/>
              </a:spcAft>
              <a:buFont typeface="Symbol" pitchFamily="2" charset="2"/>
              <a:buChar char=""/>
            </a:pPr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  <a:hlinkClick r:id="rId2"/>
              </a:rPr>
              <a:t>https://</a:t>
            </a:r>
            <a:r>
              <a:rPr lang="fr-FR" dirty="0" smtClean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  <a:hlinkClick r:id="rId2"/>
              </a:rPr>
              <a:t>groupes.renater.fr/wiki/urbaesr/prive/donnees/donnees</a:t>
            </a:r>
            <a:endParaRPr lang="fr-FR" dirty="0" smtClean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lvl="2" algn="just">
              <a:spcAft>
                <a:spcPts val="0"/>
              </a:spcAft>
            </a:pPr>
            <a:endParaRPr lang="fr-FR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Constitution de trois sous-groupes de travail</a:t>
            </a:r>
          </a:p>
          <a:p>
            <a:pPr marL="1200150" lvl="2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Thésaurus : Vocabulaire  et concepts</a:t>
            </a:r>
          </a:p>
          <a:p>
            <a:pPr marL="1200150" lvl="2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Objets métiers Affaires financières et patrimoniales</a:t>
            </a:r>
          </a:p>
          <a:p>
            <a:pPr marL="1200150" lvl="2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Objets métiers Ressources humaines.</a:t>
            </a:r>
          </a:p>
          <a:p>
            <a:pPr marL="1143000" lvl="2" indent="-228600" algn="just">
              <a:spcAft>
                <a:spcPts val="0"/>
              </a:spcAft>
              <a:buFont typeface="Wingdings" pitchFamily="2" charset="2"/>
              <a:buChar char=""/>
            </a:pPr>
            <a:endParaRPr lang="fr-FR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Fonctionnement</a:t>
            </a:r>
          </a:p>
          <a:p>
            <a:pPr marL="1200150" lvl="2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Sur 36 inscrits : 3-4 contributrices investies au groupe et une au wiki et 6 personnes assistant à nos réunions régulièrement </a:t>
            </a:r>
          </a:p>
          <a:p>
            <a:pPr marL="1200150" lvl="2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Alternance de réunion présentielle de travail et de </a:t>
            </a:r>
            <a:r>
              <a:rPr lang="fr-FR" dirty="0" err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visio</a:t>
            </a:r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pour le partage d’informations : 6 ½ journées en présentiel et 3 ½ journées en </a:t>
            </a:r>
            <a:r>
              <a:rPr lang="fr-FR" dirty="0" err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visio</a:t>
            </a:r>
            <a:endParaRPr lang="fr-FR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Utilisation du wiki du groupe pour une mise en commun</a:t>
            </a:r>
            <a:endParaRPr lang="fr-FR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1723" y="-37707"/>
            <a:ext cx="9144000" cy="603315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</a:rPr>
              <a:t>4</a:t>
            </a:r>
            <a:r>
              <a:rPr lang="fr-FR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. Constats</a:t>
            </a:r>
            <a:endParaRPr lang="fr-FR" sz="2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71486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5E8DBB90-81B2-3F42-A791-6F5CAD0CC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9E97-1049-6646-8555-B26E6FB66F1D}" type="datetime1">
              <a:rPr lang="fr-FR" smtClean="0"/>
              <a:t>19/11/2018</a:t>
            </a:fld>
            <a:endParaRPr lang="fr-FR"/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8D032A9A-87B9-5E49-8ED1-0E71781E7C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77FC5-639D-F14D-9C32-AE0FACC8F669}" type="slidenum">
              <a:rPr lang="fr-FR" smtClean="0"/>
              <a:pPr/>
              <a:t>13</a:t>
            </a:fld>
            <a:endParaRPr lang="fr-FR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522CCF6-EB9C-934B-AAD5-A99B830670DA}"/>
              </a:ext>
            </a:extLst>
          </p:cNvPr>
          <p:cNvSpPr/>
          <p:nvPr/>
        </p:nvSpPr>
        <p:spPr>
          <a:xfrm>
            <a:off x="175566" y="665075"/>
            <a:ext cx="8667225" cy="566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endParaRPr lang="fr-FR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fr-FR" sz="2000" dirty="0">
                <a:latin typeface="Verdana" panose="020B0604030504040204" pitchFamily="34" charset="0"/>
                <a:ea typeface="Verdana" panose="020B0604030504040204" pitchFamily="34" charset="0"/>
              </a:rPr>
              <a:t>Echanges </a:t>
            </a:r>
            <a:r>
              <a:rPr lang="fr-FR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inter-établissements</a:t>
            </a:r>
            <a:r>
              <a:rPr lang="fr-FR" sz="2000" dirty="0">
                <a:latin typeface="Verdana" panose="020B0604030504040204" pitchFamily="34" charset="0"/>
                <a:ea typeface="Verdana" panose="020B0604030504040204" pitchFamily="34" charset="0"/>
              </a:rPr>
              <a:t> </a:t>
            </a:r>
          </a:p>
          <a:p>
            <a:pPr algn="just"/>
            <a:endParaRPr lang="fr-FR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</a:rPr>
              <a:t>Partage bénéfique de nos connaissances respectives des différents métiers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</a:rPr>
              <a:t>Consolidation de  nos approches processus en passant du spécifique à un standard </a:t>
            </a:r>
            <a:r>
              <a:rPr lang="fr-FR" dirty="0" smtClean="0">
                <a:latin typeface="Verdana" panose="020B0604030504040204" pitchFamily="34" charset="0"/>
                <a:ea typeface="Verdana" panose="020B0604030504040204" pitchFamily="34" charset="0"/>
              </a:rPr>
              <a:t>commun</a:t>
            </a:r>
            <a:endParaRPr lang="fr-FR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</a:rPr>
              <a:t>Construction d’un langage commun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fr-FR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fr-FR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fr-FR" sz="2000" dirty="0">
                <a:latin typeface="Verdana" panose="020B0604030504040204" pitchFamily="34" charset="0"/>
                <a:ea typeface="Verdana" panose="020B0604030504040204" pitchFamily="34" charset="0"/>
              </a:rPr>
              <a:t>Lieu d’entraide</a:t>
            </a:r>
          </a:p>
          <a:p>
            <a:pPr algn="just"/>
            <a:endParaRPr lang="fr-FR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</a:rPr>
              <a:t>Rompre l’isolement de </a:t>
            </a:r>
            <a:r>
              <a:rPr lang="fr-FR" dirty="0" smtClean="0">
                <a:latin typeface="Verdana" panose="020B0604030504040204" pitchFamily="34" charset="0"/>
                <a:ea typeface="Verdana" panose="020B0604030504040204" pitchFamily="34" charset="0"/>
              </a:rPr>
              <a:t>l’urbaniste</a:t>
            </a:r>
            <a:endParaRPr lang="fr-FR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</a:rPr>
              <a:t>Partage bénéfique de notre propre métier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fr-FR" dirty="0" smtClean="0">
                <a:latin typeface="Verdana" panose="020B0604030504040204" pitchFamily="34" charset="0"/>
                <a:ea typeface="Verdana" panose="020B0604030504040204" pitchFamily="34" charset="0"/>
              </a:rPr>
              <a:t>Retours </a:t>
            </a:r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</a:rPr>
              <a:t>d’expérience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</a:rPr>
              <a:t>Prise de confiance et enrichissement de nos méthodologies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fr-FR" dirty="0">
                <a:latin typeface="Verdana" panose="020B0604030504040204" pitchFamily="34" charset="0"/>
                <a:ea typeface="Verdana" panose="020B0604030504040204" pitchFamily="34" charset="0"/>
              </a:rPr>
              <a:t>Les bases d’un réseau métier =&gt; Construction d’un réseau métier qui ne demande qu’à être étendu (besoin de dialogue et de collaboration opérationnelle « light </a:t>
            </a:r>
            <a:r>
              <a:rPr lang="fr-FR" dirty="0" smtClean="0">
                <a:latin typeface="Verdana" panose="020B0604030504040204" pitchFamily="34" charset="0"/>
                <a:ea typeface="Verdana" panose="020B0604030504040204" pitchFamily="34" charset="0"/>
              </a:rPr>
              <a:t>» )</a:t>
            </a:r>
            <a:endParaRPr lang="fr-FR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742950" lvl="1" indent="-285750" algn="just">
              <a:buFont typeface="Wingdings" pitchFamily="2" charset="2"/>
              <a:buChar char="Ø"/>
            </a:pPr>
            <a:endParaRPr lang="fr-FR" sz="1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D78372A-A658-B34B-9D4D-9EC914C22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URBA ESR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-37707"/>
            <a:ext cx="9144000" cy="603315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</a:rPr>
              <a:t>4</a:t>
            </a:r>
            <a:r>
              <a:rPr lang="fr-FR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. Bilan : les +</a:t>
            </a:r>
            <a:endParaRPr lang="fr-FR" sz="2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88661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5E8DBB90-81B2-3F42-A791-6F5CAD0CC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9E97-1049-6646-8555-B26E6FB66F1D}" type="datetime1">
              <a:rPr lang="fr-FR" smtClean="0"/>
              <a:t>19/11/2018</a:t>
            </a:fld>
            <a:endParaRPr lang="fr-FR"/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8D032A9A-87B9-5E49-8ED1-0E71781E7C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77FC5-639D-F14D-9C32-AE0FACC8F669}" type="slidenum">
              <a:rPr lang="fr-FR" smtClean="0"/>
              <a:pPr/>
              <a:t>14</a:t>
            </a:fld>
            <a:endParaRPr lang="fr-FR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522CCF6-EB9C-934B-AAD5-A99B830670DA}"/>
              </a:ext>
            </a:extLst>
          </p:cNvPr>
          <p:cNvSpPr/>
          <p:nvPr/>
        </p:nvSpPr>
        <p:spPr>
          <a:xfrm>
            <a:off x="238387" y="565608"/>
            <a:ext cx="8667225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endParaRPr lang="fr-FR" sz="12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fr-FR" sz="1400" dirty="0">
                <a:latin typeface="Verdana" panose="020B0604030504040204" pitchFamily="34" charset="0"/>
                <a:ea typeface="Verdana" panose="020B0604030504040204" pitchFamily="34" charset="0"/>
              </a:rPr>
              <a:t>Fort besoin d’information métier</a:t>
            </a:r>
            <a:r>
              <a:rPr lang="fr-FR" sz="1600" dirty="0">
                <a:latin typeface="Verdana" panose="020B0604030504040204" pitchFamily="34" charset="0"/>
                <a:ea typeface="Verdana" panose="020B0604030504040204" pitchFamily="34" charset="0"/>
              </a:rPr>
              <a:t> 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fr-FR" sz="1400" dirty="0">
                <a:latin typeface="Verdana" panose="020B0604030504040204" pitchFamily="34" charset="0"/>
                <a:ea typeface="Verdana" panose="020B0604030504040204" pitchFamily="34" charset="0"/>
              </a:rPr>
              <a:t>Peu de processus métier « officiels » (ex. GBCP mais grosse granularité)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fr-FR" sz="1400" dirty="0">
                <a:latin typeface="Verdana" panose="020B0604030504040204" pitchFamily="34" charset="0"/>
                <a:ea typeface="Verdana" panose="020B0604030504040204" pitchFamily="34" charset="0"/>
              </a:rPr>
              <a:t>La description des  processus métiers est indispensable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fr-FR" sz="1400" dirty="0">
                <a:latin typeface="Verdana" panose="020B0604030504040204" pitchFamily="34" charset="0"/>
                <a:ea typeface="Verdana" panose="020B0604030504040204" pitchFamily="34" charset="0"/>
              </a:rPr>
              <a:t>Un acteur métier est nécessaire comme référent (expert du domaine)</a:t>
            </a:r>
          </a:p>
          <a:p>
            <a:pPr lvl="1" algn="just"/>
            <a:r>
              <a:rPr lang="fr-FR" sz="16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fr-FR" sz="1400" dirty="0">
                <a:latin typeface="Verdana" panose="020B0604030504040204" pitchFamily="34" charset="0"/>
                <a:ea typeface="Verdana" panose="020B0604030504040204" pitchFamily="34" charset="0"/>
              </a:rPr>
              <a:t>Identification du « bon » niveau de granularité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fr-FR" sz="1400" dirty="0">
                <a:latin typeface="Verdana" panose="020B0604030504040204" pitchFamily="34" charset="0"/>
                <a:ea typeface="Verdana" panose="020B0604030504040204" pitchFamily="34" charset="0"/>
              </a:rPr>
              <a:t>Fonction du résultat visé</a:t>
            </a:r>
          </a:p>
          <a:p>
            <a:pPr marL="1200150" lvl="2" indent="-285750" algn="just">
              <a:buFont typeface="Courier New" panose="02070309020205020404" pitchFamily="49" charset="0"/>
              <a:buChar char="o"/>
            </a:pPr>
            <a:r>
              <a:rPr lang="fr-FR" sz="1400" dirty="0">
                <a:latin typeface="Verdana" panose="020B0604030504040204" pitchFamily="34" charset="0"/>
                <a:ea typeface="Verdana" panose="020B0604030504040204" pitchFamily="34" charset="0"/>
              </a:rPr>
              <a:t>Pour les objets métiers </a:t>
            </a:r>
          </a:p>
          <a:p>
            <a:pPr marL="1200150" lvl="2" indent="-285750" algn="just">
              <a:buFont typeface="Courier New" panose="02070309020205020404" pitchFamily="49" charset="0"/>
              <a:buChar char="o"/>
            </a:pPr>
            <a:r>
              <a:rPr lang="fr-FR" sz="1400" dirty="0">
                <a:latin typeface="Verdana" panose="020B0604030504040204" pitchFamily="34" charset="0"/>
                <a:ea typeface="Verdana" panose="020B0604030504040204" pitchFamily="34" charset="0"/>
              </a:rPr>
              <a:t>Pour les entrants (Processus métier)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fr-FR" sz="1400" dirty="0">
                <a:latin typeface="Verdana" panose="020B0604030504040204" pitchFamily="34" charset="0"/>
                <a:ea typeface="Verdana" panose="020B0604030504040204" pitchFamily="34" charset="0"/>
              </a:rPr>
              <a:t>Définition de l’objet métier de référence ou non (on est toujours l’objet métier de référence d’une application…)</a:t>
            </a:r>
          </a:p>
          <a:p>
            <a:pPr marL="742950" lvl="1" indent="-285750" algn="just">
              <a:buFont typeface="Wingdings" pitchFamily="2" charset="2"/>
              <a:buChar char="Ø"/>
            </a:pPr>
            <a:endParaRPr lang="fr-FR" sz="12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fr-FR" sz="1400" dirty="0">
                <a:latin typeface="Verdana" panose="020B0604030504040204" pitchFamily="34" charset="0"/>
                <a:ea typeface="Verdana" panose="020B0604030504040204" pitchFamily="34" charset="0"/>
              </a:rPr>
              <a:t>Périmètre de travail important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fr-FR" sz="1400" dirty="0">
                <a:latin typeface="Verdana" panose="020B0604030504040204" pitchFamily="34" charset="0"/>
                <a:ea typeface="Verdana" panose="020B0604030504040204" pitchFamily="34" charset="0"/>
              </a:rPr>
              <a:t>La volumétrie des processus (objets) métier est très importante. Le nombre d’objet métier, dans chaque métier, est considérable (&gt; 200)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fr-FR" sz="1400" dirty="0">
                <a:latin typeface="Verdana" panose="020B0604030504040204" pitchFamily="34" charset="0"/>
                <a:ea typeface="Verdana" panose="020B0604030504040204" pitchFamily="34" charset="0"/>
              </a:rPr>
              <a:t>Hors du cadre de nos missions d’urbanisme: La recherche, parfois infructueuse d’entrants, décrivant les processus métiers et concepts nous permettant de travailler nous a pris beaucoup  de temps et d’énergie.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fr-FR" sz="1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 algn="just">
              <a:buFont typeface="Wingdings" pitchFamily="2" charset="2"/>
              <a:buChar char="Ø"/>
            </a:pPr>
            <a:r>
              <a:rPr lang="fr-FR" sz="1400" dirty="0">
                <a:latin typeface="Verdana" panose="020B0604030504040204" pitchFamily="34" charset="0"/>
                <a:ea typeface="Verdana" panose="020B0604030504040204" pitchFamily="34" charset="0"/>
              </a:rPr>
              <a:t>Charge de travail conséquente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fr-FR" sz="1400" dirty="0">
                <a:latin typeface="Verdana" panose="020B0604030504040204" pitchFamily="34" charset="0"/>
                <a:ea typeface="Verdana" panose="020B0604030504040204" pitchFamily="34" charset="0"/>
              </a:rPr>
              <a:t>Implication double des personnes investies dans les groupes « Données » et « Cartographie de référence »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fr-FR" sz="1400" dirty="0">
                <a:latin typeface="Verdana" panose="020B0604030504040204" pitchFamily="34" charset="0"/>
                <a:ea typeface="Verdana" panose="020B0604030504040204" pitchFamily="34" charset="0"/>
              </a:rPr>
              <a:t>Le sous-groupe « Thésaurus » n’a pu voir le jour pour cause de non disponibilité des participants.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fr-FR" sz="1400" dirty="0">
                <a:latin typeface="Verdana" panose="020B0604030504040204" pitchFamily="34" charset="0"/>
                <a:ea typeface="Verdana" panose="020B0604030504040204" pitchFamily="34" charset="0"/>
              </a:rPr>
              <a:t>Le groupe « Flux de données » ne s’est pas réuni à notre connaissance.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D78372A-A658-B34B-9D4D-9EC914C22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URBA ESR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-37707"/>
            <a:ext cx="9144000" cy="603315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</a:rPr>
              <a:t>4</a:t>
            </a:r>
            <a:r>
              <a:rPr lang="fr-FR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. Bilan : les -</a:t>
            </a:r>
            <a:endParaRPr lang="fr-FR" sz="2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01671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1B98CFD7-91DD-A04A-AD47-196A99BE53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AA4FC-7F4E-F64E-AEED-2AAC629E323A}" type="datetime1">
              <a:rPr lang="fr-FR" smtClean="0"/>
              <a:t>19/11/2018</a:t>
            </a:fld>
            <a:endParaRPr lang="fr-FR"/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F53D0856-6F59-164E-BFB3-CC0AA34C60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77FC5-639D-F14D-9C32-AE0FACC8F669}" type="slidenum">
              <a:rPr lang="fr-FR" smtClean="0"/>
              <a:pPr/>
              <a:t>15</a:t>
            </a:fld>
            <a:endParaRPr lang="fr-FR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4A2A2E7-97CE-8245-8CA8-94E7E6CBCD78}"/>
              </a:ext>
            </a:extLst>
          </p:cNvPr>
          <p:cNvSpPr/>
          <p:nvPr/>
        </p:nvSpPr>
        <p:spPr>
          <a:xfrm>
            <a:off x="386498" y="606988"/>
            <a:ext cx="8408709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fr-FR" sz="1400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fr-FR" sz="16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Définir le but concret du résultat de ce groupe </a:t>
            </a:r>
          </a:p>
          <a:p>
            <a:pPr marL="742950" lvl="1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16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Quel est notre intérêt opérationnel ?</a:t>
            </a:r>
          </a:p>
          <a:p>
            <a:pPr marL="742950" lvl="1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16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Pourquoi le faire ?</a:t>
            </a:r>
          </a:p>
          <a:p>
            <a:pPr marL="742950" lvl="1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16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Cibler une problématique opérationnelle (ROI plus fort)</a:t>
            </a:r>
          </a:p>
          <a:p>
            <a:pPr marL="742950" lvl="1" indent="-285750" algn="just">
              <a:spcAft>
                <a:spcPts val="0"/>
              </a:spcAft>
              <a:buFont typeface="Wingdings" pitchFamily="2" charset="2"/>
              <a:buChar char="Ø"/>
            </a:pPr>
            <a:endParaRPr lang="fr-FR" sz="1600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fr-FR" sz="16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Travailler sur les domaines métiers de l’ESR </a:t>
            </a:r>
          </a:p>
          <a:p>
            <a:pPr marL="742950" lvl="1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16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Recherche, Scolarité et Formation</a:t>
            </a:r>
          </a:p>
          <a:p>
            <a:pPr marL="742950" lvl="1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16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Gain : Interopérabilité plus simple des </a:t>
            </a:r>
            <a:r>
              <a:rPr lang="fr-FR" sz="1600" dirty="0" err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SIs</a:t>
            </a:r>
            <a:r>
              <a:rPr lang="fr-FR" sz="16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ESR</a:t>
            </a:r>
          </a:p>
          <a:p>
            <a:pPr marL="742950" lvl="1" indent="-285750" algn="just">
              <a:spcAft>
                <a:spcPts val="0"/>
              </a:spcAft>
              <a:buFont typeface="Wingdings" pitchFamily="2" charset="2"/>
              <a:buChar char="Ø"/>
            </a:pPr>
            <a:endParaRPr lang="fr-FR" sz="1600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fr-FR" sz="16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Obtenir un cadre de référence national ESR des processus support </a:t>
            </a:r>
          </a:p>
          <a:p>
            <a:pPr marL="742950" lvl="1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16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Les processus métiers  détaillés de l’ESR  sont indispensables en entrant de ces groupes de travail sur les objets métiers</a:t>
            </a:r>
          </a:p>
          <a:p>
            <a:pPr marL="742950" lvl="1" indent="-285750" algn="just">
              <a:spcAft>
                <a:spcPts val="0"/>
              </a:spcAft>
              <a:buFont typeface="Wingdings" pitchFamily="2" charset="2"/>
              <a:buChar char="Ø"/>
            </a:pPr>
            <a:endParaRPr lang="fr-FR" sz="1600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fr-FR" sz="16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Repenser le fonctionnement futur du groupe :</a:t>
            </a:r>
          </a:p>
          <a:p>
            <a:pPr marL="742950" lvl="1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16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Suspendre le GTDR en attendant une maturité « métier » supérieure : </a:t>
            </a:r>
          </a:p>
          <a:p>
            <a:pPr marL="1143000" lvl="2" indent="-228600" algn="just">
              <a:spcAft>
                <a:spcPts val="0"/>
              </a:spcAft>
              <a:buFont typeface="Wingdings" pitchFamily="2" charset="2"/>
              <a:buChar char=""/>
            </a:pPr>
            <a:r>
              <a:rPr lang="fr-FR" sz="16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Faire en séquentiel les groupes cartographie de référence et données de référence</a:t>
            </a:r>
          </a:p>
          <a:p>
            <a:pPr marL="1143000" lvl="2" indent="-228600" algn="just">
              <a:spcAft>
                <a:spcPts val="0"/>
              </a:spcAft>
              <a:buFont typeface="Wingdings" pitchFamily="2" charset="2"/>
              <a:buChar char=""/>
            </a:pPr>
            <a:r>
              <a:rPr lang="fr-FR" sz="16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Attendre l’obtention des processus métiers</a:t>
            </a:r>
          </a:p>
          <a:p>
            <a:pPr marL="742950" lvl="1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16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Implémenter les modèles obtenus dans un outil de cartographie et les mettre à disposition.</a:t>
            </a:r>
          </a:p>
          <a:p>
            <a:pPr marL="742950" lvl="1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16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Reprendre le groupe en y incluant a minima un acteur métier par domaine métier.</a:t>
            </a:r>
          </a:p>
          <a:p>
            <a:pPr algn="just"/>
            <a:endParaRPr lang="fr-FR" sz="1400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E421E62-43E3-C042-91D3-68F2EB88AF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URBA ESR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-37707"/>
            <a:ext cx="9144000" cy="603315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</a:rPr>
              <a:t>4</a:t>
            </a:r>
            <a:r>
              <a:rPr lang="fr-FR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. Perspectives </a:t>
            </a:r>
            <a:endParaRPr lang="fr-FR" sz="2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04141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2CF7CC4-8FCD-2B4C-A4D7-BAABABFF48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EB952-FD0F-2746-84D7-AFB043D0A8A5}" type="datetime1">
              <a:rPr lang="fr-FR" smtClean="0"/>
              <a:t>19/11/2018</a:t>
            </a:fld>
            <a:endParaRPr lang="fr-FR" dirty="0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B67DF19-93AE-FF40-B502-F1EEBD8B5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URBA ESR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E36F9DE-9400-104E-A721-D68549189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77FC5-639D-F14D-9C32-AE0FACC8F669}" type="slidenum">
              <a:rPr lang="fr-FR" smtClean="0"/>
              <a:pPr/>
              <a:t>16</a:t>
            </a:fld>
            <a:endParaRPr lang="fr-FR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F2DA1DA-2124-D74C-A354-0A63E376DCC2}"/>
              </a:ext>
            </a:extLst>
          </p:cNvPr>
          <p:cNvSpPr/>
          <p:nvPr/>
        </p:nvSpPr>
        <p:spPr>
          <a:xfrm>
            <a:off x="0" y="-37707"/>
            <a:ext cx="9144000" cy="625368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fr-FR" sz="2800" dirty="0">
                <a:latin typeface="Verdana" panose="020B0604030504040204" pitchFamily="34" charset="0"/>
                <a:ea typeface="Verdana" panose="020B0604030504040204" pitchFamily="34" charset="0"/>
              </a:rPr>
              <a:t>Merci, FIN.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12CB27D8-06C8-A64F-A85F-10F59B802A49}"/>
              </a:ext>
            </a:extLst>
          </p:cNvPr>
          <p:cNvSpPr txBox="1"/>
          <p:nvPr/>
        </p:nvSpPr>
        <p:spPr>
          <a:xfrm>
            <a:off x="0" y="4575960"/>
            <a:ext cx="801950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fr-FR" dirty="0">
                <a:solidFill>
                  <a:schemeClr val="bg1"/>
                </a:solidFill>
              </a:rPr>
              <a:t>Catherine </a:t>
            </a:r>
            <a:r>
              <a:rPr lang="fr-FR" dirty="0" err="1">
                <a:solidFill>
                  <a:schemeClr val="bg1"/>
                </a:solidFill>
              </a:rPr>
              <a:t>Blanzat</a:t>
            </a:r>
            <a:r>
              <a:rPr lang="fr-FR" dirty="0">
                <a:solidFill>
                  <a:schemeClr val="bg1"/>
                </a:solidFill>
              </a:rPr>
              <a:t>, CNRS</a:t>
            </a:r>
          </a:p>
          <a:p>
            <a:pPr marL="285750" indent="-285750">
              <a:buFontTx/>
              <a:buChar char="-"/>
            </a:pPr>
            <a:r>
              <a:rPr lang="fr-FR" dirty="0">
                <a:solidFill>
                  <a:schemeClr val="bg1"/>
                </a:solidFill>
              </a:rPr>
              <a:t>Catherine </a:t>
            </a:r>
            <a:r>
              <a:rPr lang="fr-FR" dirty="0" err="1">
                <a:solidFill>
                  <a:schemeClr val="bg1"/>
                </a:solidFill>
              </a:rPr>
              <a:t>Balleydier</a:t>
            </a:r>
            <a:r>
              <a:rPr lang="fr-FR" dirty="0">
                <a:solidFill>
                  <a:schemeClr val="bg1"/>
                </a:solidFill>
              </a:rPr>
              <a:t>, INP Grenoble</a:t>
            </a:r>
          </a:p>
          <a:p>
            <a:pPr marL="285750" indent="-285750">
              <a:buFontTx/>
              <a:buChar char="-"/>
            </a:pPr>
            <a:r>
              <a:rPr lang="fr-FR" dirty="0">
                <a:solidFill>
                  <a:schemeClr val="bg1"/>
                </a:solidFill>
              </a:rPr>
              <a:t>Edmonde </a:t>
            </a:r>
            <a:r>
              <a:rPr lang="fr-FR" dirty="0" err="1">
                <a:solidFill>
                  <a:schemeClr val="bg1"/>
                </a:solidFill>
              </a:rPr>
              <a:t>Duteurtre</a:t>
            </a:r>
            <a:r>
              <a:rPr lang="fr-FR" dirty="0">
                <a:solidFill>
                  <a:schemeClr val="bg1"/>
                </a:solidFill>
              </a:rPr>
              <a:t>, </a:t>
            </a:r>
            <a:r>
              <a:rPr lang="fr-FR" dirty="0" err="1">
                <a:solidFill>
                  <a:schemeClr val="bg1"/>
                </a:solidFill>
              </a:rPr>
              <a:t>Inria</a:t>
            </a:r>
            <a:endParaRPr lang="fr-FR" dirty="0">
              <a:solidFill>
                <a:schemeClr val="bg1"/>
              </a:solidFill>
            </a:endParaRPr>
          </a:p>
          <a:p>
            <a:pPr marL="285750" indent="-285750">
              <a:buFontTx/>
              <a:buChar char="-"/>
            </a:pPr>
            <a:r>
              <a:rPr lang="fr-FR" dirty="0">
                <a:solidFill>
                  <a:schemeClr val="bg1"/>
                </a:solidFill>
              </a:rPr>
              <a:t>Francine </a:t>
            </a:r>
            <a:r>
              <a:rPr lang="fr-FR" dirty="0" err="1">
                <a:solidFill>
                  <a:schemeClr val="bg1"/>
                </a:solidFill>
              </a:rPr>
              <a:t>Puig</a:t>
            </a:r>
            <a:r>
              <a:rPr lang="fr-FR" dirty="0">
                <a:solidFill>
                  <a:schemeClr val="bg1"/>
                </a:solidFill>
              </a:rPr>
              <a:t>, EHESS</a:t>
            </a:r>
          </a:p>
          <a:p>
            <a:pPr marL="285750" indent="-285750">
              <a:buFontTx/>
              <a:buChar char="-"/>
            </a:pPr>
            <a:r>
              <a:rPr lang="fr-FR" dirty="0">
                <a:solidFill>
                  <a:schemeClr val="bg1"/>
                </a:solidFill>
              </a:rPr>
              <a:t>Sylvie Haouy Maure, Universités </a:t>
            </a:r>
            <a:r>
              <a:rPr lang="fr-FR" dirty="0" smtClean="0">
                <a:solidFill>
                  <a:schemeClr val="bg1"/>
                </a:solidFill>
              </a:rPr>
              <a:t>Orléans et Nice Sophia Antipolis</a:t>
            </a:r>
            <a:endParaRPr lang="fr-FR" dirty="0">
              <a:solidFill>
                <a:schemeClr val="bg1"/>
              </a:solidFill>
            </a:endParaRP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9D1A57CD-8393-084F-A081-4963A698CA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9845" y="4505050"/>
            <a:ext cx="1211385" cy="607763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980268A9-7DFD-AD45-9298-9FFF33F30DB2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8470" y="5425227"/>
            <a:ext cx="1283430" cy="606175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65B6B297-9551-3B47-8BBA-929C8EF5CD8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0" y="3756515"/>
            <a:ext cx="540000" cy="540000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BD672885-D756-294F-8230-61174224288E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4492" y="4946618"/>
            <a:ext cx="563978" cy="540000"/>
          </a:xfrm>
          <a:prstGeom prst="rect">
            <a:avLst/>
          </a:prstGeom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5D47C272-B013-0440-9FAB-0E7F68B17CCA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9934" y="4250987"/>
            <a:ext cx="686154" cy="460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31134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 descr="pexels-photo-373543.jpe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50146" y="0"/>
            <a:ext cx="10291098" cy="6859588"/>
          </a:xfrm>
          <a:prstGeom prst="rect">
            <a:avLst/>
          </a:prstGeom>
        </p:spPr>
      </p:pic>
      <p:sp>
        <p:nvSpPr>
          <p:cNvPr id="5" name="AutoShape 3"/>
          <p:cNvSpPr>
            <a:spLocks noChangeAspect="1" noChangeArrowheads="1" noTextEdit="1"/>
          </p:cNvSpPr>
          <p:nvPr/>
        </p:nvSpPr>
        <p:spPr bwMode="auto">
          <a:xfrm>
            <a:off x="2381" y="2382"/>
            <a:ext cx="9138047" cy="6855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8405" tIns="19202" rIns="38405" bIns="19202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500708" y="2382"/>
            <a:ext cx="5639720" cy="6857206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xtLst/>
        </p:spPr>
        <p:txBody>
          <a:bodyPr vert="horz" wrap="square" lIns="38405" tIns="19202" rIns="38405" bIns="19202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srgbClr val="17375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500708" y="1758078"/>
            <a:ext cx="5639720" cy="3447098"/>
          </a:xfrm>
          <a:prstGeom prst="rect">
            <a:avLst/>
          </a:prstGeom>
        </p:spPr>
        <p:txBody>
          <a:bodyPr wrap="square" lIns="180000">
            <a:spAutoFit/>
          </a:bodyPr>
          <a:lstStyle/>
          <a:p>
            <a:endParaRPr lang="fr-FR" sz="2000" dirty="0">
              <a:solidFill>
                <a:srgbClr val="FFFFFF"/>
              </a:solidFill>
            </a:endParaRPr>
          </a:p>
          <a:p>
            <a:pPr marL="457200" indent="-457200">
              <a:buAutoNum type="arabicPeriod"/>
            </a:pPr>
            <a:r>
              <a:rPr lang="fr-FR" sz="2000" dirty="0">
                <a:solidFill>
                  <a:srgbClr val="FFFFFF"/>
                </a:solidFill>
              </a:rPr>
              <a:t>Objectifs et livrables du groupe</a:t>
            </a:r>
          </a:p>
          <a:p>
            <a:pPr marL="457200" indent="-457200">
              <a:lnSpc>
                <a:spcPct val="200000"/>
              </a:lnSpc>
              <a:buAutoNum type="arabicPeriod"/>
            </a:pPr>
            <a:r>
              <a:rPr lang="fr-FR" sz="2000" dirty="0" smtClean="0">
                <a:solidFill>
                  <a:srgbClr val="FFFFFF"/>
                </a:solidFill>
              </a:rPr>
              <a:t>Méthodologie </a:t>
            </a:r>
            <a:r>
              <a:rPr lang="fr-FR" sz="2000" dirty="0">
                <a:solidFill>
                  <a:srgbClr val="FFFFFF"/>
                </a:solidFill>
              </a:rPr>
              <a:t>de travail GTDR</a:t>
            </a:r>
          </a:p>
          <a:p>
            <a:pPr marL="457200" indent="-457200">
              <a:lnSpc>
                <a:spcPct val="200000"/>
              </a:lnSpc>
              <a:buAutoNum type="arabicPeriod"/>
            </a:pPr>
            <a:r>
              <a:rPr lang="fr-FR" sz="2000" dirty="0">
                <a:solidFill>
                  <a:srgbClr val="FFFFFF"/>
                </a:solidFill>
              </a:rPr>
              <a:t>Présentation des objets métiers</a:t>
            </a:r>
          </a:p>
          <a:p>
            <a:pPr marL="457200" indent="-457200">
              <a:lnSpc>
                <a:spcPct val="200000"/>
              </a:lnSpc>
              <a:buAutoNum type="arabicPeriod"/>
            </a:pPr>
            <a:r>
              <a:rPr lang="fr-FR" sz="2000" dirty="0" smtClean="0">
                <a:solidFill>
                  <a:srgbClr val="FFFFFF"/>
                </a:solidFill>
              </a:rPr>
              <a:t>Constats, </a:t>
            </a:r>
            <a:r>
              <a:rPr lang="fr-FR" sz="2000" dirty="0" smtClean="0">
                <a:solidFill>
                  <a:srgbClr val="FFFFFF"/>
                </a:solidFill>
              </a:rPr>
              <a:t>Bilan et </a:t>
            </a:r>
            <a:r>
              <a:rPr lang="fr-FR" sz="2000" dirty="0" smtClean="0">
                <a:solidFill>
                  <a:srgbClr val="FFFFFF"/>
                </a:solidFill>
              </a:rPr>
              <a:t>Perspectives</a:t>
            </a:r>
            <a:endParaRPr lang="fr-FR" sz="2000" dirty="0">
              <a:solidFill>
                <a:srgbClr val="FFFFFF"/>
              </a:solidFill>
            </a:endParaRPr>
          </a:p>
          <a:p>
            <a:pPr marL="457200" indent="-457200">
              <a:buAutoNum type="arabicPeriod"/>
            </a:pPr>
            <a:endParaRPr lang="fr-FR" sz="2000" dirty="0">
              <a:solidFill>
                <a:srgbClr val="FFFFFF"/>
              </a:solidFill>
            </a:endParaRPr>
          </a:p>
          <a:p>
            <a:pPr marL="342900" indent="-342900">
              <a:buAutoNum type="arabicPeriod"/>
            </a:pPr>
            <a:endParaRPr lang="fr-FR" sz="2000" dirty="0">
              <a:solidFill>
                <a:srgbClr val="FFFFFF"/>
              </a:solidFill>
            </a:endParaRPr>
          </a:p>
          <a:p>
            <a:endParaRPr lang="fr-FR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9690460"/>
      </p:ext>
    </p:extLst>
  </p:cSld>
  <p:clrMapOvr>
    <a:masterClrMapping/>
  </p:clrMapOvr>
  <p:transition>
    <p:push dir="u"/>
  </p:transition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2" fill="hold" grpId="0" nodeType="withEffect" p14:presetBounceEnd="60000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7" dur="25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8" dur="25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7" grpId="0" animBg="1"/>
        </p:bldLst>
      </p:timing>
    </mc:Choice>
    <mc:Fallback xmlns="">
      <p:timing>
        <p:tnLst>
          <p:par>
            <p:cTn xmlns:p14="http://schemas.microsoft.com/office/powerpoint/2010/main"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2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25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25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7" grpId="0" animBg="1"/>
        </p:bldLst>
      </p:timing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554D8457-A91E-9A46-ADC1-18FF49B6A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EB952-FD0F-2746-84D7-AFB043D0A8A5}" type="datetime1">
              <a:rPr lang="fr-FR" smtClean="0"/>
              <a:t>19/11/2018</a:t>
            </a:fld>
            <a:endParaRPr lang="fr-FR" dirty="0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DEE7776D-51F2-544C-94A4-271F1A041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URBA ESR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87A8F1C-FC51-2540-A4AF-218CAFA1F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77FC5-639D-F14D-9C32-AE0FACC8F669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A9EFEA5C-B96D-6C47-8291-8D7B5DB4B40C}"/>
              </a:ext>
            </a:extLst>
          </p:cNvPr>
          <p:cNvSpPr txBox="1"/>
          <p:nvPr/>
        </p:nvSpPr>
        <p:spPr>
          <a:xfrm>
            <a:off x="457200" y="584461"/>
            <a:ext cx="8229600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1600" dirty="0"/>
          </a:p>
          <a:p>
            <a:pPr algn="just"/>
            <a:r>
              <a:rPr lang="fr-FR" b="1" dirty="0"/>
              <a:t>Objectifs</a:t>
            </a:r>
          </a:p>
          <a:p>
            <a:pPr algn="just"/>
            <a:endParaRPr lang="fr-FR" sz="1600" dirty="0"/>
          </a:p>
          <a:p>
            <a:pPr marL="895350" lvl="1" indent="-438150" algn="just">
              <a:buFont typeface="Wingdings" charset="2"/>
              <a:buChar char="Ø"/>
            </a:pPr>
            <a:r>
              <a:rPr lang="fr-FR" sz="1600" dirty="0"/>
              <a:t>Apporter un soutien méthodologique sur les référentiels</a:t>
            </a:r>
          </a:p>
          <a:p>
            <a:pPr marL="1706563" lvl="4" indent="-285750" algn="just">
              <a:buFont typeface="Arial"/>
              <a:buChar char="•"/>
            </a:pPr>
            <a:r>
              <a:rPr lang="fr-FR" sz="1400" dirty="0"/>
              <a:t>à toute action/projet de mise en œuvre de référentiel</a:t>
            </a:r>
          </a:p>
          <a:p>
            <a:pPr marL="1706563" lvl="4" indent="-285750" algn="just">
              <a:buFont typeface="Arial"/>
              <a:buChar char="•"/>
            </a:pPr>
            <a:r>
              <a:rPr lang="fr-FR" sz="1400" dirty="0"/>
              <a:t>à l’occasion d’un projet de transformation du SI (ex SIRH…)</a:t>
            </a:r>
          </a:p>
          <a:p>
            <a:pPr algn="just"/>
            <a:endParaRPr lang="fr-FR" sz="1600" dirty="0"/>
          </a:p>
          <a:p>
            <a:pPr marL="895350" lvl="1" indent="-438150" algn="just">
              <a:buFont typeface="Wingdings" charset="2"/>
              <a:buChar char="Ø"/>
            </a:pPr>
            <a:r>
              <a:rPr lang="fr-FR" sz="1600" dirty="0"/>
              <a:t>Partager des bonnes pratiques pour la mise en place de la gouvernance des données dans les établissements</a:t>
            </a:r>
          </a:p>
          <a:p>
            <a:pPr lvl="1" algn="just"/>
            <a:endParaRPr lang="fr-FR" sz="1600" dirty="0"/>
          </a:p>
          <a:p>
            <a:pPr marL="895350" lvl="1" indent="-438150" algn="just">
              <a:buFont typeface="Wingdings" charset="2"/>
              <a:buChar char="Ø"/>
            </a:pPr>
            <a:r>
              <a:rPr lang="fr-FR" sz="1600" dirty="0"/>
              <a:t>Amener une dynamique « data </a:t>
            </a:r>
            <a:r>
              <a:rPr lang="fr-FR" sz="1600" dirty="0" err="1"/>
              <a:t>centric</a:t>
            </a:r>
            <a:r>
              <a:rPr lang="fr-FR" sz="1600" dirty="0"/>
              <a:t> » dans nos SI</a:t>
            </a:r>
          </a:p>
          <a:p>
            <a:pPr marL="285750" indent="-285750" algn="just">
              <a:buFont typeface="Wingdings" charset="2"/>
              <a:buChar char="Ø"/>
            </a:pPr>
            <a:endParaRPr lang="fr-FR" sz="1600" dirty="0"/>
          </a:p>
          <a:p>
            <a:pPr algn="just"/>
            <a:r>
              <a:rPr lang="fr-FR" b="1" dirty="0"/>
              <a:t>Livrables prévus du GTDR</a:t>
            </a:r>
          </a:p>
          <a:p>
            <a:pPr marL="285750" indent="-285750" algn="just">
              <a:buFont typeface="Wingdings" charset="2"/>
              <a:buChar char="Ø"/>
            </a:pPr>
            <a:endParaRPr lang="fr-FR" sz="1600" dirty="0"/>
          </a:p>
          <a:p>
            <a:pPr marL="895350" lvl="3" indent="-438150" algn="just">
              <a:buFont typeface="Wingdings" charset="2"/>
              <a:buChar char="Ø"/>
            </a:pPr>
            <a:r>
              <a:rPr lang="fr-FR" sz="1600" dirty="0"/>
              <a:t>Vocabulaire et concepts partagés</a:t>
            </a:r>
          </a:p>
          <a:p>
            <a:pPr marL="895350" lvl="1" indent="-438150" algn="just">
              <a:buFont typeface="Wingdings" charset="2"/>
              <a:buChar char="Ø"/>
            </a:pPr>
            <a:r>
              <a:rPr lang="fr-FR" sz="1600" dirty="0" smtClean="0"/>
              <a:t>Catalogue </a:t>
            </a:r>
            <a:r>
              <a:rPr lang="fr-FR" sz="1600" dirty="0"/>
              <a:t>des objets métiers par macro processus/domaine </a:t>
            </a:r>
            <a:r>
              <a:rPr lang="fr-FR" sz="1600" dirty="0" smtClean="0"/>
              <a:t>fonctionnel (tableau </a:t>
            </a:r>
            <a:r>
              <a:rPr lang="fr-FR" sz="1600" dirty="0" err="1" smtClean="0"/>
              <a:t>excel</a:t>
            </a:r>
            <a:r>
              <a:rPr lang="fr-FR" sz="1600" dirty="0" smtClean="0"/>
              <a:t>)</a:t>
            </a:r>
            <a:endParaRPr lang="fr-FR" sz="1600" dirty="0"/>
          </a:p>
          <a:p>
            <a:pPr marL="895350" lvl="1" indent="-438150" algn="just">
              <a:buFont typeface="Wingdings" charset="2"/>
              <a:buChar char="Ø"/>
            </a:pPr>
            <a:r>
              <a:rPr lang="fr-FR" sz="1600" dirty="0"/>
              <a:t>Méthodologie d’identification des référentiels</a:t>
            </a:r>
          </a:p>
          <a:p>
            <a:pPr marL="1706563" lvl="4" indent="-285750" algn="just">
              <a:buFont typeface="Arial"/>
              <a:buChar char="•"/>
            </a:pPr>
            <a:r>
              <a:rPr lang="fr-FR" sz="1400" dirty="0"/>
              <a:t>modèle sémantique</a:t>
            </a:r>
          </a:p>
          <a:p>
            <a:pPr marL="1706563" lvl="4" indent="-285750" algn="just">
              <a:buFont typeface="Arial"/>
              <a:buChar char="•"/>
            </a:pPr>
            <a:r>
              <a:rPr lang="fr-FR" sz="1400" dirty="0" err="1"/>
              <a:t>méta-données</a:t>
            </a:r>
            <a:endParaRPr lang="fr-FR" sz="1400" dirty="0"/>
          </a:p>
          <a:p>
            <a:pPr marL="1706563" lvl="4" indent="-285750" algn="just">
              <a:buFont typeface="Arial"/>
              <a:buChar char="•"/>
            </a:pPr>
            <a:r>
              <a:rPr lang="fr-FR" sz="1400" dirty="0"/>
              <a:t>cycle de vie</a:t>
            </a:r>
          </a:p>
          <a:p>
            <a:pPr marL="895350" lvl="1" indent="-438150" algn="just">
              <a:buFont typeface="Wingdings" charset="2"/>
              <a:buChar char="Ø"/>
            </a:pPr>
            <a:r>
              <a:rPr lang="fr-FR" sz="1600" dirty="0"/>
              <a:t>POS des référentiels ESR</a:t>
            </a:r>
          </a:p>
          <a:p>
            <a:endParaRPr lang="fr-FR" sz="1600" dirty="0"/>
          </a:p>
        </p:txBody>
      </p:sp>
      <p:sp>
        <p:nvSpPr>
          <p:cNvPr id="6" name="Rectangle 5"/>
          <p:cNvSpPr/>
          <p:nvPr/>
        </p:nvSpPr>
        <p:spPr>
          <a:xfrm>
            <a:off x="0" y="-18854"/>
            <a:ext cx="9144000" cy="603315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 algn="ctr">
              <a:buFont typeface="+mj-lt"/>
              <a:buAutoNum type="arabicPeriod"/>
            </a:pP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</a:rPr>
              <a:t>Objectifs et Livrables</a:t>
            </a:r>
          </a:p>
        </p:txBody>
      </p:sp>
    </p:spTree>
    <p:extLst>
      <p:ext uri="{BB962C8B-B14F-4D97-AF65-F5344CB8AC3E}">
        <p14:creationId xmlns:p14="http://schemas.microsoft.com/office/powerpoint/2010/main" val="1230122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1A21E-9F86-C243-84E5-58CCB5E094D1}" type="datetime1">
              <a:rPr lang="fr-FR" smtClean="0"/>
              <a:t>19/11/2018</a:t>
            </a:fld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77FC5-639D-F14D-9C32-AE0FACC8F669}" type="slidenum">
              <a:rPr lang="fr-FR" smtClean="0"/>
              <a:pPr/>
              <a:t>4</a:t>
            </a:fld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146247" y="792352"/>
            <a:ext cx="886879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000" b="1" dirty="0"/>
              <a:t>Proposition </a:t>
            </a:r>
            <a:r>
              <a:rPr lang="fr-FR" sz="2000" b="1" dirty="0" smtClean="0"/>
              <a:t>d’une méthode </a:t>
            </a:r>
            <a:r>
              <a:rPr lang="fr-FR" sz="2000" b="1" dirty="0"/>
              <a:t>d’identification des données de référence </a:t>
            </a:r>
          </a:p>
        </p:txBody>
      </p:sp>
      <p:graphicFrame>
        <p:nvGraphicFramePr>
          <p:cNvPr id="8" name="Diagramme 7"/>
          <p:cNvGraphicFramePr/>
          <p:nvPr>
            <p:extLst>
              <p:ext uri="{D42A27DB-BD31-4B8C-83A1-F6EECF244321}">
                <p14:modId xmlns:p14="http://schemas.microsoft.com/office/powerpoint/2010/main" val="4093009119"/>
              </p:ext>
            </p:extLst>
          </p:nvPr>
        </p:nvGraphicFramePr>
        <p:xfrm>
          <a:off x="146247" y="959936"/>
          <a:ext cx="8756073" cy="55639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URBA ESR</a:t>
            </a: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603315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</a:rPr>
              <a:t>2</a:t>
            </a:r>
            <a:r>
              <a:rPr lang="fr-FR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. Méthodologie </a:t>
            </a: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</a:rPr>
              <a:t>de travail </a:t>
            </a:r>
            <a:r>
              <a:rPr lang="fr-FR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GTDR</a:t>
            </a:r>
            <a:endParaRPr lang="fr-FR" sz="2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3991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3676674" y="5194644"/>
            <a:ext cx="1948783" cy="1227695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algn="ctr"/>
            <a:r>
              <a:rPr lang="fr-FR" dirty="0"/>
              <a:t>Flux de référence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77FC5-639D-F14D-9C32-AE0FACC8F669}" type="slidenum">
              <a:rPr lang="fr-FR" smtClean="0"/>
              <a:pPr/>
              <a:t>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URBA ESR</a:t>
            </a:r>
          </a:p>
        </p:txBody>
      </p:sp>
      <p:sp>
        <p:nvSpPr>
          <p:cNvPr id="6" name="Rectangle 5"/>
          <p:cNvSpPr/>
          <p:nvPr/>
        </p:nvSpPr>
        <p:spPr>
          <a:xfrm>
            <a:off x="1188246" y="2160108"/>
            <a:ext cx="1977605" cy="4262231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algn="ctr"/>
            <a:r>
              <a:rPr lang="fr-FR" dirty="0"/>
              <a:t>Dictionnaire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647852" y="2140718"/>
            <a:ext cx="1977605" cy="2927891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algn="ctr"/>
            <a:r>
              <a:rPr lang="fr-FR" dirty="0"/>
              <a:t>Modèle de référence</a:t>
            </a:r>
          </a:p>
        </p:txBody>
      </p:sp>
      <p:sp>
        <p:nvSpPr>
          <p:cNvPr id="7" name="Flèche vers la droite 6"/>
          <p:cNvSpPr/>
          <p:nvPr/>
        </p:nvSpPr>
        <p:spPr>
          <a:xfrm>
            <a:off x="1188246" y="938539"/>
            <a:ext cx="7032535" cy="60109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5" name="ZoneTexte 14"/>
          <p:cNvSpPr txBox="1"/>
          <p:nvPr/>
        </p:nvSpPr>
        <p:spPr>
          <a:xfrm>
            <a:off x="1188246" y="1026716"/>
            <a:ext cx="1505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Plan métier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5761175" y="1037333"/>
            <a:ext cx="1881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Plan  applicatif</a:t>
            </a:r>
          </a:p>
        </p:txBody>
      </p:sp>
      <p:sp>
        <p:nvSpPr>
          <p:cNvPr id="17" name="Rectangle à coins arrondis 16"/>
          <p:cNvSpPr/>
          <p:nvPr/>
        </p:nvSpPr>
        <p:spPr>
          <a:xfrm>
            <a:off x="1372434" y="2887234"/>
            <a:ext cx="1686781" cy="1764490"/>
          </a:xfrm>
          <a:prstGeom prst="roundRect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algn="ctr"/>
            <a:r>
              <a:rPr lang="fr-FR" sz="1400" dirty="0"/>
              <a:t>Modèle d’objets métier</a:t>
            </a:r>
          </a:p>
        </p:txBody>
      </p:sp>
      <p:sp>
        <p:nvSpPr>
          <p:cNvPr id="18" name="Rectangle à coins arrondis 17"/>
          <p:cNvSpPr/>
          <p:nvPr/>
        </p:nvSpPr>
        <p:spPr>
          <a:xfrm>
            <a:off x="1449986" y="5068609"/>
            <a:ext cx="1492899" cy="756209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algn="ctr"/>
            <a:r>
              <a:rPr lang="fr-FR" sz="1400" dirty="0"/>
              <a:t>Données métier</a:t>
            </a:r>
          </a:p>
        </p:txBody>
      </p:sp>
      <p:sp>
        <p:nvSpPr>
          <p:cNvPr id="19" name="Rectangle à coins arrondis 18"/>
          <p:cNvSpPr/>
          <p:nvPr/>
        </p:nvSpPr>
        <p:spPr>
          <a:xfrm>
            <a:off x="1449986" y="3647699"/>
            <a:ext cx="1492899" cy="756209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algn="ctr"/>
            <a:r>
              <a:rPr lang="fr-FR" sz="1400" dirty="0"/>
              <a:t>Objet métier</a:t>
            </a:r>
          </a:p>
        </p:txBody>
      </p:sp>
      <p:sp>
        <p:nvSpPr>
          <p:cNvPr id="21" name="Rectangle à coins arrondis 20"/>
          <p:cNvSpPr/>
          <p:nvPr/>
        </p:nvSpPr>
        <p:spPr>
          <a:xfrm>
            <a:off x="3842827" y="4025803"/>
            <a:ext cx="1492899" cy="756209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algn="ctr"/>
            <a:r>
              <a:rPr lang="fr-FR" sz="1400" dirty="0"/>
              <a:t>Donnée de référence</a:t>
            </a:r>
          </a:p>
        </p:txBody>
      </p:sp>
      <p:sp>
        <p:nvSpPr>
          <p:cNvPr id="22" name="Rectangle à coins arrondis 21"/>
          <p:cNvSpPr/>
          <p:nvPr/>
        </p:nvSpPr>
        <p:spPr>
          <a:xfrm>
            <a:off x="3870815" y="3017524"/>
            <a:ext cx="1492899" cy="756209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algn="ctr"/>
            <a:r>
              <a:rPr lang="fr-FR" sz="1400" dirty="0"/>
              <a:t>Classe de référence</a:t>
            </a:r>
          </a:p>
        </p:txBody>
      </p:sp>
      <p:cxnSp>
        <p:nvCxnSpPr>
          <p:cNvPr id="24" name="Connecteur droit avec flèche 23"/>
          <p:cNvCxnSpPr>
            <a:stCxn id="19" idx="2"/>
          </p:cNvCxnSpPr>
          <p:nvPr/>
        </p:nvCxnSpPr>
        <p:spPr>
          <a:xfrm>
            <a:off x="2196436" y="4403908"/>
            <a:ext cx="9695" cy="790736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avec flèche 24"/>
          <p:cNvCxnSpPr/>
          <p:nvPr/>
        </p:nvCxnSpPr>
        <p:spPr>
          <a:xfrm flipH="1">
            <a:off x="4589277" y="3780114"/>
            <a:ext cx="13994" cy="395368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Rectangle à coins arrondis 26"/>
          <p:cNvSpPr/>
          <p:nvPr/>
        </p:nvSpPr>
        <p:spPr>
          <a:xfrm>
            <a:off x="3870815" y="5561605"/>
            <a:ext cx="1492899" cy="756209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algn="ctr"/>
            <a:r>
              <a:rPr lang="fr-FR" sz="1400" dirty="0"/>
              <a:t>Donnée de Flux de référence</a:t>
            </a:r>
          </a:p>
        </p:txBody>
      </p:sp>
      <p:sp>
        <p:nvSpPr>
          <p:cNvPr id="30" name="ZoneTexte 29"/>
          <p:cNvSpPr txBox="1"/>
          <p:nvPr/>
        </p:nvSpPr>
        <p:spPr>
          <a:xfrm>
            <a:off x="6527004" y="1691568"/>
            <a:ext cx="14561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Application</a:t>
            </a:r>
          </a:p>
        </p:txBody>
      </p:sp>
      <p:sp>
        <p:nvSpPr>
          <p:cNvPr id="31" name="ZoneTexte 30"/>
          <p:cNvSpPr txBox="1"/>
          <p:nvPr/>
        </p:nvSpPr>
        <p:spPr>
          <a:xfrm>
            <a:off x="2196436" y="1691568"/>
            <a:ext cx="2160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Processus métier</a:t>
            </a:r>
          </a:p>
        </p:txBody>
      </p:sp>
      <p:sp>
        <p:nvSpPr>
          <p:cNvPr id="33" name="Rectangle 32"/>
          <p:cNvSpPr/>
          <p:nvPr/>
        </p:nvSpPr>
        <p:spPr>
          <a:xfrm>
            <a:off x="6243176" y="2160108"/>
            <a:ext cx="1977605" cy="2927891"/>
          </a:xfrm>
          <a:prstGeom prst="rect">
            <a:avLst/>
          </a:prstGeom>
          <a:solidFill>
            <a:schemeClr val="accent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algn="ctr"/>
            <a:r>
              <a:rPr lang="fr-FR" dirty="0"/>
              <a:t>Modèle de données</a:t>
            </a:r>
          </a:p>
        </p:txBody>
      </p:sp>
      <p:sp>
        <p:nvSpPr>
          <p:cNvPr id="34" name="Rectangle à coins arrondis 33"/>
          <p:cNvSpPr/>
          <p:nvPr/>
        </p:nvSpPr>
        <p:spPr>
          <a:xfrm>
            <a:off x="6438151" y="4045193"/>
            <a:ext cx="1492899" cy="756209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algn="ctr"/>
            <a:r>
              <a:rPr lang="fr-FR" sz="1400" dirty="0"/>
              <a:t>Donnée applicative</a:t>
            </a:r>
          </a:p>
        </p:txBody>
      </p:sp>
      <p:sp>
        <p:nvSpPr>
          <p:cNvPr id="35" name="Rectangle à coins arrondis 34"/>
          <p:cNvSpPr/>
          <p:nvPr/>
        </p:nvSpPr>
        <p:spPr>
          <a:xfrm>
            <a:off x="6466139" y="3036914"/>
            <a:ext cx="1492899" cy="756209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pPr algn="ctr"/>
            <a:r>
              <a:rPr lang="fr-FR" sz="1400" dirty="0"/>
              <a:t>Entité/Classe</a:t>
            </a:r>
          </a:p>
        </p:txBody>
      </p:sp>
      <p:cxnSp>
        <p:nvCxnSpPr>
          <p:cNvPr id="36" name="Connecteur droit avec flèche 35"/>
          <p:cNvCxnSpPr/>
          <p:nvPr/>
        </p:nvCxnSpPr>
        <p:spPr>
          <a:xfrm flipH="1">
            <a:off x="7184601" y="3799504"/>
            <a:ext cx="13994" cy="395368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avec flèche 37"/>
          <p:cNvCxnSpPr/>
          <p:nvPr/>
        </p:nvCxnSpPr>
        <p:spPr>
          <a:xfrm flipH="1">
            <a:off x="2555120" y="4273619"/>
            <a:ext cx="19389" cy="1287986"/>
          </a:xfrm>
          <a:prstGeom prst="straightConnector1">
            <a:avLst/>
          </a:prstGeom>
          <a:ln w="38100">
            <a:solidFill>
              <a:schemeClr val="accent6"/>
            </a:solidFill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avec flèche 38"/>
          <p:cNvCxnSpPr/>
          <p:nvPr/>
        </p:nvCxnSpPr>
        <p:spPr>
          <a:xfrm flipV="1">
            <a:off x="2574509" y="4545079"/>
            <a:ext cx="1782532" cy="1016526"/>
          </a:xfrm>
          <a:prstGeom prst="straightConnector1">
            <a:avLst/>
          </a:prstGeom>
          <a:ln w="38100">
            <a:solidFill>
              <a:schemeClr val="accent6"/>
            </a:solidFill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ZoneTexte 41"/>
          <p:cNvSpPr txBox="1"/>
          <p:nvPr/>
        </p:nvSpPr>
        <p:spPr>
          <a:xfrm>
            <a:off x="5425889" y="4651724"/>
            <a:ext cx="14234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>
                <a:solidFill>
                  <a:srgbClr val="F79646"/>
                </a:solidFill>
              </a:rPr>
              <a:t>Bottom</a:t>
            </a:r>
            <a:r>
              <a:rPr lang="fr-FR" dirty="0">
                <a:solidFill>
                  <a:srgbClr val="F79646"/>
                </a:solidFill>
              </a:rPr>
              <a:t> Up</a:t>
            </a:r>
          </a:p>
        </p:txBody>
      </p:sp>
      <p:sp>
        <p:nvSpPr>
          <p:cNvPr id="43" name="ZoneTexte 42"/>
          <p:cNvSpPr txBox="1"/>
          <p:nvPr/>
        </p:nvSpPr>
        <p:spPr>
          <a:xfrm>
            <a:off x="2632915" y="4467058"/>
            <a:ext cx="13201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accent6"/>
                </a:solidFill>
              </a:rPr>
              <a:t>Top Down</a:t>
            </a:r>
          </a:p>
        </p:txBody>
      </p:sp>
      <p:cxnSp>
        <p:nvCxnSpPr>
          <p:cNvPr id="44" name="Connecteur droit avec flèche 43"/>
          <p:cNvCxnSpPr/>
          <p:nvPr/>
        </p:nvCxnSpPr>
        <p:spPr>
          <a:xfrm flipH="1" flipV="1">
            <a:off x="5133762" y="4403908"/>
            <a:ext cx="1589841" cy="141171"/>
          </a:xfrm>
          <a:prstGeom prst="straightConnector1">
            <a:avLst/>
          </a:prstGeom>
          <a:ln w="38100">
            <a:solidFill>
              <a:schemeClr val="accent6"/>
            </a:solidFill>
            <a:prstDash val="sys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685421" y="622517"/>
            <a:ext cx="599955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/>
              <a:t>2 démarches :  Top-Down et/ou </a:t>
            </a:r>
            <a:r>
              <a:rPr lang="fr-FR" b="1" dirty="0" err="1"/>
              <a:t>Bottom</a:t>
            </a:r>
            <a:r>
              <a:rPr lang="fr-FR" b="1" dirty="0"/>
              <a:t>-Up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E89877A-675E-D149-9CE1-AB38F53D03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3E1A7-6C52-B542-AFDC-16877C93163B}" type="datetime1">
              <a:rPr lang="fr-FR" smtClean="0"/>
              <a:t>19/11/2018</a:t>
            </a:fld>
            <a:endParaRPr lang="fr-FR" dirty="0"/>
          </a:p>
        </p:txBody>
      </p:sp>
      <p:sp>
        <p:nvSpPr>
          <p:cNvPr id="32" name="Rectangle 31"/>
          <p:cNvSpPr/>
          <p:nvPr/>
        </p:nvSpPr>
        <p:spPr>
          <a:xfrm>
            <a:off x="0" y="0"/>
            <a:ext cx="9144000" cy="603315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</a:rPr>
              <a:t>2</a:t>
            </a:r>
            <a:r>
              <a:rPr lang="fr-FR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. Méthodologie </a:t>
            </a: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</a:rPr>
              <a:t>de travail </a:t>
            </a:r>
            <a:r>
              <a:rPr lang="fr-FR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GTDR</a:t>
            </a:r>
            <a:endParaRPr lang="fr-FR" sz="2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9191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62C57-E7AD-F448-99CC-7474C5AB08E9}" type="datetime1">
              <a:rPr lang="fr-FR" smtClean="0"/>
              <a:t>19/11/2018</a:t>
            </a:fld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77FC5-639D-F14D-9C32-AE0FACC8F669}" type="slidenum">
              <a:rPr lang="fr-FR" smtClean="0"/>
              <a:pPr/>
              <a:t>6</a:t>
            </a:fld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540025" y="1096695"/>
            <a:ext cx="8340024" cy="340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 smtClean="0">
                <a:solidFill>
                  <a:schemeClr val="accent3"/>
                </a:solidFill>
              </a:rPr>
              <a:t>Déterminer les données de référence et les  données « métier » de chaque objet métier</a:t>
            </a:r>
          </a:p>
          <a:p>
            <a:pPr algn="just">
              <a:spcBef>
                <a:spcPts val="600"/>
              </a:spcBef>
            </a:pPr>
            <a:r>
              <a:rPr lang="fr-FR" sz="1600" dirty="0" smtClean="0"/>
              <a:t>Les </a:t>
            </a:r>
            <a:r>
              <a:rPr lang="fr-FR" sz="1600" dirty="0"/>
              <a:t>objets métier sont identifiés à partir de la description des processus métier (fiches, BPMN)</a:t>
            </a:r>
          </a:p>
          <a:p>
            <a:pPr algn="just"/>
            <a:endParaRPr lang="fr-FR" sz="1600" dirty="0"/>
          </a:p>
          <a:p>
            <a:pPr algn="just"/>
            <a:r>
              <a:rPr lang="fr-FR" sz="1600" dirty="0"/>
              <a:t>Les données de référence sont sélectionnées parmi les données des objets métier en appliquant les Critères distinctifs</a:t>
            </a:r>
          </a:p>
          <a:p>
            <a:pPr algn="just"/>
            <a:endParaRPr lang="fr-FR" sz="1600" dirty="0"/>
          </a:p>
          <a:p>
            <a:pPr marL="349250" lvl="4" indent="-342900" algn="just">
              <a:buFont typeface="+mj-ea"/>
              <a:buAutoNum type="circleNumDbPlain"/>
            </a:pPr>
            <a:r>
              <a:rPr lang="fr-FR" sz="1200" dirty="0"/>
              <a:t>Utilisation fréquente par beaucoup d’acteurs</a:t>
            </a:r>
          </a:p>
          <a:p>
            <a:pPr marL="349250" lvl="4" indent="-342900" algn="just">
              <a:buFont typeface="+mj-ea"/>
              <a:buAutoNum type="circleNumDbPlain"/>
            </a:pPr>
            <a:r>
              <a:rPr lang="fr-FR" sz="1200" dirty="0"/>
              <a:t>Qualité est critique pour les processus métiers</a:t>
            </a:r>
          </a:p>
          <a:p>
            <a:pPr marL="349250" lvl="4" indent="-342900" algn="just">
              <a:buFont typeface="+mj-ea"/>
              <a:buAutoNum type="circleNumDbPlain"/>
            </a:pPr>
            <a:r>
              <a:rPr lang="fr-FR" sz="1200" dirty="0"/>
              <a:t>La sémantique est partagée dans l’organisation et relativement stable </a:t>
            </a:r>
          </a:p>
          <a:p>
            <a:pPr marL="349250" lvl="4" indent="-342900" algn="just">
              <a:buFont typeface="+mj-ea"/>
              <a:buAutoNum type="circleNumDbPlain"/>
            </a:pPr>
            <a:r>
              <a:rPr lang="fr-FR" sz="1200" dirty="0"/>
              <a:t>Durée de vie dans le temps indépendant des processus opérationnels</a:t>
            </a:r>
          </a:p>
          <a:p>
            <a:pPr marL="349250" lvl="4" indent="-342900" algn="just">
              <a:buFont typeface="+mj-ea"/>
              <a:buAutoNum type="circleNumDbPlain"/>
            </a:pPr>
            <a:r>
              <a:rPr lang="fr-FR" sz="1200" dirty="0"/>
              <a:t>Facilité d’accès à ces données critiques</a:t>
            </a:r>
          </a:p>
          <a:p>
            <a:pPr algn="just"/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1687223" y="4385715"/>
            <a:ext cx="2160689" cy="1496459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fr-FR" dirty="0"/>
              <a:t>Objet métier</a:t>
            </a:r>
          </a:p>
        </p:txBody>
      </p:sp>
      <p:sp>
        <p:nvSpPr>
          <p:cNvPr id="7" name="Rectangle 6"/>
          <p:cNvSpPr/>
          <p:nvPr/>
        </p:nvSpPr>
        <p:spPr>
          <a:xfrm>
            <a:off x="1907167" y="4777900"/>
            <a:ext cx="1830831" cy="1003049"/>
          </a:xfrm>
          <a:prstGeom prst="rect">
            <a:avLst/>
          </a:prstGeom>
          <a:ln>
            <a:solidFill>
              <a:srgbClr val="94C6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/>
              <a:t>L’objet métier ne contient que des données de référence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3129204" y="759330"/>
            <a:ext cx="1961563" cy="36933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en TOP-DOWN 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2974447" y="6020694"/>
            <a:ext cx="31951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Objet métier de référence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406002" y="4385715"/>
            <a:ext cx="2294396" cy="1496459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fr-FR" dirty="0"/>
              <a:t>Objet métier</a:t>
            </a:r>
          </a:p>
        </p:txBody>
      </p:sp>
      <p:sp>
        <p:nvSpPr>
          <p:cNvPr id="8" name="Rectangle 7"/>
          <p:cNvSpPr/>
          <p:nvPr/>
        </p:nvSpPr>
        <p:spPr>
          <a:xfrm>
            <a:off x="5406002" y="4752469"/>
            <a:ext cx="1163723" cy="102848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Données de référence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624941" y="4737577"/>
            <a:ext cx="1075457" cy="102848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Données métier</a:t>
            </a:r>
          </a:p>
        </p:txBody>
      </p:sp>
      <p:sp>
        <p:nvSpPr>
          <p:cNvPr id="18" name="Ellipse 17"/>
          <p:cNvSpPr/>
          <p:nvPr/>
        </p:nvSpPr>
        <p:spPr>
          <a:xfrm>
            <a:off x="5297601" y="4719173"/>
            <a:ext cx="1327340" cy="1163001"/>
          </a:xfrm>
          <a:prstGeom prst="ellipse">
            <a:avLst/>
          </a:prstGeom>
          <a:noFill/>
          <a:ln w="38100">
            <a:solidFill>
              <a:schemeClr val="accent1">
                <a:shade val="95000"/>
                <a:satMod val="10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/>
          <p:cNvSpPr/>
          <p:nvPr/>
        </p:nvSpPr>
        <p:spPr>
          <a:xfrm>
            <a:off x="1687223" y="4183265"/>
            <a:ext cx="2160689" cy="1785007"/>
          </a:xfrm>
          <a:prstGeom prst="ellipse">
            <a:avLst/>
          </a:prstGeom>
          <a:noFill/>
          <a:ln w="38100">
            <a:solidFill>
              <a:schemeClr val="accent1">
                <a:shade val="95000"/>
                <a:satMod val="10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1" name="Connecteur droit avec flèche 20"/>
          <p:cNvCxnSpPr/>
          <p:nvPr/>
        </p:nvCxnSpPr>
        <p:spPr>
          <a:xfrm flipH="1" flipV="1">
            <a:off x="3737998" y="5600416"/>
            <a:ext cx="731363" cy="49329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avec flèche 21"/>
          <p:cNvCxnSpPr/>
          <p:nvPr/>
        </p:nvCxnSpPr>
        <p:spPr>
          <a:xfrm flipV="1">
            <a:off x="4609432" y="5468190"/>
            <a:ext cx="688169" cy="62551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ZoneTexte 2">
            <a:extLst>
              <a:ext uri="{FF2B5EF4-FFF2-40B4-BE49-F238E27FC236}">
                <a16:creationId xmlns:a16="http://schemas.microsoft.com/office/drawing/2014/main" id="{E3CEA952-5C73-D84B-B652-CF5170B6ECCD}"/>
              </a:ext>
            </a:extLst>
          </p:cNvPr>
          <p:cNvSpPr txBox="1"/>
          <p:nvPr/>
        </p:nvSpPr>
        <p:spPr>
          <a:xfrm>
            <a:off x="540025" y="784523"/>
            <a:ext cx="2656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/>
              <a:t>Démarche choisie :</a:t>
            </a:r>
          </a:p>
        </p:txBody>
      </p:sp>
      <p:sp>
        <p:nvSpPr>
          <p:cNvPr id="14" name="Espace réservé du pied de page 13">
            <a:extLst>
              <a:ext uri="{FF2B5EF4-FFF2-40B4-BE49-F238E27FC236}">
                <a16:creationId xmlns:a16="http://schemas.microsoft.com/office/drawing/2014/main" id="{4C83C3FF-0124-F04E-8954-C9DE79E9F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URBA ESR</a:t>
            </a:r>
          </a:p>
        </p:txBody>
      </p:sp>
      <p:sp>
        <p:nvSpPr>
          <p:cNvPr id="20" name="Rectangle 19"/>
          <p:cNvSpPr/>
          <p:nvPr/>
        </p:nvSpPr>
        <p:spPr>
          <a:xfrm>
            <a:off x="0" y="0"/>
            <a:ext cx="9144000" cy="603315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</a:rPr>
              <a:t>2</a:t>
            </a:r>
            <a:r>
              <a:rPr lang="fr-FR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. Méthodologie </a:t>
            </a: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</a:rPr>
              <a:t>de travail </a:t>
            </a:r>
            <a:r>
              <a:rPr lang="fr-FR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GTDR</a:t>
            </a:r>
            <a:endParaRPr lang="fr-FR" sz="2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0911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13EE0DE9-E587-BC42-80DE-6212F5AF38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ACD27-97D7-724E-B984-6F3F82F7C3BB}" type="datetime1">
              <a:rPr lang="fr-FR" smtClean="0"/>
              <a:t>19/11/2018</a:t>
            </a:fld>
            <a:endParaRPr lang="fr-FR"/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A189F488-0E7C-1746-AEDA-4AF4104F44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77FC5-639D-F14D-9C32-AE0FACC8F669}" type="slidenum">
              <a:rPr lang="fr-FR" smtClean="0"/>
              <a:pPr/>
              <a:t>7</a:t>
            </a:fld>
            <a:endParaRPr lang="fr-FR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14DFFDCF-661F-0546-9FD1-46B31E1DB1D7}"/>
              </a:ext>
            </a:extLst>
          </p:cNvPr>
          <p:cNvSpPr txBox="1"/>
          <p:nvPr/>
        </p:nvSpPr>
        <p:spPr>
          <a:xfrm>
            <a:off x="457200" y="590615"/>
            <a:ext cx="8542020" cy="61093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fr-FR" b="1" dirty="0"/>
              <a:t>Démarche opérationnelle</a:t>
            </a:r>
            <a:endParaRPr lang="fr-FR" sz="1600" b="1" dirty="0"/>
          </a:p>
          <a:p>
            <a:pPr marL="285750" indent="-285750">
              <a:buFont typeface="Wingdings" pitchFamily="2" charset="2"/>
              <a:buChar char="Ø"/>
            </a:pPr>
            <a:r>
              <a:rPr lang="fr-FR" sz="1600" dirty="0"/>
              <a:t>Sélection de deux domaines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400" dirty="0"/>
              <a:t>Ressources humaines (RH)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400" dirty="0"/>
              <a:t>Affaires financières et comptabilité (AF), affaires patrimoniales (AP)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r-FR" sz="1000" dirty="0"/>
          </a:p>
          <a:p>
            <a:pPr marL="285750" indent="-285750">
              <a:buFont typeface="Wingdings" pitchFamily="2" charset="2"/>
              <a:buChar char="Ø"/>
            </a:pPr>
            <a:r>
              <a:rPr lang="fr-FR" sz="1600" dirty="0"/>
              <a:t>Constitution de deux groupes de travail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400" dirty="0"/>
              <a:t>Un groupe de travail sur les objets métiers RH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400" dirty="0"/>
              <a:t>Un groupe de travail sur les objets métiers AF</a:t>
            </a:r>
          </a:p>
          <a:p>
            <a:endParaRPr lang="fr-FR" sz="1000" dirty="0"/>
          </a:p>
          <a:p>
            <a:pPr marL="285750" indent="-285750">
              <a:buFont typeface="Wingdings" pitchFamily="2" charset="2"/>
              <a:buChar char="Ø"/>
            </a:pPr>
            <a:r>
              <a:rPr lang="fr-FR" sz="1600" dirty="0"/>
              <a:t>Pour chaque groupe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400" dirty="0"/>
              <a:t>trouver des entrants processus métiers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400" dirty="0"/>
              <a:t>identifier les objets métiers manipulés par ces processus métiers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400" dirty="0"/>
              <a:t>identifier les objets métiers et les objets métiers de référence</a:t>
            </a:r>
          </a:p>
          <a:p>
            <a:pPr marL="285750" indent="-285750">
              <a:buFontTx/>
              <a:buChar char="-"/>
            </a:pPr>
            <a:endParaRPr lang="fr-FR" sz="1000" dirty="0"/>
          </a:p>
          <a:p>
            <a:pPr marL="285750" indent="-285750">
              <a:buFont typeface="Wingdings" pitchFamily="2" charset="2"/>
              <a:buChar char="Ø"/>
            </a:pPr>
            <a:r>
              <a:rPr lang="fr-FR" sz="1600" dirty="0"/>
              <a:t>Livrables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400" dirty="0"/>
              <a:t>Cartographie des processus métier utilisés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1400" dirty="0"/>
              <a:t>Liste des données métiers (cf. fichiers joints OM-RH.xls et OM-AF.xls)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fr-FR" sz="1400" dirty="0"/>
              <a:t>Feuille 1: Les entrants, macro-processus et processus métiers</a:t>
            </a:r>
          </a:p>
          <a:p>
            <a:pPr marL="1714500" lvl="3" indent="-342900">
              <a:buFont typeface="+mj-lt"/>
              <a:buAutoNum type="arabicPeriod"/>
            </a:pPr>
            <a:r>
              <a:rPr lang="fr-FR" sz="1200" dirty="0"/>
              <a:t>Nom du macro-processus</a:t>
            </a:r>
          </a:p>
          <a:p>
            <a:pPr marL="1714500" lvl="3" indent="-342900">
              <a:buFont typeface="+mj-lt"/>
              <a:buAutoNum type="arabicPeriod"/>
            </a:pPr>
            <a:r>
              <a:rPr lang="fr-FR" sz="1200" dirty="0"/>
              <a:t>Sigle du macro-processus</a:t>
            </a:r>
          </a:p>
          <a:p>
            <a:pPr marL="1714500" lvl="3" indent="-342900">
              <a:buFont typeface="+mj-lt"/>
              <a:buAutoNum type="arabicPeriod"/>
            </a:pPr>
            <a:r>
              <a:rPr lang="fr-FR" sz="1200" dirty="0"/>
              <a:t>Nom du processus</a:t>
            </a:r>
          </a:p>
          <a:p>
            <a:pPr marL="1714500" lvl="3" indent="-342900">
              <a:buFont typeface="+mj-lt"/>
              <a:buAutoNum type="arabicPeriod"/>
            </a:pPr>
            <a:r>
              <a:rPr lang="fr-FR" sz="1200" dirty="0"/>
              <a:t>Sigle du macro-processus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fr-FR" sz="1400" dirty="0"/>
              <a:t>Feuille 2: Les objets métiers</a:t>
            </a:r>
          </a:p>
          <a:p>
            <a:pPr marL="1714500" lvl="3" indent="-342900">
              <a:buFont typeface="+mj-lt"/>
              <a:buAutoNum type="arabicPeriod"/>
            </a:pPr>
            <a:r>
              <a:rPr lang="fr-FR" sz="1200" dirty="0"/>
              <a:t>Domaine fonctionnel</a:t>
            </a:r>
          </a:p>
          <a:p>
            <a:pPr marL="1714500" lvl="3" indent="-342900">
              <a:buFont typeface="+mj-lt"/>
              <a:buAutoNum type="arabicPeriod"/>
            </a:pPr>
            <a:r>
              <a:rPr lang="fr-FR" sz="1200" dirty="0"/>
              <a:t>Concepts données métiers</a:t>
            </a:r>
          </a:p>
          <a:p>
            <a:pPr marL="1714500" lvl="3" indent="-342900">
              <a:buFont typeface="+mj-lt"/>
              <a:buAutoNum type="arabicPeriod"/>
            </a:pPr>
            <a:r>
              <a:rPr lang="fr-FR" sz="1200" dirty="0"/>
              <a:t>Sémantique/définition</a:t>
            </a:r>
          </a:p>
          <a:p>
            <a:pPr marL="1714500" lvl="3" indent="-342900">
              <a:buFont typeface="+mj-lt"/>
              <a:buAutoNum type="arabicPeriod"/>
            </a:pPr>
            <a:r>
              <a:rPr lang="fr-FR" sz="1200" dirty="0"/>
              <a:t>Objet Métier ou Objet métier de référence</a:t>
            </a:r>
          </a:p>
          <a:p>
            <a:pPr marL="1714500" lvl="3" indent="-342900">
              <a:buFont typeface="+mj-lt"/>
              <a:buAutoNum type="arabicPeriod"/>
            </a:pPr>
            <a:r>
              <a:rPr lang="fr-FR" sz="1200" dirty="0"/>
              <a:t>Processus impliqués</a:t>
            </a:r>
          </a:p>
          <a:p>
            <a:pPr marL="1714500" lvl="3" indent="-342900">
              <a:buFont typeface="+mj-lt"/>
              <a:buAutoNum type="arabicPeriod"/>
            </a:pPr>
            <a:r>
              <a:rPr lang="fr-FR" sz="1200" dirty="0"/>
              <a:t>Commentaires 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8B097DB-7459-A749-B097-AE9B5CC554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URBA ESR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603315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3</a:t>
            </a:r>
            <a:r>
              <a:rPr lang="fr-FR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. Présentation des objets métiers : d</a:t>
            </a:r>
            <a:r>
              <a:rPr lang="fr-FR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émarche </a:t>
            </a:r>
            <a:r>
              <a:rPr lang="fr-FR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GTDR</a:t>
            </a:r>
            <a:endParaRPr lang="fr-FR" sz="2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6397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842BF82-DF35-3245-BE77-C25E06DCDF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9F26C-25A1-8C4A-8513-C7B33A87EB25}" type="datetime1">
              <a:rPr lang="fr-FR" smtClean="0"/>
              <a:t>19/11/2018</a:t>
            </a:fld>
            <a:endParaRPr lang="fr-FR"/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72E612D4-8062-2047-8BFC-E4A663596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77FC5-639D-F14D-9C32-AE0FACC8F669}" type="slidenum">
              <a:rPr lang="fr-FR" smtClean="0"/>
              <a:pPr/>
              <a:t>8</a:t>
            </a:fld>
            <a:endParaRPr lang="fr-FR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C7332CBD-4788-1C4D-81C8-66C61D7B0FB1}"/>
              </a:ext>
            </a:extLst>
          </p:cNvPr>
          <p:cNvSpPr txBox="1"/>
          <p:nvPr/>
        </p:nvSpPr>
        <p:spPr>
          <a:xfrm>
            <a:off x="626578" y="757971"/>
            <a:ext cx="7932960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itchFamily="2" charset="2"/>
              <a:buChar char="Ø"/>
            </a:pPr>
            <a:r>
              <a:rPr lang="fr-FR" dirty="0"/>
              <a:t>Les </a:t>
            </a:r>
            <a:r>
              <a:rPr lang="fr-FR" dirty="0" smtClean="0"/>
              <a:t>entrants RH</a:t>
            </a:r>
          </a:p>
          <a:p>
            <a:pPr marL="285750" indent="-285750" algn="just">
              <a:buFont typeface="Wingdings" pitchFamily="2" charset="2"/>
              <a:buChar char="Ø"/>
            </a:pPr>
            <a:endParaRPr lang="fr-FR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fr-FR" dirty="0"/>
              <a:t>Fiches processus métier Universités Orléans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fr-FR" dirty="0"/>
              <a:t>Processus </a:t>
            </a:r>
            <a:r>
              <a:rPr lang="fr-FR" dirty="0" smtClean="0"/>
              <a:t>métiers </a:t>
            </a:r>
            <a:r>
              <a:rPr lang="fr-FR" dirty="0" err="1"/>
              <a:t>Inria</a:t>
            </a:r>
            <a:endParaRPr lang="fr-FR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fr-FR" dirty="0"/>
              <a:t>Dictionnaire de concepts cadre de cohérence RH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fr-FR" dirty="0"/>
          </a:p>
          <a:p>
            <a:pPr marL="285750" indent="-285750" algn="just">
              <a:buFont typeface="Wingdings" pitchFamily="2" charset="2"/>
              <a:buChar char="Ø"/>
            </a:pPr>
            <a:r>
              <a:rPr lang="fr-FR" dirty="0"/>
              <a:t>Les </a:t>
            </a:r>
            <a:r>
              <a:rPr lang="fr-FR" dirty="0" smtClean="0"/>
              <a:t>entrants Finances</a:t>
            </a:r>
          </a:p>
          <a:p>
            <a:pPr marL="285750" indent="-285750" algn="just">
              <a:buFont typeface="Wingdings" pitchFamily="2" charset="2"/>
              <a:buChar char="Ø"/>
            </a:pPr>
            <a:endParaRPr lang="fr-FR" dirty="0"/>
          </a:p>
          <a:p>
            <a:pPr marL="742950" lvl="1" indent="-285750" algn="just" fontAlgn="auto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dirty="0"/>
              <a:t>Référentiel fonctionnel de mise en œuvre des titres I et III du décret </a:t>
            </a:r>
            <a:r>
              <a:rPr lang="fr-FR" dirty="0" smtClean="0"/>
              <a:t>n°2012-1246 </a:t>
            </a:r>
            <a:r>
              <a:rPr lang="fr-FR" dirty="0"/>
              <a:t>relatif à la gestion budgétaire et comptable publique (GBCP) dans les organismes</a:t>
            </a:r>
            <a:endParaRPr lang="fr-FR" sz="2000" dirty="0"/>
          </a:p>
          <a:p>
            <a:pPr marL="742950" lvl="1" indent="-285750" algn="just" fontAlgn="auto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dirty="0"/>
              <a:t>Contrôle interne comptable et financier, cartographie des risques de l’université de Lille.</a:t>
            </a:r>
          </a:p>
          <a:p>
            <a:pPr marL="742950" lvl="1" indent="-285750" algn="just" fontAlgn="auto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dirty="0"/>
              <a:t>Cartographie métier </a:t>
            </a:r>
            <a:r>
              <a:rPr lang="fr-FR" dirty="0" err="1"/>
              <a:t>Inria</a:t>
            </a:r>
            <a:endParaRPr lang="fr-FR" dirty="0"/>
          </a:p>
          <a:p>
            <a:pPr marL="742950" lvl="1" indent="-285750" algn="just" fontAlgn="auto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dirty="0"/>
              <a:t>CCTP Gestion du patrimoine ESR Aquitaine + </a:t>
            </a:r>
            <a:r>
              <a:rPr lang="fr-FR" dirty="0" err="1"/>
              <a:t>Inria</a:t>
            </a:r>
            <a:endParaRPr lang="fr-FR" dirty="0"/>
          </a:p>
          <a:p>
            <a:pPr lvl="1" algn="just"/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F273EE1-6C82-A14C-908B-C21D1FC3D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URBA ESR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-37707"/>
            <a:ext cx="9051636" cy="79567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</a:rPr>
              <a:t>3</a:t>
            </a:r>
            <a:r>
              <a:rPr lang="fr-FR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</a:rPr>
              <a:t>Présentation des objets </a:t>
            </a:r>
            <a:r>
              <a:rPr lang="fr-FR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métiers : entrants </a:t>
            </a:r>
            <a:endParaRPr lang="fr-FR" sz="2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9848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D8711DBD-869F-0A45-9A39-46C053C82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60397-83D2-2F46-AAD5-26DCB0A19E85}" type="datetime1">
              <a:rPr lang="fr-FR" smtClean="0"/>
              <a:t>19/11/2018</a:t>
            </a:fld>
            <a:endParaRPr lang="fr-FR"/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2C568C01-3F89-8D4A-BF5F-67F6FE56ED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77FC5-639D-F14D-9C32-AE0FACC8F669}" type="slidenum">
              <a:rPr lang="fr-FR" smtClean="0"/>
              <a:pPr/>
              <a:t>9</a:t>
            </a:fld>
            <a:endParaRPr lang="fr-FR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0438838A-8C07-B446-A584-1927B158FD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050" y="1555750"/>
            <a:ext cx="7835900" cy="4800600"/>
          </a:xfrm>
          <a:prstGeom prst="rect">
            <a:avLst/>
          </a:prstGeom>
        </p:spPr>
      </p:pic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55F3CE2-62D5-1B4A-BC3A-ADFD92F74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URBA ESR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216A536D-255B-2D47-98AC-AC2D9B53832B}"/>
              </a:ext>
            </a:extLst>
          </p:cNvPr>
          <p:cNvSpPr txBox="1"/>
          <p:nvPr/>
        </p:nvSpPr>
        <p:spPr>
          <a:xfrm>
            <a:off x="654050" y="646745"/>
            <a:ext cx="84321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/>
              <a:t>Processus</a:t>
            </a:r>
            <a:r>
              <a:rPr lang="fr-FR" dirty="0"/>
              <a:t> : Gérer de manière prévisionnelle les emplois, les effectifs </a:t>
            </a:r>
          </a:p>
          <a:p>
            <a:r>
              <a:rPr lang="fr-FR" dirty="0"/>
              <a:t>et les compétences (GPEEC).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-37707"/>
            <a:ext cx="9144000" cy="603315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</a:rPr>
              <a:t>3</a:t>
            </a:r>
            <a:r>
              <a:rPr lang="fr-FR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fr-FR" sz="2400" dirty="0">
                <a:latin typeface="Verdana" panose="020B0604030504040204" pitchFamily="34" charset="0"/>
                <a:ea typeface="Verdana" panose="020B0604030504040204" pitchFamily="34" charset="0"/>
              </a:rPr>
              <a:t>Présentation des objets métiers – </a:t>
            </a:r>
            <a:r>
              <a:rPr lang="fr-FR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Exemple d’entrant RH</a:t>
            </a:r>
            <a:endParaRPr lang="fr-FR" sz="2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9474100"/>
      </p:ext>
    </p:extLst>
  </p:cSld>
  <p:clrMapOvr>
    <a:masterClrMapping/>
  </p:clrMapOvr>
</p:sld>
</file>

<file path=ppt/theme/_rels/them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ème par défaut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onception personnalisé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Conception personnalisé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Civil">
  <a:themeElements>
    <a:clrScheme name="Kilter">
      <a:dk1>
        <a:sysClr val="windowText" lastClr="000000"/>
      </a:dk1>
      <a:lt1>
        <a:sysClr val="window" lastClr="FFFFFF"/>
      </a:lt1>
      <a:dk2>
        <a:srgbClr val="318FC5"/>
      </a:dk2>
      <a:lt2>
        <a:srgbClr val="AEE8FB"/>
      </a:lt2>
      <a:accent1>
        <a:srgbClr val="76C5EF"/>
      </a:accent1>
      <a:accent2>
        <a:srgbClr val="FEA022"/>
      </a:accent2>
      <a:accent3>
        <a:srgbClr val="FF6700"/>
      </a:accent3>
      <a:accent4>
        <a:srgbClr val="70A525"/>
      </a:accent4>
      <a:accent5>
        <a:srgbClr val="A5D848"/>
      </a:accent5>
      <a:accent6>
        <a:srgbClr val="20768C"/>
      </a:accent6>
      <a:hlink>
        <a:srgbClr val="7AB6E8"/>
      </a:hlink>
      <a:folHlink>
        <a:srgbClr val="83B0D3"/>
      </a:folHlink>
    </a:clrScheme>
    <a:fontScheme name="Civi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Thème par défaut.thmx</Template>
  <TotalTime>2234</TotalTime>
  <Words>804</Words>
  <Application>Microsoft Office PowerPoint</Application>
  <PresentationFormat>Affichage à l'écran (4:3)</PresentationFormat>
  <Paragraphs>263</Paragraphs>
  <Slides>16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10</vt:i4>
      </vt:variant>
      <vt:variant>
        <vt:lpstr>Thème</vt:lpstr>
      </vt:variant>
      <vt:variant>
        <vt:i4>5</vt:i4>
      </vt:variant>
      <vt:variant>
        <vt:lpstr>Titres des diapositives</vt:lpstr>
      </vt:variant>
      <vt:variant>
        <vt:i4>16</vt:i4>
      </vt:variant>
    </vt:vector>
  </HeadingPairs>
  <TitlesOfParts>
    <vt:vector size="31" baseType="lpstr">
      <vt:lpstr>Arial</vt:lpstr>
      <vt:lpstr>Calibri</vt:lpstr>
      <vt:lpstr>Courier New</vt:lpstr>
      <vt:lpstr>Georgia</vt:lpstr>
      <vt:lpstr>Poppins SemiBold</vt:lpstr>
      <vt:lpstr>Symbol</vt:lpstr>
      <vt:lpstr>Times New Roman</vt:lpstr>
      <vt:lpstr>Verdana</vt:lpstr>
      <vt:lpstr>Wingdings</vt:lpstr>
      <vt:lpstr>Wingdings 2</vt:lpstr>
      <vt:lpstr>Thème par défaut</vt:lpstr>
      <vt:lpstr>Conception personnalisée</vt:lpstr>
      <vt:lpstr>1_Conception personnalisée</vt:lpstr>
      <vt:lpstr>Civil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Université d'Orléans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CRI</dc:creator>
  <cp:lastModifiedBy>Sylvie Haouy</cp:lastModifiedBy>
  <cp:revision>220</cp:revision>
  <dcterms:created xsi:type="dcterms:W3CDTF">2017-12-18T08:03:38Z</dcterms:created>
  <dcterms:modified xsi:type="dcterms:W3CDTF">2018-11-19T16:23:50Z</dcterms:modified>
</cp:coreProperties>
</file>