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4" r:id="rId3"/>
    <p:sldId id="267" r:id="rId4"/>
    <p:sldId id="271" r:id="rId5"/>
    <p:sldId id="265" r:id="rId6"/>
    <p:sldId id="266" r:id="rId7"/>
    <p:sldId id="272" r:id="rId8"/>
    <p:sldId id="268" r:id="rId9"/>
    <p:sldId id="269" r:id="rId10"/>
    <p:sldId id="270" r:id="rId11"/>
    <p:sldId id="273" r:id="rId1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02">
          <p15:clr>
            <a:srgbClr val="A4A3A4"/>
          </p15:clr>
        </p15:guide>
        <p15:guide id="2" pos="139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0016"/>
    <a:srgbClr val="FFCA13"/>
    <a:srgbClr val="8B3C84"/>
    <a:srgbClr val="29992E"/>
    <a:srgbClr val="540429"/>
    <a:srgbClr val="129CE3"/>
    <a:srgbClr val="593978"/>
    <a:srgbClr val="053A7B"/>
    <a:srgbClr val="E87508"/>
    <a:srgbClr val="A4C2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00" autoAdjust="0"/>
    <p:restoredTop sz="94584" autoAdjust="0"/>
  </p:normalViewPr>
  <p:slideViewPr>
    <p:cSldViewPr snapToGrid="0" snapToObjects="1">
      <p:cViewPr varScale="1">
        <p:scale>
          <a:sx n="125" d="100"/>
          <a:sy n="125" d="100"/>
        </p:scale>
        <p:origin x="1074" y="108"/>
      </p:cViewPr>
      <p:guideLst>
        <p:guide orient="horz" pos="4002"/>
        <p:guide pos="13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2A817-2A18-8645-8F05-B9F0D37E3399}" type="datetimeFigureOut">
              <a:rPr lang="fr-FR" smtClean="0"/>
              <a:t>14/11/2018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EC96F-121C-A748-8D0F-8EAA2F9428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25113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6D6387-FDB6-FC47-B24E-E14A6C1F389F}" type="datetimeFigureOut">
              <a:rPr lang="fr-FR" smtClean="0"/>
              <a:t>14/11/2018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B69CA9-7FA3-3A4E-928E-DEEE3CE36A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83069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685800" y="2619290"/>
            <a:ext cx="7772400" cy="102879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 b="0" i="0" spc="300" baseline="0">
                <a:solidFill>
                  <a:srgbClr val="DA0016"/>
                </a:solidFill>
                <a:latin typeface="Titillium WebSemiBold"/>
                <a:cs typeface="Titillium WebSemiBold"/>
              </a:defRPr>
            </a:lvl1pPr>
          </a:lstStyle>
          <a:p>
            <a:r>
              <a:rPr lang="fr-FR" dirty="0"/>
              <a:t>Cliquez pour ajouter un super titre</a:t>
            </a:r>
            <a:br>
              <a:rPr lang="fr-FR" dirty="0"/>
            </a:br>
            <a:r>
              <a:rPr lang="fr-FR" dirty="0"/>
              <a:t>sur une ou deux lignes </a:t>
            </a:r>
            <a:br>
              <a:rPr lang="fr-FR" dirty="0"/>
            </a:br>
            <a:r>
              <a:rPr lang="fr-FR" dirty="0"/>
              <a:t>—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921834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000" b="0" i="0" spc="200" baseline="0">
                <a:solidFill>
                  <a:schemeClr val="tx1">
                    <a:tint val="75000"/>
                  </a:schemeClr>
                </a:solidFill>
                <a:latin typeface="Titillium WebLight Italic"/>
                <a:cs typeface="Titillium WebLight Ital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ajouter</a:t>
            </a:r>
          </a:p>
          <a:p>
            <a:r>
              <a:rPr lang="fr-FR" dirty="0"/>
              <a:t>un sous titre !</a:t>
            </a:r>
          </a:p>
        </p:txBody>
      </p:sp>
    </p:spTree>
    <p:extLst>
      <p:ext uri="{BB962C8B-B14F-4D97-AF65-F5344CB8AC3E}">
        <p14:creationId xmlns:p14="http://schemas.microsoft.com/office/powerpoint/2010/main" val="518508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104706" y="3810073"/>
            <a:ext cx="6458894" cy="2543102"/>
          </a:xfrm>
        </p:spPr>
        <p:txBody>
          <a:bodyPr>
            <a:normAutofit/>
          </a:bodyPr>
          <a:lstStyle>
            <a:lvl1pPr marL="0" indent="0" algn="l">
              <a:buNone/>
              <a:defRPr sz="2000" b="0" i="0" spc="200" baseline="0">
                <a:solidFill>
                  <a:schemeClr val="tx1">
                    <a:tint val="75000"/>
                  </a:schemeClr>
                </a:solidFill>
                <a:latin typeface="Titillium WebLight Italic"/>
                <a:cs typeface="Titillium WebLight Ital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ajouter du texte</a:t>
            </a:r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2111913" y="2652078"/>
            <a:ext cx="6460327" cy="1143000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2800" b="0" i="0" spc="300">
                <a:solidFill>
                  <a:srgbClr val="DA0016"/>
                </a:solidFill>
                <a:latin typeface="Titillium WebSemiBold"/>
                <a:cs typeface="Titillium WebSemiBold"/>
              </a:defRPr>
            </a:lvl1pPr>
          </a:lstStyle>
          <a:p>
            <a:r>
              <a:rPr lang="fr-FR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2117023" y="1665604"/>
            <a:ext cx="2273300" cy="793115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DA0016"/>
                </a:solidFill>
              </a:defRPr>
            </a:lvl1pPr>
          </a:lstStyle>
          <a:p>
            <a:pPr lvl="0"/>
            <a:r>
              <a:rPr lang="fr-FR" dirty="0"/>
              <a:t>PARTIE 1</a:t>
            </a:r>
          </a:p>
          <a:p>
            <a:pPr lvl="0"/>
            <a:endParaRPr lang="fr-FR" dirty="0"/>
          </a:p>
          <a:p>
            <a:pPr lvl="0"/>
            <a:r>
              <a:rPr lang="fr-FR" dirty="0"/>
              <a:t>—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7238078" y="6179617"/>
            <a:ext cx="1603005" cy="3017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DA0016"/>
                </a:solidFill>
              </a:defRPr>
            </a:lvl1pPr>
          </a:lstStyle>
          <a:p>
            <a:fld id="{DBB78DE2-554E-DD4D-9BCE-D71BC498415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6883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2121920" y="678624"/>
            <a:ext cx="6725920" cy="571056"/>
          </a:xfrm>
          <a:prstGeom prst="rect">
            <a:avLst/>
          </a:prstGeom>
        </p:spPr>
        <p:txBody>
          <a:bodyPr/>
          <a:lstStyle>
            <a:lvl1pPr algn="l">
              <a:defRPr sz="2000" spc="300">
                <a:solidFill>
                  <a:srgbClr val="DA0016"/>
                </a:solidFill>
                <a:latin typeface="Titillium WebSemiBold"/>
                <a:cs typeface="Titillium WebSemiBold"/>
              </a:defRPr>
            </a:lvl1pPr>
          </a:lstStyle>
          <a:p>
            <a:r>
              <a:rPr lang="fr-FR" dirty="0"/>
              <a:t>Super titre de partie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03120" y="1488440"/>
            <a:ext cx="6736080" cy="486473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7238078" y="6179617"/>
            <a:ext cx="1603005" cy="3017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DA0016"/>
                </a:solidFill>
              </a:defRPr>
            </a:lvl1pPr>
          </a:lstStyle>
          <a:p>
            <a:fld id="{DBB78DE2-554E-DD4D-9BCE-D71BC498415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944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2123440" y="682064"/>
            <a:ext cx="6593840" cy="617391"/>
          </a:xfrm>
          <a:prstGeom prst="rect">
            <a:avLst/>
          </a:prstGeom>
        </p:spPr>
        <p:txBody>
          <a:bodyPr/>
          <a:lstStyle>
            <a:lvl1pPr algn="l">
              <a:defRPr sz="2000" spc="300">
                <a:solidFill>
                  <a:srgbClr val="DA0016"/>
                </a:solidFill>
                <a:latin typeface="Titillium WebSemiBold"/>
                <a:cs typeface="Titillium WebSemiBold"/>
              </a:defRPr>
            </a:lvl1pPr>
          </a:lstStyle>
          <a:p>
            <a:r>
              <a:rPr lang="fr-FR" dirty="0"/>
              <a:t>Super titre de partie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104640" y="1427480"/>
            <a:ext cx="3230880" cy="492569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52720" y="1427480"/>
            <a:ext cx="3434080" cy="492569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7238078" y="6179617"/>
            <a:ext cx="1603005" cy="3017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DA0016"/>
                </a:solidFill>
              </a:defRPr>
            </a:lvl1pPr>
          </a:lstStyle>
          <a:p>
            <a:fld id="{DBB78DE2-554E-DD4D-9BCE-D71BC498415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8215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ou 3 contenus verticaux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2123440" y="682064"/>
            <a:ext cx="6593840" cy="617391"/>
          </a:xfrm>
          <a:prstGeom prst="rect">
            <a:avLst/>
          </a:prstGeom>
        </p:spPr>
        <p:txBody>
          <a:bodyPr/>
          <a:lstStyle>
            <a:lvl1pPr algn="l">
              <a:defRPr sz="2000" spc="300">
                <a:solidFill>
                  <a:srgbClr val="DA0016"/>
                </a:solidFill>
                <a:latin typeface="Titillium WebSemiBold"/>
                <a:cs typeface="Titillium WebSemiBold"/>
              </a:defRPr>
            </a:lvl1pPr>
          </a:lstStyle>
          <a:p>
            <a:r>
              <a:rPr lang="fr-FR" dirty="0"/>
              <a:t>Super titre de partie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113280" y="1315720"/>
            <a:ext cx="6593840" cy="16713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113280" y="2987041"/>
            <a:ext cx="6593840" cy="167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contenu 3"/>
          <p:cNvSpPr>
            <a:spLocks noGrp="1"/>
          </p:cNvSpPr>
          <p:nvPr>
            <p:ph sz="half" idx="10"/>
          </p:nvPr>
        </p:nvSpPr>
        <p:spPr>
          <a:xfrm>
            <a:off x="2113280" y="4673602"/>
            <a:ext cx="6593840" cy="167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7238078" y="6179617"/>
            <a:ext cx="1603005" cy="3017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DA0016"/>
                </a:solidFill>
              </a:defRPr>
            </a:lvl1pPr>
          </a:lstStyle>
          <a:p>
            <a:fld id="{DBB78DE2-554E-DD4D-9BCE-D71BC498415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3294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2113280" y="691039"/>
            <a:ext cx="6685280" cy="629602"/>
          </a:xfrm>
          <a:prstGeom prst="rect">
            <a:avLst/>
          </a:prstGeom>
        </p:spPr>
        <p:txBody>
          <a:bodyPr/>
          <a:lstStyle>
            <a:lvl1pPr algn="l">
              <a:defRPr sz="2000" b="0" i="0" spc="300">
                <a:solidFill>
                  <a:srgbClr val="DA0016"/>
                </a:solidFill>
                <a:latin typeface="Titillium WebSemiBold"/>
                <a:cs typeface="Titillium WebSemiBold"/>
              </a:defRPr>
            </a:lvl1pPr>
          </a:lstStyle>
          <a:p>
            <a:r>
              <a:rPr lang="fr-FR" dirty="0"/>
              <a:t>Super titre de partie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117600" y="1331913"/>
            <a:ext cx="3342640" cy="639762"/>
          </a:xfrm>
        </p:spPr>
        <p:txBody>
          <a:bodyPr anchor="b">
            <a:normAutofit/>
          </a:bodyPr>
          <a:lstStyle>
            <a:lvl1pPr marL="0" indent="0">
              <a:buNone/>
              <a:defRPr sz="1600" b="0" i="0">
                <a:latin typeface="Titillium WebSemiBold"/>
                <a:cs typeface="Titillium WebSemi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113280" y="1987471"/>
            <a:ext cx="3342640" cy="436570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55920" y="1331913"/>
            <a:ext cx="3342640" cy="639762"/>
          </a:xfrm>
        </p:spPr>
        <p:txBody>
          <a:bodyPr anchor="b">
            <a:normAutofit/>
          </a:bodyPr>
          <a:lstStyle>
            <a:lvl1pPr marL="0" indent="0">
              <a:buNone/>
              <a:defRPr sz="1600" b="0" i="0">
                <a:latin typeface="Titillium WebSemiBold"/>
                <a:cs typeface="Titillium WebSemi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55920" y="1987471"/>
            <a:ext cx="3342640" cy="436570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0"/>
          </p:nvPr>
        </p:nvSpPr>
        <p:spPr>
          <a:xfrm>
            <a:off x="7238078" y="6179617"/>
            <a:ext cx="1603005" cy="3017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DA0016"/>
                </a:solidFill>
              </a:defRPr>
            </a:lvl1pPr>
          </a:lstStyle>
          <a:p>
            <a:fld id="{DBB78DE2-554E-DD4D-9BCE-D71BC498415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6005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fi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sz="quarter" idx="10" hasCustomPrompt="1"/>
          </p:nvPr>
        </p:nvSpPr>
        <p:spPr>
          <a:xfrm>
            <a:off x="5669280" y="6207443"/>
            <a:ext cx="3108325" cy="366712"/>
          </a:xfrm>
        </p:spPr>
        <p:txBody>
          <a:bodyPr>
            <a:normAutofit/>
          </a:bodyPr>
          <a:lstStyle>
            <a:lvl1pPr marL="0" indent="0" algn="r">
              <a:buNone/>
              <a:defRPr sz="1050" kern="0" spc="100">
                <a:solidFill>
                  <a:srgbClr val="DA0016"/>
                </a:solidFill>
                <a:latin typeface="Titillium WebSemiBold"/>
                <a:cs typeface="Titillium WebSemiBold"/>
              </a:defRPr>
            </a:lvl1pPr>
          </a:lstStyle>
          <a:p>
            <a:r>
              <a:rPr lang="fr-FR" dirty="0"/>
              <a:t>Entrez votre email ici !</a:t>
            </a:r>
          </a:p>
        </p:txBody>
      </p:sp>
    </p:spTree>
    <p:extLst>
      <p:ext uri="{BB962C8B-B14F-4D97-AF65-F5344CB8AC3E}">
        <p14:creationId xmlns:p14="http://schemas.microsoft.com/office/powerpoint/2010/main" val="1361705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94485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5" r:id="rId5"/>
    <p:sldLayoutId id="2147483653" r:id="rId6"/>
    <p:sldLayoutId id="2147483654" r:id="rId7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DA0016"/>
        </a:buClr>
        <a:buFont typeface="Lucida Grande"/>
        <a:buChar char="+"/>
        <a:defRPr sz="2000" b="0" i="0" kern="1200" spc="70">
          <a:solidFill>
            <a:schemeClr val="tx1"/>
          </a:solidFill>
          <a:latin typeface="Titillium WebLight"/>
          <a:ea typeface="+mn-ea"/>
          <a:cs typeface="Titillium WebLight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DA0016"/>
        </a:buClr>
        <a:buFont typeface="Wingdings" charset="2"/>
        <a:buChar char="§"/>
        <a:defRPr sz="1800" b="0" i="0" kern="1200" spc="70">
          <a:solidFill>
            <a:schemeClr val="tx1"/>
          </a:solidFill>
          <a:latin typeface="Titillium WebLight"/>
          <a:ea typeface="+mn-ea"/>
          <a:cs typeface="Titillium WebLight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DA0016"/>
        </a:buClr>
        <a:buFont typeface="Arial"/>
        <a:buChar char="•"/>
        <a:defRPr sz="1600" b="0" i="0" kern="1200" spc="70">
          <a:solidFill>
            <a:schemeClr val="tx1"/>
          </a:solidFill>
          <a:latin typeface="Titillium WebLight"/>
          <a:ea typeface="+mn-ea"/>
          <a:cs typeface="Titillium Web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b="0" i="0" kern="1200" spc="70">
          <a:solidFill>
            <a:schemeClr val="tx1"/>
          </a:solidFill>
          <a:latin typeface="Titillium WebLight"/>
          <a:ea typeface="+mn-ea"/>
          <a:cs typeface="Titillium WebLight"/>
        </a:defRPr>
      </a:lvl4pPr>
      <a:lvl5pPr marL="2057400" indent="-228600" algn="l" defTabSz="457200" rtl="0" eaLnBrk="1" latinLnBrk="0" hangingPunct="1">
        <a:spcBef>
          <a:spcPct val="20000"/>
        </a:spcBef>
        <a:buFont typeface="Lucida Grande"/>
        <a:buChar char="+"/>
        <a:defRPr sz="1600" b="0" i="0" kern="1200" spc="70">
          <a:solidFill>
            <a:schemeClr val="tx1"/>
          </a:solidFill>
          <a:latin typeface="Titillium WebLight"/>
          <a:ea typeface="+mn-ea"/>
          <a:cs typeface="Titillium Web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>
                <a:latin typeface="+mn-lt"/>
              </a:rPr>
              <a:t>Groupe utilisateurs d’HOPEX (MEGA)</a:t>
            </a:r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latin typeface="+mn-lt"/>
              </a:rPr>
              <a:t>Retour sur l’activité du groupe</a:t>
            </a:r>
          </a:p>
          <a:p>
            <a:r>
              <a:rPr lang="fr-FR" dirty="0">
                <a:latin typeface="+mn-lt"/>
              </a:rPr>
              <a:t>(octobre 2017/novembre 2018)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9780" y="6011797"/>
            <a:ext cx="1668780" cy="666166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4070" y="6080377"/>
            <a:ext cx="1172450" cy="510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20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 d’action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Plan d’action pour la période à venir </a:t>
            </a:r>
          </a:p>
          <a:p>
            <a:pPr lvl="1"/>
            <a:r>
              <a:rPr lang="fr-FR" dirty="0"/>
              <a:t>Finalisation du POS</a:t>
            </a:r>
          </a:p>
          <a:p>
            <a:pPr lvl="2"/>
            <a:r>
              <a:rPr lang="fr-FR" dirty="0"/>
              <a:t>1 Atelier en </a:t>
            </a:r>
            <a:r>
              <a:rPr lang="fr-FR" dirty="0" smtClean="0"/>
              <a:t>décembre</a:t>
            </a:r>
          </a:p>
          <a:p>
            <a:pPr lvl="2"/>
            <a:r>
              <a:rPr lang="fr-FR" dirty="0" smtClean="0"/>
              <a:t>Questions/réponses posées à la DINSIC</a:t>
            </a:r>
            <a:endParaRPr lang="fr-FR" dirty="0"/>
          </a:p>
          <a:p>
            <a:pPr lvl="1"/>
            <a:r>
              <a:rPr lang="fr-FR" dirty="0"/>
              <a:t>Validation par le </a:t>
            </a:r>
            <a:r>
              <a:rPr lang="fr-FR" dirty="0" err="1"/>
              <a:t>CoSui</a:t>
            </a:r>
            <a:r>
              <a:rPr lang="fr-FR" dirty="0"/>
              <a:t> Cadres de cohérence</a:t>
            </a:r>
          </a:p>
          <a:p>
            <a:pPr lvl="1"/>
            <a:r>
              <a:rPr lang="fr-FR" dirty="0"/>
              <a:t>A compléter en </a:t>
            </a:r>
            <a:r>
              <a:rPr lang="fr-FR" dirty="0" smtClean="0"/>
              <a:t>atelier</a:t>
            </a:r>
            <a:endParaRPr lang="fr-FR" dirty="0"/>
          </a:p>
          <a:p>
            <a:r>
              <a:rPr lang="fr-FR" dirty="0" smtClean="0"/>
              <a:t>Plan d’action à plus long terme</a:t>
            </a:r>
          </a:p>
          <a:p>
            <a:pPr lvl="1"/>
            <a:r>
              <a:rPr lang="fr-FR" dirty="0" smtClean="0"/>
              <a:t>Intégrer le travail du groupe Données de référence</a:t>
            </a:r>
          </a:p>
          <a:p>
            <a:pPr lvl="1"/>
            <a:r>
              <a:rPr lang="fr-FR" dirty="0" smtClean="0"/>
              <a:t>Participation à élargir aux services métier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BB78DE2-554E-DD4D-9BCE-D71BC498415B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2207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Points Positifs - Négatifs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21920" y="1351947"/>
            <a:ext cx="6736080" cy="4992933"/>
          </a:xfrm>
        </p:spPr>
        <p:txBody>
          <a:bodyPr/>
          <a:lstStyle/>
          <a:p>
            <a:r>
              <a:rPr lang="fr-FR" dirty="0"/>
              <a:t>Positifs</a:t>
            </a:r>
          </a:p>
          <a:p>
            <a:pPr lvl="1"/>
            <a:r>
              <a:rPr lang="fr-FR" dirty="0"/>
              <a:t>Partage de connaissance  </a:t>
            </a:r>
          </a:p>
          <a:p>
            <a:pPr lvl="2"/>
            <a:r>
              <a:rPr lang="fr-FR" smtClean="0"/>
              <a:t>Vision de </a:t>
            </a:r>
            <a:r>
              <a:rPr lang="fr-FR" dirty="0" smtClean="0"/>
              <a:t>différents types d’établissements</a:t>
            </a:r>
            <a:endParaRPr lang="fr-FR" dirty="0"/>
          </a:p>
          <a:p>
            <a:pPr lvl="2"/>
            <a:r>
              <a:rPr lang="fr-FR" dirty="0"/>
              <a:t>Documentation </a:t>
            </a:r>
            <a:r>
              <a:rPr lang="fr-FR" dirty="0" smtClean="0"/>
              <a:t>commune (schémas du POS et document détaillé)</a:t>
            </a:r>
            <a:endParaRPr lang="fr-FR" dirty="0"/>
          </a:p>
          <a:p>
            <a:pPr lvl="1"/>
            <a:r>
              <a:rPr lang="fr-FR" dirty="0" smtClean="0"/>
              <a:t>Partage </a:t>
            </a:r>
            <a:r>
              <a:rPr lang="fr-FR" dirty="0"/>
              <a:t>du </a:t>
            </a:r>
            <a:r>
              <a:rPr lang="fr-FR" dirty="0" smtClean="0"/>
              <a:t>travail en atelier  </a:t>
            </a:r>
            <a:endParaRPr lang="fr-FR" dirty="0"/>
          </a:p>
          <a:p>
            <a:pPr lvl="2"/>
            <a:endParaRPr lang="fr-FR" dirty="0"/>
          </a:p>
          <a:p>
            <a:r>
              <a:rPr lang="fr-FR" dirty="0"/>
              <a:t>Négatifs</a:t>
            </a:r>
          </a:p>
          <a:p>
            <a:pPr lvl="1"/>
            <a:r>
              <a:rPr lang="fr-FR" dirty="0" smtClean="0"/>
              <a:t>Pas suffisamment </a:t>
            </a:r>
            <a:r>
              <a:rPr lang="fr-FR" dirty="0"/>
              <a:t>de participants très </a:t>
            </a:r>
            <a:r>
              <a:rPr lang="fr-FR" dirty="0" smtClean="0"/>
              <a:t>actifs</a:t>
            </a:r>
          </a:p>
          <a:p>
            <a:pPr lvl="1"/>
            <a:r>
              <a:rPr lang="fr-FR" dirty="0" smtClean="0"/>
              <a:t>Des </a:t>
            </a:r>
            <a:r>
              <a:rPr lang="fr-FR" dirty="0"/>
              <a:t>environnements différents d’urbanisation</a:t>
            </a:r>
          </a:p>
          <a:p>
            <a:pPr lvl="1"/>
            <a:endParaRPr lang="fr-FR" dirty="0"/>
          </a:p>
          <a:p>
            <a:pPr lvl="1"/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B78DE2-554E-DD4D-9BCE-D71BC498415B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DA001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DA001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620" y="6011797"/>
            <a:ext cx="1668780" cy="66616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1900" y="6139234"/>
            <a:ext cx="1172450" cy="510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438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+mn-lt"/>
              </a:rPr>
              <a:t>Activités du groupe sur l’année écoulée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 groupe</a:t>
            </a:r>
          </a:p>
          <a:p>
            <a:pPr lvl="1"/>
            <a:r>
              <a:rPr lang="fr-FR" dirty="0"/>
              <a:t>20 membres</a:t>
            </a:r>
          </a:p>
          <a:p>
            <a:pPr lvl="1"/>
            <a:r>
              <a:rPr lang="fr-FR" dirty="0"/>
              <a:t>7 réunions de travail en </a:t>
            </a:r>
            <a:r>
              <a:rPr lang="fr-FR" dirty="0" err="1"/>
              <a:t>visio</a:t>
            </a:r>
            <a:r>
              <a:rPr lang="fr-FR" dirty="0"/>
              <a:t> (3 à 6 participants)</a:t>
            </a:r>
          </a:p>
          <a:p>
            <a:r>
              <a:rPr lang="fr-FR" dirty="0"/>
              <a:t>Sujets abordés/traités</a:t>
            </a:r>
          </a:p>
          <a:p>
            <a:pPr lvl="1"/>
            <a:r>
              <a:rPr lang="fr-FR" dirty="0"/>
              <a:t>Montées en version</a:t>
            </a:r>
          </a:p>
          <a:p>
            <a:pPr lvl="1"/>
            <a:r>
              <a:rPr lang="fr-FR" dirty="0"/>
              <a:t>Evolutions de la souche BPA (mise à niveau de l’intranet)</a:t>
            </a:r>
          </a:p>
          <a:p>
            <a:pPr lvl="1"/>
            <a:r>
              <a:rPr lang="fr-FR" dirty="0"/>
              <a:t>Convergence avec la plateforme Philae</a:t>
            </a:r>
          </a:p>
          <a:p>
            <a:pPr lvl="1"/>
            <a:r>
              <a:rPr lang="fr-FR" dirty="0"/>
              <a:t>Session d’expertise MEGA</a:t>
            </a:r>
          </a:p>
          <a:p>
            <a:pPr lvl="1"/>
            <a:r>
              <a:rPr lang="fr-FR" dirty="0"/>
              <a:t>FAQ</a:t>
            </a:r>
          </a:p>
          <a:p>
            <a:pPr lvl="1"/>
            <a:endParaRPr lang="fr-FR" dirty="0"/>
          </a:p>
          <a:p>
            <a:pPr marL="0" indent="0">
              <a:buNone/>
            </a:pPr>
            <a:endParaRPr lang="fr-FR" dirty="0">
              <a:latin typeface="+mn-lt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BB78DE2-554E-DD4D-9BCE-D71BC498415B}" type="slidenum">
              <a:rPr lang="fr-FR" smtClean="0"/>
              <a:pPr/>
              <a:t>2</a:t>
            </a:fld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620" y="6011797"/>
            <a:ext cx="1668780" cy="66616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1900" y="6139234"/>
            <a:ext cx="1172450" cy="510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965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Livrables et plan d’action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Livrables</a:t>
            </a:r>
          </a:p>
          <a:p>
            <a:pPr lvl="1"/>
            <a:r>
              <a:rPr lang="fr-FR" dirty="0"/>
              <a:t>2 montées en version</a:t>
            </a:r>
          </a:p>
          <a:p>
            <a:pPr lvl="1"/>
            <a:r>
              <a:rPr lang="fr-FR" dirty="0"/>
              <a:t>1 migration d’environnement</a:t>
            </a:r>
          </a:p>
          <a:p>
            <a:pPr lvl="1"/>
            <a:r>
              <a:rPr lang="fr-FR" dirty="0"/>
              <a:t>Spécifications d’évolution de l’intranet</a:t>
            </a:r>
          </a:p>
          <a:p>
            <a:pPr lvl="1"/>
            <a:r>
              <a:rPr lang="fr-FR" dirty="0"/>
              <a:t>Construction du programme des journées d’expertise</a:t>
            </a:r>
          </a:p>
          <a:p>
            <a:pPr lvl="1"/>
            <a:r>
              <a:rPr lang="fr-FR" dirty="0"/>
              <a:t>Alimentation de la FAQ</a:t>
            </a:r>
          </a:p>
          <a:p>
            <a:endParaRPr lang="fr-FR" dirty="0"/>
          </a:p>
          <a:p>
            <a:r>
              <a:rPr lang="fr-FR" dirty="0"/>
              <a:t>Plan d’action pour la période à venir </a:t>
            </a:r>
          </a:p>
          <a:p>
            <a:pPr lvl="1"/>
            <a:r>
              <a:rPr lang="fr-FR" dirty="0"/>
              <a:t>A définir lors d’un atelier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BB78DE2-554E-DD4D-9BCE-D71BC498415B}" type="slidenum">
              <a:rPr lang="fr-FR" smtClean="0"/>
              <a:pPr/>
              <a:t>3</a:t>
            </a:fld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620" y="6011797"/>
            <a:ext cx="1668780" cy="66616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1900" y="6139234"/>
            <a:ext cx="1172450" cy="510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200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Points Positifs - Négatifs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21920" y="1351947"/>
            <a:ext cx="6736080" cy="4992933"/>
          </a:xfrm>
        </p:spPr>
        <p:txBody>
          <a:bodyPr/>
          <a:lstStyle/>
          <a:p>
            <a:r>
              <a:rPr lang="fr-FR" dirty="0"/>
              <a:t>Positifs</a:t>
            </a:r>
          </a:p>
          <a:p>
            <a:pPr lvl="1"/>
            <a:r>
              <a:rPr lang="fr-FR" dirty="0"/>
              <a:t>Partage de connaissance  </a:t>
            </a:r>
          </a:p>
          <a:p>
            <a:pPr lvl="2"/>
            <a:r>
              <a:rPr lang="fr-FR" dirty="0"/>
              <a:t>Méthodes de modélisation</a:t>
            </a:r>
          </a:p>
          <a:p>
            <a:pPr lvl="2"/>
            <a:r>
              <a:rPr lang="fr-FR" dirty="0"/>
              <a:t>Documentation commune</a:t>
            </a:r>
          </a:p>
          <a:p>
            <a:pPr lvl="2"/>
            <a:r>
              <a:rPr lang="fr-FR" dirty="0"/>
              <a:t>Utilisation de l’outil</a:t>
            </a:r>
          </a:p>
          <a:p>
            <a:pPr lvl="2"/>
            <a:r>
              <a:rPr lang="fr-FR" dirty="0"/>
              <a:t>Exemples en ligne et en direct</a:t>
            </a:r>
          </a:p>
          <a:p>
            <a:pPr lvl="1"/>
            <a:r>
              <a:rPr lang="fr-FR" dirty="0"/>
              <a:t>Partage du travail  </a:t>
            </a:r>
          </a:p>
          <a:p>
            <a:pPr lvl="2"/>
            <a:r>
              <a:rPr lang="fr-FR" dirty="0"/>
              <a:t>Recette</a:t>
            </a:r>
          </a:p>
          <a:p>
            <a:pPr lvl="2"/>
            <a:endParaRPr lang="fr-FR" dirty="0"/>
          </a:p>
          <a:p>
            <a:r>
              <a:rPr lang="fr-FR" dirty="0"/>
              <a:t>Négatifs</a:t>
            </a:r>
          </a:p>
          <a:p>
            <a:pPr lvl="1"/>
            <a:r>
              <a:rPr lang="fr-FR" dirty="0"/>
              <a:t>Peu de participants très actifs (seulement 3/4 personnes)</a:t>
            </a:r>
          </a:p>
          <a:p>
            <a:pPr lvl="1"/>
            <a:r>
              <a:rPr lang="fr-FR" dirty="0"/>
              <a:t>Des environnements différents d’urbanisation</a:t>
            </a:r>
          </a:p>
          <a:p>
            <a:pPr lvl="2"/>
            <a:r>
              <a:rPr lang="fr-FR" dirty="0"/>
              <a:t>  des enjeux différents,</a:t>
            </a:r>
          </a:p>
          <a:p>
            <a:pPr lvl="2"/>
            <a:r>
              <a:rPr lang="fr-FR" dirty="0"/>
              <a:t>Des équipes de taille différentes</a:t>
            </a:r>
          </a:p>
          <a:p>
            <a:pPr lvl="1"/>
            <a:endParaRPr lang="fr-FR" dirty="0"/>
          </a:p>
          <a:p>
            <a:pPr lvl="1"/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BB78DE2-554E-DD4D-9BCE-D71BC498415B}" type="slidenum">
              <a:rPr lang="fr-FR" smtClean="0"/>
              <a:pPr/>
              <a:t>4</a:t>
            </a:fld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620" y="6011797"/>
            <a:ext cx="1668780" cy="66616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1900" y="6139234"/>
            <a:ext cx="1172450" cy="510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11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>
                <a:latin typeface="+mn-lt"/>
              </a:rPr>
              <a:t>Groupe cartographie de référence</a:t>
            </a:r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latin typeface="+mn-lt"/>
              </a:rPr>
              <a:t>Retour sur l’activité du groupe</a:t>
            </a:r>
          </a:p>
          <a:p>
            <a:r>
              <a:rPr lang="fr-FR" dirty="0">
                <a:latin typeface="+mn-lt"/>
              </a:rPr>
              <a:t>(octobre 2017/novembre 2018)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9780" y="6011797"/>
            <a:ext cx="1668780" cy="666166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3539" y="6044842"/>
            <a:ext cx="1895475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889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+mn-lt"/>
              </a:rPr>
              <a:t>Activités du groupe sur l’année écoulée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03120" y="1307681"/>
            <a:ext cx="6736080" cy="4864735"/>
          </a:xfrm>
        </p:spPr>
        <p:txBody>
          <a:bodyPr>
            <a:normAutofit/>
          </a:bodyPr>
          <a:lstStyle/>
          <a:p>
            <a:r>
              <a:rPr lang="fr-FR" dirty="0"/>
              <a:t>Le groupe</a:t>
            </a:r>
          </a:p>
          <a:p>
            <a:pPr lvl="1"/>
            <a:r>
              <a:rPr lang="fr-FR" dirty="0"/>
              <a:t>37 </a:t>
            </a:r>
            <a:r>
              <a:rPr lang="fr-FR" dirty="0" smtClean="0"/>
              <a:t>membres </a:t>
            </a:r>
            <a:r>
              <a:rPr lang="fr-FR" dirty="0" smtClean="0"/>
              <a:t>inscrits</a:t>
            </a:r>
          </a:p>
          <a:p>
            <a:pPr lvl="1"/>
            <a:r>
              <a:rPr lang="fr-FR" dirty="0" smtClean="0"/>
              <a:t>11 </a:t>
            </a:r>
            <a:r>
              <a:rPr lang="fr-FR" dirty="0" smtClean="0"/>
              <a:t>membres actifs</a:t>
            </a:r>
            <a:endParaRPr lang="fr-FR" dirty="0"/>
          </a:p>
          <a:p>
            <a:r>
              <a:rPr lang="fr-FR" dirty="0"/>
              <a:t>Périmètre initial envisagé</a:t>
            </a:r>
          </a:p>
          <a:p>
            <a:pPr lvl="1"/>
            <a:r>
              <a:rPr lang="fr-FR" dirty="0"/>
              <a:t>Proposer le POS </a:t>
            </a:r>
            <a:r>
              <a:rPr lang="fr-FR" dirty="0" smtClean="0"/>
              <a:t>type d’un </a:t>
            </a:r>
            <a:r>
              <a:rPr lang="fr-FR" dirty="0"/>
              <a:t>établissement de l’ESR (universités, écoles, organismes). </a:t>
            </a:r>
          </a:p>
          <a:p>
            <a:pPr lvl="1"/>
            <a:r>
              <a:rPr lang="fr-FR" dirty="0"/>
              <a:t>Identification des types de cartographies utiles en établissement</a:t>
            </a:r>
          </a:p>
          <a:p>
            <a:pPr lvl="1"/>
            <a:r>
              <a:rPr lang="fr-FR" dirty="0"/>
              <a:t>Travail autour des </a:t>
            </a:r>
            <a:r>
              <a:rPr lang="fr-FR" dirty="0" err="1"/>
              <a:t>métamodèles</a:t>
            </a:r>
            <a:r>
              <a:rPr lang="fr-FR" dirty="0"/>
              <a:t> (identification de pistes de rapprochement permettant l’échange d’objets entre ces méta-modèles)</a:t>
            </a:r>
          </a:p>
          <a:p>
            <a:r>
              <a:rPr lang="fr-FR" dirty="0"/>
              <a:t>Périmètre abordé</a:t>
            </a:r>
          </a:p>
          <a:p>
            <a:pPr lvl="1"/>
            <a:r>
              <a:rPr lang="fr-FR" dirty="0"/>
              <a:t>POS d’un établissement ESR</a:t>
            </a:r>
          </a:p>
          <a:p>
            <a:pPr lvl="1"/>
            <a:r>
              <a:rPr lang="fr-FR" dirty="0"/>
              <a:t>1 réunion de lancement en </a:t>
            </a:r>
            <a:r>
              <a:rPr lang="fr-FR" dirty="0" err="1" smtClean="0"/>
              <a:t>visio</a:t>
            </a:r>
            <a:r>
              <a:rPr lang="fr-FR" dirty="0" smtClean="0"/>
              <a:t> &amp; 4 </a:t>
            </a:r>
            <a:r>
              <a:rPr lang="fr-FR" dirty="0"/>
              <a:t>ateliers de travail en présentiel</a:t>
            </a:r>
          </a:p>
          <a:p>
            <a:pPr lvl="1"/>
            <a:endParaRPr lang="fr-FR" dirty="0"/>
          </a:p>
          <a:p>
            <a:pPr marL="0" indent="0">
              <a:buNone/>
            </a:pPr>
            <a:endParaRPr lang="fr-FR" dirty="0">
              <a:latin typeface="+mn-lt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BB78DE2-554E-DD4D-9BCE-D71BC498415B}" type="slidenum">
              <a:rPr lang="fr-FR" smtClean="0"/>
              <a:pPr/>
              <a:t>6</a:t>
            </a:fld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620" y="6110857"/>
            <a:ext cx="1668780" cy="666166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0479" y="6157237"/>
            <a:ext cx="1895475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260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+mn-lt"/>
              </a:rPr>
              <a:t>Démarche adoptée pour le POS ESR</a:t>
            </a:r>
            <a:endParaRPr lang="fr-FR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2100" dirty="0"/>
              <a:t>Deux objectifs</a:t>
            </a:r>
            <a:r>
              <a:rPr lang="fr-FR" sz="2100" dirty="0"/>
              <a:t> </a:t>
            </a:r>
            <a:endParaRPr lang="fr-FR" sz="2100" dirty="0"/>
          </a:p>
          <a:p>
            <a:pPr lvl="1"/>
            <a:r>
              <a:rPr lang="fr-FR" dirty="0"/>
              <a:t>Proposer un cadre commun utilisable par tous.</a:t>
            </a:r>
          </a:p>
          <a:p>
            <a:pPr lvl="1"/>
            <a:r>
              <a:rPr lang="fr-FR" dirty="0"/>
              <a:t>Etre un outil de dialogue avec les métiers </a:t>
            </a:r>
            <a:endParaRPr lang="fr-FR" dirty="0" smtClean="0"/>
          </a:p>
          <a:p>
            <a:pPr marL="457200" lvl="1" indent="0">
              <a:buNone/>
            </a:pPr>
            <a:endParaRPr lang="fr-FR" dirty="0"/>
          </a:p>
          <a:p>
            <a:r>
              <a:rPr lang="fr-FR" dirty="0" smtClean="0"/>
              <a:t>POS </a:t>
            </a:r>
            <a:r>
              <a:rPr lang="fr-FR" dirty="0" smtClean="0"/>
              <a:t>ESR et cadres de cohérence</a:t>
            </a:r>
          </a:p>
          <a:p>
            <a:pPr lvl="1"/>
            <a:r>
              <a:rPr lang="fr-FR" dirty="0"/>
              <a:t>Les cadres de cohérence permettent </a:t>
            </a:r>
            <a:r>
              <a:rPr lang="fr-FR" dirty="0" smtClean="0"/>
              <a:t>une </a:t>
            </a:r>
            <a:r>
              <a:rPr lang="fr-FR" dirty="0"/>
              <a:t>alimentation de la vue métier </a:t>
            </a:r>
            <a:r>
              <a:rPr lang="fr-FR" dirty="0" smtClean="0"/>
              <a:t>(données, flux, processus)</a:t>
            </a:r>
          </a:p>
          <a:p>
            <a:pPr lvl="1"/>
            <a:r>
              <a:rPr lang="fr-FR" dirty="0"/>
              <a:t>Le POS donne une vision exhaustive des fonctions d’un établissement </a:t>
            </a:r>
            <a:r>
              <a:rPr lang="fr-FR" dirty="0" smtClean="0"/>
              <a:t>ESR</a:t>
            </a:r>
          </a:p>
          <a:p>
            <a:pPr lvl="1"/>
            <a:r>
              <a:rPr lang="fr-FR" dirty="0" smtClean="0"/>
              <a:t>Visions complémentaires</a:t>
            </a:r>
          </a:p>
          <a:p>
            <a:pPr lvl="1"/>
            <a:r>
              <a:rPr lang="fr-FR" dirty="0" smtClean="0"/>
              <a:t>Cadres de cohérence = 1 entrant </a:t>
            </a:r>
            <a:r>
              <a:rPr lang="fr-FR" dirty="0"/>
              <a:t>d</a:t>
            </a:r>
            <a:r>
              <a:rPr lang="fr-FR" dirty="0" smtClean="0"/>
              <a:t>u travail sur le POS</a:t>
            </a:r>
          </a:p>
          <a:p>
            <a:pPr lvl="1"/>
            <a:r>
              <a:rPr lang="fr-FR" dirty="0"/>
              <a:t>V</a:t>
            </a:r>
            <a:r>
              <a:rPr lang="fr-FR" dirty="0" smtClean="0"/>
              <a:t>alidation </a:t>
            </a:r>
            <a:r>
              <a:rPr lang="fr-FR" dirty="0"/>
              <a:t>du Comité de suivi des cadres de cohérence </a:t>
            </a:r>
            <a:endParaRPr lang="fr-FR" dirty="0" smtClean="0"/>
          </a:p>
          <a:p>
            <a:r>
              <a:rPr lang="fr-FR" sz="1900" dirty="0"/>
              <a:t>Adhésion au POS des services publics de </a:t>
            </a:r>
            <a:r>
              <a:rPr lang="fr-FR" sz="1900" dirty="0" smtClean="0"/>
              <a:t>l’Etat</a:t>
            </a:r>
          </a:p>
          <a:p>
            <a:pPr lvl="1"/>
            <a:r>
              <a:rPr lang="fr-FR" sz="1900" dirty="0"/>
              <a:t>D</a:t>
            </a:r>
            <a:r>
              <a:rPr lang="fr-FR" sz="1900" dirty="0" smtClean="0"/>
              <a:t>omaines </a:t>
            </a:r>
            <a:r>
              <a:rPr lang="fr-FR" sz="1900" dirty="0"/>
              <a:t>Echanges, Ressources/Support, Pilotage et Données transverses/partagées</a:t>
            </a:r>
            <a:r>
              <a:rPr lang="fr-FR" sz="1900" dirty="0" smtClean="0"/>
              <a:t>.</a:t>
            </a:r>
          </a:p>
          <a:p>
            <a:pPr lvl="1"/>
            <a:r>
              <a:rPr lang="fr-FR" sz="1900" dirty="0" smtClean="0"/>
              <a:t>Spécificités ESR</a:t>
            </a:r>
          </a:p>
          <a:p>
            <a:pPr lvl="1"/>
            <a:r>
              <a:rPr lang="fr-FR" sz="1900" dirty="0" smtClean="0"/>
              <a:t>Questions à la DINSIC</a:t>
            </a:r>
            <a:endParaRPr lang="fr-FR" sz="1900" dirty="0"/>
          </a:p>
          <a:p>
            <a:pPr marL="0" indent="0">
              <a:buNone/>
            </a:pPr>
            <a:r>
              <a:rPr lang="fr-FR" dirty="0" smtClean="0">
                <a:latin typeface="+mn-lt"/>
              </a:rPr>
              <a:t>	</a:t>
            </a:r>
            <a:endParaRPr lang="fr-FR" dirty="0">
              <a:latin typeface="+mn-lt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BB78DE2-554E-DD4D-9BCE-D71BC498415B}" type="slidenum">
              <a:rPr lang="fr-FR" smtClean="0"/>
              <a:pPr/>
              <a:t>7</a:t>
            </a:fld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620" y="6011797"/>
            <a:ext cx="1668780" cy="666166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0479" y="6058177"/>
            <a:ext cx="1895475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597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Livrables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Livrables</a:t>
            </a:r>
          </a:p>
          <a:p>
            <a:pPr lvl="1"/>
            <a:r>
              <a:rPr lang="fr-FR" dirty="0"/>
              <a:t>Démarche d’élaboration du POS</a:t>
            </a:r>
          </a:p>
          <a:p>
            <a:pPr lvl="1"/>
            <a:r>
              <a:rPr lang="fr-FR" dirty="0"/>
              <a:t>4 versions intermédiaires du POS</a:t>
            </a:r>
          </a:p>
          <a:p>
            <a:pPr lvl="2"/>
            <a:r>
              <a:rPr lang="fr-FR" dirty="0"/>
              <a:t>Cartographie</a:t>
            </a:r>
          </a:p>
          <a:p>
            <a:pPr lvl="2"/>
            <a:r>
              <a:rPr lang="fr-FR" dirty="0"/>
              <a:t>Descriptif détaillé des éléments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BB78DE2-554E-DD4D-9BCE-D71BC498415B}" type="slidenum">
              <a:rPr lang="fr-FR" smtClean="0"/>
              <a:pPr/>
              <a:t>8</a:t>
            </a:fld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620" y="6011797"/>
            <a:ext cx="1668780" cy="66616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0479" y="6058177"/>
            <a:ext cx="1895475" cy="60007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700" y="3289835"/>
            <a:ext cx="8717280" cy="2593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157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Version 0.4 du POS (niveau quartier)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BB78DE2-554E-DD4D-9BCE-D71BC498415B}" type="slidenum">
              <a:rPr lang="fr-FR" smtClean="0"/>
              <a:pPr/>
              <a:t>9</a:t>
            </a:fld>
            <a:endParaRPr lang="fr-FR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238" y="1517957"/>
            <a:ext cx="6735762" cy="4806336"/>
          </a:xfrm>
        </p:spPr>
      </p:pic>
    </p:spTree>
    <p:extLst>
      <p:ext uri="{BB962C8B-B14F-4D97-AF65-F5344CB8AC3E}">
        <p14:creationId xmlns:p14="http://schemas.microsoft.com/office/powerpoint/2010/main" val="2181819259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-ppt-info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template-ppt-info.potx</Template>
  <TotalTime>500</TotalTime>
  <Words>375</Words>
  <Application>Microsoft Office PowerPoint</Application>
  <PresentationFormat>Affichage à l'écran (4:3)</PresentationFormat>
  <Paragraphs>108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9" baseType="lpstr">
      <vt:lpstr>Arial</vt:lpstr>
      <vt:lpstr>Calibri</vt:lpstr>
      <vt:lpstr>Lucida Grande</vt:lpstr>
      <vt:lpstr>Titillium WebLight</vt:lpstr>
      <vt:lpstr>Titillium WebLight Italic</vt:lpstr>
      <vt:lpstr>Titillium WebSemiBold</vt:lpstr>
      <vt:lpstr>Wingdings</vt:lpstr>
      <vt:lpstr>template-ppt-info</vt:lpstr>
      <vt:lpstr>Groupe utilisateurs d’HOPEX (MEGA)</vt:lpstr>
      <vt:lpstr>Activités du groupe sur l’année écoulée</vt:lpstr>
      <vt:lpstr>Livrables et plan d’action</vt:lpstr>
      <vt:lpstr>Points Positifs - Négatifs</vt:lpstr>
      <vt:lpstr>Groupe cartographie de référence</vt:lpstr>
      <vt:lpstr>Activités du groupe sur l’année écoulée</vt:lpstr>
      <vt:lpstr>Démarche adoptée pour le POS ESR</vt:lpstr>
      <vt:lpstr>Livrables</vt:lpstr>
      <vt:lpstr>Version 0.4 du POS (niveau quartier)</vt:lpstr>
      <vt:lpstr>Plan d’action</vt:lpstr>
      <vt:lpstr>Points Positifs - Négatifs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loriane montaner</dc:creator>
  <cp:lastModifiedBy>LE STRAT Valérie</cp:lastModifiedBy>
  <cp:revision>131</cp:revision>
  <dcterms:created xsi:type="dcterms:W3CDTF">2017-07-12T16:37:40Z</dcterms:created>
  <dcterms:modified xsi:type="dcterms:W3CDTF">2018-11-14T15:26:18Z</dcterms:modified>
</cp:coreProperties>
</file>