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804" r:id="rId4"/>
  </p:sldMasterIdLst>
  <p:notesMasterIdLst>
    <p:notesMasterId r:id="rId20"/>
  </p:notesMasterIdLst>
  <p:handoutMasterIdLst>
    <p:handoutMasterId r:id="rId21"/>
  </p:handoutMasterIdLst>
  <p:sldIdLst>
    <p:sldId id="553" r:id="rId5"/>
    <p:sldId id="645" r:id="rId6"/>
    <p:sldId id="602" r:id="rId7"/>
    <p:sldId id="647" r:id="rId8"/>
    <p:sldId id="648" r:id="rId9"/>
    <p:sldId id="690" r:id="rId10"/>
    <p:sldId id="587" r:id="rId11"/>
    <p:sldId id="673" r:id="rId12"/>
    <p:sldId id="675" r:id="rId13"/>
    <p:sldId id="650" r:id="rId14"/>
    <p:sldId id="589" r:id="rId15"/>
    <p:sldId id="674" r:id="rId16"/>
    <p:sldId id="654" r:id="rId17"/>
    <p:sldId id="656" r:id="rId18"/>
    <p:sldId id="566" r:id="rId19"/>
  </p:sldIdLst>
  <p:sldSz cx="9144000" cy="5143500" type="screen16x9"/>
  <p:notesSz cx="6858000" cy="9144000"/>
  <p:embeddedFontLst>
    <p:embeddedFont>
      <p:font typeface="HP Simplified" panose="020B0604020204020204" pitchFamily="34" charset="0"/>
      <p:regular r:id="rId22"/>
      <p:bold r:id="rId23"/>
      <p:italic r:id="rId24"/>
      <p:boldItalic r:id="rId25"/>
    </p:embeddedFont>
    <p:embeddedFont>
      <p:font typeface="Futura Bk" panose="020B0502020204020303" pitchFamily="34" charset="0"/>
      <p:regular r:id="rId26"/>
      <p:bold r:id="rId27"/>
      <p:italic r:id="rId2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3">
          <p15:clr>
            <a:srgbClr val="A4A3A4"/>
          </p15:clr>
        </p15:guide>
        <p15:guide id="2" orient="horz" pos="743">
          <p15:clr>
            <a:srgbClr val="A4A3A4"/>
          </p15:clr>
        </p15:guide>
        <p15:guide id="3" orient="horz" pos="893">
          <p15:clr>
            <a:srgbClr val="A4A3A4"/>
          </p15:clr>
        </p15:guide>
        <p15:guide id="4" orient="horz" pos="438">
          <p15:clr>
            <a:srgbClr val="A4A3A4"/>
          </p15:clr>
        </p15:guide>
        <p15:guide id="5" orient="horz" pos="1671">
          <p15:clr>
            <a:srgbClr val="A4A3A4"/>
          </p15:clr>
        </p15:guide>
        <p15:guide id="6" orient="horz" pos="2776">
          <p15:clr>
            <a:srgbClr val="A4A3A4"/>
          </p15:clr>
        </p15:guide>
        <p15:guide id="7" orient="horz" pos="146">
          <p15:clr>
            <a:srgbClr val="A4A3A4"/>
          </p15:clr>
        </p15:guide>
        <p15:guide id="8" pos="1794">
          <p15:clr>
            <a:srgbClr val="A4A3A4"/>
          </p15:clr>
        </p15:guide>
        <p15:guide id="9" pos="2736">
          <p15:clr>
            <a:srgbClr val="A4A3A4"/>
          </p15:clr>
        </p15:guide>
        <p15:guide id="10" pos="202">
          <p15:clr>
            <a:srgbClr val="A4A3A4"/>
          </p15:clr>
        </p15:guide>
        <p15:guide id="11" pos="5322">
          <p15:clr>
            <a:srgbClr val="A4A3A4"/>
          </p15:clr>
        </p15:guide>
        <p15:guide id="12" pos="5625">
          <p15:clr>
            <a:srgbClr val="A4A3A4"/>
          </p15:clr>
        </p15:guide>
        <p15:guide id="13" pos="2878">
          <p15:clr>
            <a:srgbClr val="A4A3A4"/>
          </p15:clr>
        </p15:guide>
        <p15:guide id="14" pos="3555">
          <p15:clr>
            <a:srgbClr val="A4A3A4"/>
          </p15:clr>
        </p15:guide>
        <p15:guide id="15" pos="1965">
          <p15:clr>
            <a:srgbClr val="A4A3A4"/>
          </p15:clr>
        </p15:guide>
        <p15:guide id="16" pos="372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D6"/>
    <a:srgbClr val="E5E8E8"/>
    <a:srgbClr val="822980"/>
    <a:srgbClr val="F05332"/>
    <a:srgbClr val="F05300"/>
    <a:srgbClr val="0096FF"/>
    <a:srgbClr val="0096F0"/>
    <a:srgbClr val="B9B9BB"/>
    <a:srgbClr val="000000"/>
    <a:srgbClr val="878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9115" autoAdjust="0"/>
  </p:normalViewPr>
  <p:slideViewPr>
    <p:cSldViewPr snapToGrid="0">
      <p:cViewPr varScale="1">
        <p:scale>
          <a:sx n="108" d="100"/>
          <a:sy n="108" d="100"/>
        </p:scale>
        <p:origin x="870" y="132"/>
      </p:cViewPr>
      <p:guideLst>
        <p:guide orient="horz" pos="3083"/>
        <p:guide orient="horz" pos="743"/>
        <p:guide orient="horz" pos="893"/>
        <p:guide orient="horz" pos="438"/>
        <p:guide orient="horz" pos="1671"/>
        <p:guide orient="horz" pos="2776"/>
        <p:guide orient="horz" pos="146"/>
        <p:guide pos="1794"/>
        <p:guide pos="2736"/>
        <p:guide pos="202"/>
        <p:guide pos="5322"/>
        <p:guide pos="5625"/>
        <p:guide pos="2878"/>
        <p:guide pos="3555"/>
        <p:guide pos="1965"/>
        <p:guide pos="3723"/>
      </p:guideLst>
    </p:cSldViewPr>
  </p:slideViewPr>
  <p:outlineViewPr>
    <p:cViewPr>
      <p:scale>
        <a:sx n="33" d="100"/>
        <a:sy n="33" d="100"/>
      </p:scale>
      <p:origin x="0" y="19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0850"/>
    </p:cViewPr>
  </p:sorterViewPr>
  <p:notesViewPr>
    <p:cSldViewPr snapToGrid="0" snapToObjects="1" showGuides="1">
      <p:cViewPr varScale="1">
        <p:scale>
          <a:sx n="117" d="100"/>
          <a:sy n="117" d="100"/>
        </p:scale>
        <p:origin x="-4024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4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3.fntdata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867755501831434E-2"/>
          <c:y val="8.9577398122763455E-2"/>
          <c:w val="0.91934179662404791"/>
          <c:h val="0.64546013005686298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5"/>
        <c:axId val="162605160"/>
        <c:axId val="162632976"/>
      </c:barChart>
      <c:catAx>
        <c:axId val="1626051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62632976"/>
        <c:crosses val="autoZero"/>
        <c:auto val="1"/>
        <c:lblAlgn val="ctr"/>
        <c:lblOffset val="0"/>
        <c:noMultiLvlLbl val="0"/>
      </c:catAx>
      <c:valAx>
        <c:axId val="16263297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2605160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0209330142816434E-2"/>
          <c:y val="0.8707076705991712"/>
          <c:w val="0.76667958035635264"/>
          <c:h val="0.10625361215905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0.06305</cdr:x>
      <cdr:y>0.02083</cdr:y>
    </cdr:from>
    <cdr:to>
      <cdr:x>0.82418</cdr:x>
      <cdr:y>0.99683</cdr:y>
    </cdr:to>
    <cdr:sp macro="" textlink="">
      <cdr:nvSpPr>
        <cdr:cNvPr id="2" name="Freeform 1"/>
        <cdr:cNvSpPr>
          <a:spLocks xmlns:a="http://schemas.openxmlformats.org/drawingml/2006/main"/>
        </cdr:cNvSpPr>
      </cdr:nvSpPr>
      <cdr:spPr bwMode="auto">
        <a:xfrm xmlns:a="http://schemas.openxmlformats.org/drawingml/2006/main">
          <a:off x="520615" y="65304"/>
          <a:ext cx="6284945" cy="3060000"/>
        </a:xfrm>
        <a:custGeom xmlns:a="http://schemas.openxmlformats.org/drawingml/2006/main">
          <a:avLst/>
          <a:gdLst>
            <a:gd name="T0" fmla="*/ 0 w 3959"/>
            <a:gd name="T1" fmla="*/ 1765 h 2661"/>
            <a:gd name="T2" fmla="*/ 2295 w 3959"/>
            <a:gd name="T3" fmla="*/ 540 h 2661"/>
            <a:gd name="T4" fmla="*/ 1975 w 3959"/>
            <a:gd name="T5" fmla="*/ 293 h 2661"/>
            <a:gd name="T6" fmla="*/ 3959 w 3959"/>
            <a:gd name="T7" fmla="*/ 0 h 2661"/>
            <a:gd name="T8" fmla="*/ 3383 w 3959"/>
            <a:gd name="T9" fmla="*/ 1628 h 2661"/>
            <a:gd name="T10" fmla="*/ 3172 w 3959"/>
            <a:gd name="T11" fmla="*/ 1290 h 2661"/>
            <a:gd name="T12" fmla="*/ 1883 w 3959"/>
            <a:gd name="T13" fmla="*/ 2661 h 2661"/>
            <a:gd name="T14" fmla="*/ 0 w 3959"/>
            <a:gd name="T15" fmla="*/ 2652 h 2661"/>
            <a:gd name="T16" fmla="*/ 0 w 3959"/>
            <a:gd name="T17" fmla="*/ 1765 h 2661"/>
            <a:gd name="T18" fmla="*/ 0 60000 65536"/>
            <a:gd name="T19" fmla="*/ 0 60000 65536"/>
            <a:gd name="T20" fmla="*/ 0 60000 65536"/>
            <a:gd name="T21" fmla="*/ 0 60000 65536"/>
            <a:gd name="T22" fmla="*/ 0 60000 65536"/>
            <a:gd name="T23" fmla="*/ 0 60000 65536"/>
            <a:gd name="T24" fmla="*/ 0 60000 65536"/>
            <a:gd name="T25" fmla="*/ 0 60000 65536"/>
            <a:gd name="T26" fmla="*/ 0 60000 65536"/>
            <a:gd name="T27" fmla="*/ 0 w 3959"/>
            <a:gd name="T28" fmla="*/ 0 h 2661"/>
            <a:gd name="T29" fmla="*/ 3959 w 3959"/>
            <a:gd name="T30" fmla="*/ 2661 h 2661"/>
          </a:gdLst>
          <a:ahLst/>
          <a:cxnLst>
            <a:cxn ang="T18">
              <a:pos x="T0" y="T1"/>
            </a:cxn>
            <a:cxn ang="T19">
              <a:pos x="T2" y="T3"/>
            </a:cxn>
            <a:cxn ang="T20">
              <a:pos x="T4" y="T5"/>
            </a:cxn>
            <a:cxn ang="T21">
              <a:pos x="T6" y="T7"/>
            </a:cxn>
            <a:cxn ang="T22">
              <a:pos x="T8" y="T9"/>
            </a:cxn>
            <a:cxn ang="T23">
              <a:pos x="T10" y="T11"/>
            </a:cxn>
            <a:cxn ang="T24">
              <a:pos x="T12" y="T13"/>
            </a:cxn>
            <a:cxn ang="T25">
              <a:pos x="T14" y="T15"/>
            </a:cxn>
            <a:cxn ang="T26">
              <a:pos x="T16" y="T17"/>
            </a:cxn>
          </a:cxnLst>
          <a:rect l="T27" t="T28" r="T29" b="T30"/>
          <a:pathLst>
            <a:path w="3959" h="2661">
              <a:moveTo>
                <a:pt x="0" y="1765"/>
              </a:moveTo>
              <a:lnTo>
                <a:pt x="2295" y="540"/>
              </a:lnTo>
              <a:lnTo>
                <a:pt x="1975" y="293"/>
              </a:lnTo>
              <a:lnTo>
                <a:pt x="3959" y="0"/>
              </a:lnTo>
              <a:lnTo>
                <a:pt x="3383" y="1628"/>
              </a:lnTo>
              <a:lnTo>
                <a:pt x="3172" y="1290"/>
              </a:lnTo>
              <a:lnTo>
                <a:pt x="1883" y="2661"/>
              </a:lnTo>
              <a:lnTo>
                <a:pt x="0" y="2652"/>
              </a:lnTo>
              <a:lnTo>
                <a:pt x="0" y="1765"/>
              </a:lnTo>
              <a:close/>
            </a:path>
          </a:pathLst>
        </a:custGeom>
        <a:solidFill xmlns:a="http://schemas.openxmlformats.org/drawingml/2006/main">
          <a:schemeClr val="accent5"/>
        </a:solidFill>
        <a:ln xmlns:a="http://schemas.openxmlformats.org/drawingml/2006/main" w="12700" cap="flat" cmpd="sng">
          <a:noFill/>
          <a:prstDash val="solid"/>
          <a:round/>
          <a:headEnd type="none" w="med" len="med"/>
          <a:tailEnd type="none" w="lg" len="sm"/>
        </a:ln>
      </cdr:spPr>
      <cdr:txBody>
        <a:bodyPr xmlns:a="http://schemas.openxmlformats.org/drawingml/2006/main" tIns="91440" bIns="9144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endParaRPr lang="en-GB" dirty="0"/>
        </a:p>
      </cdr:txBody>
    </cdr:sp>
  </cdr:relSizeAnchor>
  <cdr:relSizeAnchor xmlns:cdr="http://schemas.openxmlformats.org/drawingml/2006/chartDrawing">
    <cdr:from>
      <cdr:x>0.46274</cdr:x>
      <cdr:y>0.90916</cdr:y>
    </cdr:from>
    <cdr:to>
      <cdr:x>0.79613</cdr:x>
      <cdr:y>0.99751</cdr:y>
    </cdr:to>
    <cdr:sp macro="" textlink="">
      <cdr:nvSpPr>
        <cdr:cNvPr id="3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21014" y="2850449"/>
          <a:ext cx="2752930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pPr algn="ctr">
            <a:spcBef>
              <a:spcPct val="0"/>
            </a:spcBef>
          </a:pPr>
          <a:r>
            <a:rPr lang="en-US" sz="1200" dirty="0" err="1" smtClean="0">
              <a:solidFill>
                <a:schemeClr val="accent1"/>
              </a:solidFill>
              <a:latin typeface="HP Simplified" pitchFamily="34" charset="0"/>
              <a:cs typeface="HP Simplified" pitchFamily="34" charset="0"/>
            </a:rPr>
            <a:t>Niveau</a:t>
          </a:r>
          <a:r>
            <a:rPr lang="en-US" sz="1200" dirty="0" smtClean="0">
              <a:solidFill>
                <a:schemeClr val="accent1"/>
              </a:solidFill>
              <a:latin typeface="HP Simplified" pitchFamily="34" charset="0"/>
              <a:cs typeface="HP Simplified" pitchFamily="34" charset="0"/>
            </a:rPr>
            <a:t> </a:t>
          </a:r>
          <a:r>
            <a:rPr lang="en-US" sz="1200" dirty="0" err="1" smtClean="0">
              <a:solidFill>
                <a:schemeClr val="accent1"/>
              </a:solidFill>
              <a:latin typeface="HP Simplified" pitchFamily="34" charset="0"/>
              <a:cs typeface="HP Simplified" pitchFamily="34" charset="0"/>
            </a:rPr>
            <a:t>d’intégration</a:t>
          </a:r>
          <a:endParaRPr lang="en-US" sz="1200" dirty="0">
            <a:solidFill>
              <a:schemeClr val="accent1"/>
            </a:solidFill>
            <a:latin typeface="HP Simplified" pitchFamily="34" charset="0"/>
            <a:cs typeface="HP Simplified" pitchFamily="34" charset="0"/>
          </a:endParaRPr>
        </a:p>
      </cdr:txBody>
    </cdr:sp>
  </cdr:relSizeAnchor>
  <cdr:relSizeAnchor xmlns:cdr="http://schemas.openxmlformats.org/drawingml/2006/chartDrawing">
    <cdr:from>
      <cdr:x>0.01736</cdr:x>
      <cdr:y>0</cdr:y>
    </cdr:from>
    <cdr:to>
      <cdr:x>0.0509</cdr:x>
      <cdr:y>1</cdr:y>
    </cdr:to>
    <cdr:sp macro="" textlink="">
      <cdr:nvSpPr>
        <cdr:cNvPr id="4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-5400000">
          <a:off x="-1285801" y="1429122"/>
          <a:ext cx="3135244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pPr algn="ctr">
            <a:spcBef>
              <a:spcPct val="0"/>
            </a:spcBef>
          </a:pPr>
          <a:r>
            <a:rPr lang="en-US" sz="1200" dirty="0" err="1" smtClean="0">
              <a:solidFill>
                <a:schemeClr val="accent1"/>
              </a:solidFill>
              <a:latin typeface="HP Simplified" pitchFamily="34" charset="0"/>
              <a:cs typeface="HP Simplified" pitchFamily="34" charset="0"/>
            </a:rPr>
            <a:t>Valeur</a:t>
          </a:r>
          <a:r>
            <a:rPr lang="en-US" sz="1200" dirty="0" smtClean="0">
              <a:solidFill>
                <a:schemeClr val="accent1"/>
              </a:solidFill>
              <a:latin typeface="HP Simplified" pitchFamily="34" charset="0"/>
              <a:cs typeface="HP Simplified" pitchFamily="34" charset="0"/>
            </a:rPr>
            <a:t> client</a:t>
          </a:r>
        </a:p>
      </cdr:txBody>
    </cdr:sp>
  </cdr:relSizeAnchor>
  <cdr:relSizeAnchor xmlns:cdr="http://schemas.openxmlformats.org/drawingml/2006/chartDrawing">
    <cdr:from>
      <cdr:x>0.28369</cdr:x>
      <cdr:y>0.58461</cdr:y>
    </cdr:from>
    <cdr:to>
      <cdr:x>0.51843</cdr:x>
      <cdr:y>0.67296</cdr:y>
    </cdr:to>
    <cdr:sp macro="" textlink="">
      <cdr:nvSpPr>
        <cdr:cNvPr id="5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42538" y="1832895"/>
          <a:ext cx="1938339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pPr algn="ctr">
            <a:spcBef>
              <a:spcPct val="0"/>
            </a:spcBef>
          </a:pPr>
          <a:r>
            <a:rPr lang="en-US" sz="1200" dirty="0" smtClean="0">
              <a:latin typeface="+mj-lt"/>
            </a:rPr>
            <a:t>Catalogue en </a:t>
          </a:r>
          <a:r>
            <a:rPr lang="en-US" sz="1200" dirty="0" err="1" smtClean="0">
              <a:latin typeface="+mj-lt"/>
            </a:rPr>
            <a:t>ligne</a:t>
          </a:r>
          <a:endParaRPr lang="en-US" sz="12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0.07174</cdr:x>
      <cdr:y>0.79385</cdr:y>
    </cdr:from>
    <cdr:to>
      <cdr:x>0.32359</cdr:x>
      <cdr:y>0.9411</cdr:y>
    </cdr:to>
    <cdr:sp macro="" textlink="">
      <cdr:nvSpPr>
        <cdr:cNvPr id="6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2385" y="2488913"/>
          <a:ext cx="2079623" cy="461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pPr marL="0" indent="0" algn="ctr" defTabSz="457200" rtl="0" eaLnBrk="1" latinLnBrk="0" hangingPunct="1">
            <a:spcBef>
              <a:spcPct val="0"/>
            </a:spcBef>
          </a:pPr>
          <a:r>
            <a:rPr lang="en-US" sz="1200" kern="1200" dirty="0" err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Commandes</a:t>
          </a:r>
          <a:r>
            <a:rPr lang="en-US" sz="12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 </a:t>
          </a:r>
          <a:r>
            <a:rPr lang="en-US" sz="1200" kern="1200" dirty="0" err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directes</a:t>
          </a:r>
          <a:r>
            <a:rPr lang="en-US" sz="12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 (</a:t>
          </a:r>
          <a:r>
            <a:rPr lang="en-US" sz="1200" dirty="0" err="1" smtClean="0">
              <a:latin typeface="+mj-lt"/>
            </a:rPr>
            <a:t>Téléphone</a:t>
          </a:r>
          <a:r>
            <a:rPr lang="en-US" sz="12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/fax</a:t>
          </a:r>
          <a:r>
            <a:rPr lang="en-US" sz="1200" kern="1200" dirty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)</a:t>
          </a:r>
        </a:p>
      </cdr:txBody>
    </cdr:sp>
  </cdr:relSizeAnchor>
  <cdr:relSizeAnchor xmlns:cdr="http://schemas.openxmlformats.org/drawingml/2006/chartDrawing">
    <cdr:from>
      <cdr:x>0.33547</cdr:x>
      <cdr:y>0.33893</cdr:y>
    </cdr:from>
    <cdr:to>
      <cdr:x>0.55477</cdr:x>
      <cdr:y>0.48618</cdr:y>
    </cdr:to>
    <cdr:sp macro="" textlink="">
      <cdr:nvSpPr>
        <cdr:cNvPr id="7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70106" y="1062628"/>
          <a:ext cx="1810845" cy="461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pPr algn="ctr">
            <a:spcBef>
              <a:spcPct val="0"/>
            </a:spcBef>
          </a:pPr>
          <a:r>
            <a:rPr lang="en-US" sz="1200" dirty="0" smtClean="0">
              <a:latin typeface="+mj-lt"/>
            </a:rPr>
            <a:t>(B2B) Catalogue et </a:t>
          </a:r>
          <a:r>
            <a:rPr lang="en-US" sz="1200" dirty="0" err="1" smtClean="0">
              <a:latin typeface="+mj-lt"/>
            </a:rPr>
            <a:t>achat</a:t>
          </a:r>
          <a:r>
            <a:rPr lang="en-US" sz="1200" dirty="0" smtClean="0">
              <a:latin typeface="+mj-lt"/>
            </a:rPr>
            <a:t> en </a:t>
          </a:r>
          <a:r>
            <a:rPr lang="en-US" sz="1200" dirty="0" err="1" smtClean="0">
              <a:latin typeface="+mj-lt"/>
            </a:rPr>
            <a:t>ligne</a:t>
          </a:r>
          <a:r>
            <a:rPr lang="en-US" sz="1200" dirty="0" smtClean="0">
              <a:latin typeface="+mj-lt"/>
            </a:rPr>
            <a:t> via le </a:t>
          </a:r>
          <a:r>
            <a:rPr lang="en-US" sz="1200" dirty="0" err="1" smtClean="0">
              <a:latin typeface="+mj-lt"/>
            </a:rPr>
            <a:t>portail</a:t>
          </a:r>
          <a:endParaRPr lang="en-US" sz="12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0.06218</cdr:x>
      <cdr:y>0</cdr:y>
    </cdr:from>
    <cdr:to>
      <cdr:x>0.86873</cdr:x>
      <cdr:y>1</cdr:y>
    </cdr:to>
    <cdr:sp macro="" textlink="">
      <cdr:nvSpPr>
        <cdr:cNvPr id="9" name="Freeform 8"/>
        <cdr:cNvSpPr>
          <a:spLocks xmlns:a="http://schemas.openxmlformats.org/drawingml/2006/main"/>
        </cdr:cNvSpPr>
      </cdr:nvSpPr>
      <cdr:spPr bwMode="auto">
        <a:xfrm xmlns:a="http://schemas.openxmlformats.org/drawingml/2006/main">
          <a:off x="513443" y="0"/>
          <a:ext cx="6660000" cy="3135244"/>
        </a:xfrm>
        <a:custGeom xmlns:a="http://schemas.openxmlformats.org/drawingml/2006/main">
          <a:avLst/>
          <a:gdLst>
            <a:gd name="T0" fmla="*/ 0 w 3977"/>
            <a:gd name="T1" fmla="*/ 0 h 2743"/>
            <a:gd name="T2" fmla="*/ 0 w 3977"/>
            <a:gd name="T3" fmla="*/ 2743 h 2743"/>
            <a:gd name="T4" fmla="*/ 3977 w 3977"/>
            <a:gd name="T5" fmla="*/ 2743 h 2743"/>
            <a:gd name="T6" fmla="*/ 0 60000 65536"/>
            <a:gd name="T7" fmla="*/ 0 60000 65536"/>
            <a:gd name="T8" fmla="*/ 0 60000 65536"/>
            <a:gd name="T9" fmla="*/ 0 w 3977"/>
            <a:gd name="T10" fmla="*/ 0 h 2743"/>
            <a:gd name="T11" fmla="*/ 3977 w 3977"/>
            <a:gd name="T12" fmla="*/ 2743 h 2743"/>
          </a:gdLst>
          <a:ahLst/>
          <a:cxnLst>
            <a:cxn ang="T6">
              <a:pos x="T0" y="T1"/>
            </a:cxn>
            <a:cxn ang="T7">
              <a:pos x="T2" y="T3"/>
            </a:cxn>
            <a:cxn ang="T8">
              <a:pos x="T4" y="T5"/>
            </a:cxn>
          </a:cxnLst>
          <a:rect l="T9" t="T10" r="T11" b="T12"/>
          <a:pathLst>
            <a:path w="3977" h="2743">
              <a:moveTo>
                <a:pt x="0" y="0"/>
              </a:moveTo>
              <a:lnTo>
                <a:pt x="0" y="2743"/>
              </a:lnTo>
              <a:lnTo>
                <a:pt x="3977" y="2743"/>
              </a:lnTo>
            </a:path>
          </a:pathLst>
        </a:custGeom>
        <a:noFill xmlns:a="http://schemas.openxmlformats.org/drawingml/2006/main"/>
        <a:ln xmlns:a="http://schemas.openxmlformats.org/drawingml/2006/main" w="57150" cap="flat" cmpd="sng">
          <a:solidFill>
            <a:srgbClr val="007FC5"/>
          </a:solidFill>
          <a:prstDash val="solid"/>
          <a:round/>
          <a:headEnd type="triangle" w="med" len="med"/>
          <a:tailEnd type="triangle" w="med" len="med"/>
        </a:ln>
      </cdr:spPr>
      <cdr:txBody>
        <a:bodyPr xmlns:a="http://schemas.openxmlformats.org/drawingml/2006/main" wrap="square" tIns="91440" bIns="9144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pPr marL="0" indent="0" algn="l" defTabSz="457200" rtl="0" eaLnBrk="1" latinLnBrk="0" hangingPunct="1"/>
          <a:endParaRPr lang="en-GB" sz="1800" kern="1200" dirty="0">
            <a:solidFill>
              <a:sysClr val="windowText" lastClr="000000"/>
            </a:solidFill>
            <a:latin typeface="Futura Bk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0.80367</cdr:y>
    </cdr:from>
    <cdr:to>
      <cdr:x>0.11713</cdr:x>
      <cdr:y>0.92147</cdr:y>
    </cdr:to>
    <cdr:sp macro="" textlink="">
      <cdr:nvSpPr>
        <cdr:cNvPr id="11" name="Text Box 2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519691"/>
          <a:ext cx="967154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algn="ctr">
          <a:noFill/>
          <a:miter lim="800000"/>
          <a:headEnd/>
          <a:tailEnd type="none" w="lg" len="sm"/>
        </a:ln>
      </cdr:spPr>
      <cdr:txBody>
        <a:bodyPr xmlns:a="http://schemas.openxmlformats.org/drawingml/2006/main" wrap="square" tIns="91440" bIns="9144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r>
            <a:rPr lang="es-ES_tradnl" sz="1200" b="1" dirty="0" err="1" smtClean="0">
              <a:solidFill>
                <a:schemeClr val="accent1"/>
              </a:solidFill>
              <a:latin typeface="HP Simplified" pitchFamily="34" charset="0"/>
              <a:cs typeface="HP Simplified" pitchFamily="34" charset="0"/>
            </a:rPr>
            <a:t>Faible</a:t>
          </a:r>
          <a:endParaRPr lang="en-US" sz="1400" b="1" dirty="0">
            <a:solidFill>
              <a:schemeClr val="accent1"/>
            </a:solidFill>
            <a:latin typeface="HP Simplified" pitchFamily="34" charset="0"/>
            <a:cs typeface="HP Simplified" pitchFamily="34" charset="0"/>
          </a:endParaRPr>
        </a:p>
      </cdr:txBody>
    </cdr:sp>
  </cdr:relSizeAnchor>
  <cdr:relSizeAnchor xmlns:cdr="http://schemas.openxmlformats.org/drawingml/2006/chartDrawing">
    <cdr:from>
      <cdr:x>0.82883</cdr:x>
      <cdr:y>0.83373</cdr:y>
    </cdr:from>
    <cdr:to>
      <cdr:x>0.90997</cdr:x>
      <cdr:y>0.96135</cdr:y>
    </cdr:to>
    <cdr:sp macro="" textlink="">
      <cdr:nvSpPr>
        <cdr:cNvPr id="12" name="Text Box 2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43955" y="2613942"/>
          <a:ext cx="670028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algn="ctr">
          <a:noFill/>
          <a:miter lim="800000"/>
          <a:headEnd/>
          <a:tailEnd type="none" w="lg" len="sm"/>
        </a:ln>
      </cdr:spPr>
      <cdr:txBody>
        <a:bodyPr xmlns:a="http://schemas.openxmlformats.org/drawingml/2006/main" wrap="square" tIns="91440" bIns="9144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1pPr>
          <a:lvl2pPr marL="457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2pPr>
          <a:lvl3pPr marL="914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3pPr>
          <a:lvl4pPr marL="1371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4pPr>
          <a:lvl5pPr marL="18288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5pPr>
          <a:lvl6pPr marL="22860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6pPr>
          <a:lvl7pPr marL="27432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7pPr>
          <a:lvl8pPr marL="32004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8pPr>
          <a:lvl9pPr marL="3657600" algn="l" defTabSz="457200" rtl="0" eaLnBrk="1" latinLnBrk="0" hangingPunct="1">
            <a:defRPr sz="1800" kern="1200">
              <a:solidFill>
                <a:sysClr val="windowText" lastClr="000000"/>
              </a:solidFill>
              <a:latin typeface="Futura Bk"/>
            </a:defRPr>
          </a:lvl9pPr>
        </a:lstStyle>
        <a:p xmlns:a="http://schemas.openxmlformats.org/drawingml/2006/main">
          <a:r>
            <a:rPr lang="en-US" sz="1400" b="1" dirty="0" err="1" smtClean="0">
              <a:solidFill>
                <a:schemeClr val="accent1"/>
              </a:solidFill>
              <a:latin typeface="HP Simplified" pitchFamily="34" charset="0"/>
              <a:cs typeface="HP Simplified" pitchFamily="34" charset="0"/>
            </a:rPr>
            <a:t>Elevé</a:t>
          </a:r>
          <a:endParaRPr lang="en-US" sz="1400" b="1" dirty="0">
            <a:solidFill>
              <a:schemeClr val="accent1"/>
            </a:solidFill>
            <a:latin typeface="HP Simplified" pitchFamily="34" charset="0"/>
            <a:cs typeface="HP Simplified" pitchFamily="34" charset="0"/>
          </a:endParaRPr>
        </a:p>
      </cdr:txBody>
    </cdr:sp>
  </cdr:relSizeAnchor>
  <cdr:relSizeAnchor xmlns:cdr="http://schemas.openxmlformats.org/drawingml/2006/chartDrawing">
    <cdr:from>
      <cdr:x>0.85134</cdr:x>
      <cdr:y>0</cdr:y>
    </cdr:from>
    <cdr:to>
      <cdr:x>0.98637</cdr:x>
      <cdr:y>0.52138</cdr:y>
    </cdr:to>
    <cdr:grpSp>
      <cdr:nvGrpSpPr>
        <cdr:cNvPr id="13" name="Group 12"/>
        <cdr:cNvGrpSpPr/>
      </cdr:nvGrpSpPr>
      <cdr:grpSpPr>
        <a:xfrm xmlns:a="http://schemas.openxmlformats.org/drawingml/2006/main">
          <a:off x="7029844" y="0"/>
          <a:ext cx="1114995" cy="1634654"/>
          <a:chOff x="7552604" y="1664425"/>
          <a:chExt cx="1509712" cy="2424112"/>
        </a:xfrm>
      </cdr:grpSpPr>
      <cdr:pic>
        <cdr:nvPicPr>
          <cdr:cNvPr id="16" name="Picture 15" descr="oracle_image_map"/>
          <cdr:cNvPicPr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1" cstate="print"/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7797800" y="2212922"/>
            <a:ext cx="1019175" cy="242887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DDDDDD"/>
          </a:solidFill>
          <a:ln xmlns:a="http://schemas.openxmlformats.org/drawingml/2006/main" w="9525">
            <a:noFill/>
            <a:miter lim="800000"/>
            <a:headEnd/>
            <a:tailEnd/>
          </a:ln>
        </cdr:spPr>
      </cdr:pic>
      <cdr:pic>
        <cdr:nvPicPr>
          <cdr:cNvPr id="17" name="Picture 16" descr="ariba logo"/>
          <cdr:cNvPicPr preferRelativeResize="0"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2" cstate="print"/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7858125" y="1731376"/>
            <a:ext cx="931863" cy="5016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cdr:spPr>
      </cdr:pic>
      <cdr:pic>
        <cdr:nvPicPr>
          <cdr:cNvPr id="18" name="Picture 17"/>
          <cdr:cNvPicPr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3" cstate="print"/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7989888" y="3404903"/>
            <a:ext cx="674687" cy="322262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DDDDDD"/>
          </a:solidFill>
          <a:ln xmlns:a="http://schemas.openxmlformats.org/drawingml/2006/main" w="9525">
            <a:noFill/>
            <a:miter lim="800000"/>
            <a:headEnd/>
            <a:tailEnd/>
          </a:ln>
        </cdr:spPr>
      </cdr:pic>
      <cdr:pic>
        <cdr:nvPicPr>
          <cdr:cNvPr id="19" name="Picture 18"/>
          <cdr:cNvPicPr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4" cstate="print"/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7807908" y="3824003"/>
            <a:ext cx="947738" cy="255587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DDDDDD"/>
          </a:solidFill>
          <a:ln xmlns:a="http://schemas.openxmlformats.org/drawingml/2006/main" w="9525">
            <a:noFill/>
            <a:miter lim="800000"/>
            <a:headEnd/>
            <a:tailEnd/>
          </a:ln>
        </cdr:spPr>
      </cdr:pic>
      <cdr:pic>
        <cdr:nvPicPr>
          <cdr:cNvPr id="20" name="Picture 19"/>
          <cdr:cNvPicPr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5"/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7613151" y="2992637"/>
            <a:ext cx="1337210" cy="2848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cdr:spPr>
      </cdr:pic>
      <cdr:pic>
        <cdr:nvPicPr>
          <cdr:cNvPr id="21" name="Picture 20" descr="Quadrem-logo-TM-8502-(final"/>
          <cdr:cNvPicPr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6"/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7880279" y="2512030"/>
            <a:ext cx="914400" cy="409575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</cdr:pic>
      <cdr:sp macro="" textlink="">
        <cdr:nvSpPr>
          <cdr:cNvPr id="22" name="Rectangle 21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7552604" y="1664425"/>
            <a:ext cx="1509712" cy="2424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25400" algn="ctr">
            <a:noFill/>
            <a:prstDash val="sysDot"/>
            <a:miter lim="800000"/>
            <a:headEnd/>
            <a:tailEnd type="none" w="lg" len="sm"/>
          </a:ln>
          <a:effectLst xmlns:a="http://schemas.openxmlformats.org/drawingml/2006/main">
            <a:outerShdw blurRad="50800" dist="50800" dir="5400000" algn="ctr" rotWithShape="0">
              <a:srgbClr val="404040"/>
            </a:outerShdw>
          </a:effectLst>
        </cdr:spPr>
        <cdr:txBody>
          <a:bodyPr xmlns:a="http://schemas.openxmlformats.org/drawingml/2006/main" tIns="91440" bIns="91440" anchor="ctr">
            <a:spAutoFit/>
          </a:bodyPr>
          <a:lstStyle xmlns:a="http://schemas.openxmlformats.org/drawingml/2006/main"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Futura Bk"/>
              </a:defRPr>
            </a:lvl9pPr>
          </a:lstStyle>
          <a:p xmlns:a="http://schemas.openxmlformats.org/drawingml/2006/main">
            <a:endParaRPr lang="en-US" dirty="0"/>
          </a:p>
        </cdr:txBody>
      </cdr:sp>
    </cdr:grpSp>
  </cdr:relSizeAnchor>
  <cdr:relSizeAnchor xmlns:cdr="http://schemas.openxmlformats.org/drawingml/2006/chartDrawing">
    <cdr:from>
      <cdr:x>0.55499</cdr:x>
      <cdr:y>0.05833</cdr:y>
    </cdr:from>
    <cdr:to>
      <cdr:x>0.82428</cdr:x>
      <cdr:y>0.35283</cdr:y>
    </cdr:to>
    <cdr:sp macro="" textlink="">
      <cdr:nvSpPr>
        <cdr:cNvPr id="24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82767" y="182879"/>
          <a:ext cx="2223632" cy="9233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mpd="sng">
          <a:solidFill>
            <a:srgbClr val="F05332"/>
          </a:solidFill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HP Simplified"/>
            </a:defRPr>
          </a:lvl1pPr>
          <a:lvl2pPr marL="457200" indent="0">
            <a:defRPr sz="1100">
              <a:latin typeface="HP Simplified"/>
            </a:defRPr>
          </a:lvl2pPr>
          <a:lvl3pPr marL="914400" indent="0">
            <a:defRPr sz="1100">
              <a:latin typeface="HP Simplified"/>
            </a:defRPr>
          </a:lvl3pPr>
          <a:lvl4pPr marL="1371600" indent="0">
            <a:defRPr sz="1100">
              <a:latin typeface="HP Simplified"/>
            </a:defRPr>
          </a:lvl4pPr>
          <a:lvl5pPr marL="1828800" indent="0">
            <a:defRPr sz="1100">
              <a:latin typeface="HP Simplified"/>
            </a:defRPr>
          </a:lvl5pPr>
          <a:lvl6pPr marL="2286000" indent="0">
            <a:defRPr sz="1100">
              <a:latin typeface="HP Simplified"/>
            </a:defRPr>
          </a:lvl6pPr>
          <a:lvl7pPr marL="2743200" indent="0">
            <a:defRPr sz="1100">
              <a:latin typeface="HP Simplified"/>
            </a:defRPr>
          </a:lvl7pPr>
          <a:lvl8pPr marL="3200400" indent="0">
            <a:defRPr sz="1100">
              <a:latin typeface="HP Simplified"/>
            </a:defRPr>
          </a:lvl8pPr>
          <a:lvl9pPr marL="3657600" indent="0">
            <a:defRPr sz="1100">
              <a:latin typeface="HP Simplified"/>
            </a:defRPr>
          </a:lvl9pPr>
        </a:lstStyle>
        <a:p xmlns:a="http://schemas.openxmlformats.org/drawingml/2006/main">
          <a:pPr algn="ctr">
            <a:spcBef>
              <a:spcPct val="0"/>
            </a:spcBef>
          </a:pPr>
          <a:r>
            <a:rPr lang="en-US" sz="1600" dirty="0" smtClean="0">
              <a:solidFill>
                <a:srgbClr val="007FC5"/>
              </a:solidFill>
              <a:latin typeface="HP Simplified"/>
            </a:rPr>
            <a:t>B2Bi</a:t>
          </a:r>
        </a:p>
        <a:p xmlns:a="http://schemas.openxmlformats.org/drawingml/2006/main">
          <a:pPr algn="ctr">
            <a:spcBef>
              <a:spcPct val="0"/>
            </a:spcBef>
          </a:pPr>
          <a:r>
            <a:rPr lang="en-US" sz="1200" dirty="0" err="1" smtClean="0">
              <a:solidFill>
                <a:srgbClr val="007FC5"/>
              </a:solidFill>
              <a:latin typeface="HP Simplified"/>
            </a:rPr>
            <a:t>Intégration</a:t>
          </a:r>
          <a:r>
            <a:rPr lang="en-US" sz="1200" dirty="0" smtClean="0">
              <a:solidFill>
                <a:srgbClr val="007FC5"/>
              </a:solidFill>
              <a:latin typeface="HP Simplified"/>
            </a:rPr>
            <a:t> avec la </a:t>
          </a:r>
          <a:r>
            <a:rPr lang="en-US" sz="1200" dirty="0" err="1" smtClean="0">
              <a:solidFill>
                <a:srgbClr val="007FC5"/>
              </a:solidFill>
              <a:latin typeface="HP Simplified"/>
            </a:rPr>
            <a:t>plateforme</a:t>
          </a:r>
          <a:r>
            <a:rPr lang="en-US" sz="1200" dirty="0" smtClean="0">
              <a:solidFill>
                <a:srgbClr val="007FC5"/>
              </a:solidFill>
              <a:latin typeface="HP Simplified"/>
            </a:rPr>
            <a:t> </a:t>
          </a:r>
          <a:r>
            <a:rPr lang="en-US" sz="1200" dirty="0" err="1" smtClean="0">
              <a:solidFill>
                <a:srgbClr val="007FC5"/>
              </a:solidFill>
              <a:latin typeface="HP Simplified"/>
            </a:rPr>
            <a:t>d’achat</a:t>
          </a:r>
          <a:r>
            <a:rPr lang="en-US" sz="1200" dirty="0" smtClean="0">
              <a:solidFill>
                <a:srgbClr val="007FC5"/>
              </a:solidFill>
              <a:latin typeface="HP Simplified"/>
            </a:rPr>
            <a:t> de </a:t>
          </a:r>
          <a:r>
            <a:rPr lang="en-US" sz="1200" dirty="0" err="1" smtClean="0">
              <a:solidFill>
                <a:srgbClr val="007FC5"/>
              </a:solidFill>
              <a:latin typeface="HP Simplified"/>
            </a:rPr>
            <a:t>l’entité</a:t>
          </a:r>
          <a:r>
            <a:rPr lang="en-US" sz="1200" dirty="0" smtClean="0">
              <a:solidFill>
                <a:srgbClr val="007FC5"/>
              </a:solidFill>
              <a:latin typeface="HP Simplified"/>
            </a:rPr>
            <a:t> </a:t>
          </a:r>
          <a:r>
            <a:rPr lang="en-US" sz="1200" dirty="0" err="1" smtClean="0">
              <a:solidFill>
                <a:srgbClr val="007FC5"/>
              </a:solidFill>
              <a:latin typeface="HP Simplified"/>
            </a:rPr>
            <a:t>Matinfo</a:t>
          </a:r>
          <a:endParaRPr lang="en-US" sz="1200" dirty="0" smtClean="0">
            <a:solidFill>
              <a:srgbClr val="007FC5"/>
            </a:solidFill>
            <a:latin typeface="HP Simplified"/>
          </a:endParaRPr>
        </a:p>
        <a:p xmlns:a="http://schemas.openxmlformats.org/drawingml/2006/main">
          <a:pPr algn="ctr">
            <a:spcBef>
              <a:spcPct val="0"/>
            </a:spcBef>
          </a:pPr>
          <a:endParaRPr lang="en-US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78B55-319B-2D4F-AE49-6C1B6E1A4DDA}" type="datetimeFigureOut">
              <a:rPr lang="en-US" smtClean="0">
                <a:latin typeface="HP Simplified"/>
                <a:cs typeface="HP Simplified"/>
              </a:rPr>
              <a:pPr/>
              <a:t>10/12/2016</a:t>
            </a:fld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27340-60F0-7D46-BC5B-91B08A318A82}" type="slidenum">
              <a:rPr lang="en-GB" smtClean="0">
                <a:latin typeface="HP Simplified"/>
                <a:cs typeface="HP Simplified"/>
              </a:rPr>
              <a:pPr/>
              <a:t>‹#›</a:t>
            </a:fld>
            <a:endParaRPr lang="en-GB" dirty="0"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49321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D9CAF8C-0805-8440-B43D-DCCAAA4D80CE}" type="datetimeFigureOut">
              <a:rPr lang="en-US" smtClean="0"/>
              <a:pPr/>
              <a:t>10/12/2016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2A853E8-D85F-5D49-95D2-E1D96ABFE2B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079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91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06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492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451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467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753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022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0488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45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364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416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049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728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720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2609 </a:t>
            </a:r>
            <a:r>
              <a:rPr lang="es-ES_tradnl" dirty="0" err="1" smtClean="0"/>
              <a:t>commandes</a:t>
            </a:r>
            <a:r>
              <a:rPr lang="es-ES_tradnl" dirty="0" smtClean="0"/>
              <a:t> en </a:t>
            </a:r>
            <a:r>
              <a:rPr lang="es-ES_tradnl" dirty="0" err="1" smtClean="0"/>
              <a:t>Septembre</a:t>
            </a:r>
            <a:r>
              <a:rPr lang="es-ES_tradnl" dirty="0" smtClean="0"/>
              <a:t> </a:t>
            </a:r>
            <a:r>
              <a:rPr lang="es-ES_tradnl" dirty="0" err="1" smtClean="0"/>
              <a:t>pour</a:t>
            </a:r>
            <a:r>
              <a:rPr lang="es-ES_tradnl" dirty="0" smtClean="0"/>
              <a:t> Matinfo3</a:t>
            </a:r>
          </a:p>
          <a:p>
            <a:r>
              <a:rPr lang="es-ES_tradnl" dirty="0" smtClean="0"/>
              <a:t>CNRS 15% B2Bi</a:t>
            </a:r>
          </a:p>
          <a:p>
            <a:r>
              <a:rPr lang="es-ES_tradnl" dirty="0" err="1" smtClean="0"/>
              <a:t>Inserm</a:t>
            </a:r>
            <a:r>
              <a:rPr lang="es-ES_tradnl" dirty="0" smtClean="0"/>
              <a:t> 80% B2Bi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73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itle slid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251684"/>
            <a:ext cx="6858000" cy="9144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227675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2" y="235063"/>
            <a:ext cx="8460105" cy="42976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189039"/>
            <a:ext cx="252374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189039"/>
            <a:ext cx="2523744" cy="32226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189039"/>
            <a:ext cx="2527300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35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6047"/>
            <a:ext cx="3878263" cy="3222441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69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5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6047"/>
            <a:ext cx="3878263" cy="3222441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69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5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ue 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8328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 baseline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23203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7744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pic>
        <p:nvPicPr>
          <p:cNvPr id="5" name="Picture 4" descr="HP_Blue_RGB_150_SM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7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 slide with 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40919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3305361"/>
            <a:ext cx="5148072" cy="64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8848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25252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8117904" cy="3219768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14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0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35063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8613" y="1188720"/>
            <a:ext cx="4030662" cy="3219769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5" y="1185864"/>
            <a:ext cx="387826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47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6047"/>
            <a:ext cx="3878263" cy="3222441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69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5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8614" y="235064"/>
            <a:ext cx="8123236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30200" y="1188720"/>
            <a:ext cx="8119872" cy="32197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1" y="4758803"/>
            <a:ext cx="8012545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rgbClr val="B9B8BB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4" y="4788485"/>
            <a:ext cx="323009" cy="149332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400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400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7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19" r:id="rId2"/>
    <p:sldLayoutId id="2147483834" r:id="rId3"/>
    <p:sldLayoutId id="2147483833" r:id="rId4"/>
    <p:sldLayoutId id="2147483837" r:id="rId5"/>
    <p:sldLayoutId id="2147483818" r:id="rId6"/>
    <p:sldLayoutId id="2147483809" r:id="rId7"/>
    <p:sldLayoutId id="2147483823" r:id="rId8"/>
    <p:sldLayoutId id="2147483824" r:id="rId9"/>
    <p:sldLayoutId id="2147483825" r:id="rId10"/>
    <p:sldLayoutId id="2147483839" r:id="rId11"/>
    <p:sldLayoutId id="214748385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chemeClr val="accent1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13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63" indent="-16986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13" indent="-180975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Lucida Grande"/>
        <a:buChar char="−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900" indent="-15081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6000" indent="0" algn="l" defTabSz="457200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0" dirty="0" smtClean="0"/>
              <a:t>HP Business to Business Integration (B2Bi)</a:t>
            </a:r>
            <a:br>
              <a:rPr lang="en-US" sz="3200" b="0" dirty="0" smtClean="0"/>
            </a:br>
            <a:r>
              <a:rPr lang="en-US" sz="2400" b="0" dirty="0" smtClean="0"/>
              <a:t>La </a:t>
            </a:r>
            <a:r>
              <a:rPr lang="en-US" sz="2400" b="0" dirty="0" err="1" smtClean="0"/>
              <a:t>dématérialisation</a:t>
            </a:r>
            <a:r>
              <a:rPr lang="en-US" sz="2400" b="0" dirty="0" smtClean="0"/>
              <a:t> de la </a:t>
            </a:r>
            <a:r>
              <a:rPr lang="en-US" sz="2400" b="0" dirty="0" err="1" smtClean="0"/>
              <a:t>commande</a:t>
            </a:r>
            <a:r>
              <a:rPr lang="en-US" sz="2400" b="0" dirty="0" smtClean="0"/>
              <a:t> avec HP</a:t>
            </a:r>
            <a:endParaRPr lang="en-US" sz="2400" b="0" dirty="0"/>
          </a:p>
        </p:txBody>
      </p:sp>
      <p:sp>
        <p:nvSpPr>
          <p:cNvPr id="47106" name="AutoShape 2" descr="http://www.reforestaction.com/img/content/credit_agricole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29184" y="3336524"/>
            <a:ext cx="9141619" cy="1188720"/>
          </a:xfrm>
        </p:spPr>
        <p:txBody>
          <a:bodyPr/>
          <a:lstStyle/>
          <a:p>
            <a:r>
              <a:rPr lang="en-US" sz="1600" b="0" dirty="0" smtClean="0"/>
              <a:t>12 </a:t>
            </a:r>
            <a:r>
              <a:rPr lang="en-US" sz="1600" b="0" dirty="0" err="1" smtClean="0"/>
              <a:t>Octobre</a:t>
            </a:r>
            <a:r>
              <a:rPr lang="en-US" sz="1600" b="0" dirty="0" smtClean="0"/>
              <a:t> 2016</a:t>
            </a:r>
            <a:br>
              <a:rPr lang="en-US" sz="1600" b="0" dirty="0" smtClean="0"/>
            </a:br>
            <a:r>
              <a:rPr lang="en-US" sz="1400" b="0" i="1" dirty="0" smtClean="0"/>
              <a:t>Pol-Brieuc </a:t>
            </a:r>
            <a:r>
              <a:rPr lang="en-US" sz="1400" b="0" i="1" dirty="0" err="1" smtClean="0"/>
              <a:t>Lemétayer</a:t>
            </a:r>
            <a:r>
              <a:rPr lang="en-US" sz="1400" b="0" i="1" dirty="0" smtClean="0"/>
              <a:t> – eBusiness Consultant HP EMEA</a:t>
            </a:r>
            <a:endParaRPr lang="en-US" sz="1600" b="0" i="1" dirty="0"/>
          </a:p>
        </p:txBody>
      </p:sp>
    </p:spTree>
    <p:extLst>
      <p:ext uri="{BB962C8B-B14F-4D97-AF65-F5344CB8AC3E}">
        <p14:creationId xmlns:p14="http://schemas.microsoft.com/office/powerpoint/2010/main" val="26337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9184" y="240919"/>
            <a:ext cx="7222352" cy="749681"/>
          </a:xfrm>
        </p:spPr>
        <p:txBody>
          <a:bodyPr/>
          <a:lstStyle/>
          <a:p>
            <a:r>
              <a:rPr lang="en-US" sz="2800" dirty="0" err="1" smtClean="0"/>
              <a:t>Intégration</a:t>
            </a:r>
            <a:r>
              <a:rPr lang="en-US" sz="2800" dirty="0" smtClean="0"/>
              <a:t> Business to Business (B2Bi)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spc="-100" dirty="0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Comment </a:t>
            </a:r>
            <a:r>
              <a:rPr lang="en-US" sz="2800" b="1" spc="-100" dirty="0" err="1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ça</a:t>
            </a:r>
            <a:r>
              <a:rPr lang="en-US" sz="2800" b="1" spc="-100" dirty="0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 </a:t>
            </a:r>
            <a:r>
              <a:rPr lang="en-US" sz="2800" b="1" spc="-100" dirty="0" err="1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marche</a:t>
            </a:r>
            <a:r>
              <a:rPr lang="en-US" sz="2800" b="1" spc="-100" dirty="0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 ?</a:t>
            </a:r>
            <a:endParaRPr lang="en-US" sz="2800" b="1" spc="-100" dirty="0">
              <a:solidFill>
                <a:schemeClr val="bg1"/>
              </a:solidFill>
              <a:latin typeface="HP Simplified" pitchFamily="34" charset="0"/>
              <a:ea typeface="+mj-ea"/>
              <a:cs typeface="HP Simplifi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88147" y="3076245"/>
            <a:ext cx="8067695" cy="1859649"/>
          </a:xfrm>
          <a:prstGeom prst="rect">
            <a:avLst/>
          </a:prstGeom>
          <a:solidFill>
            <a:srgbClr val="87898B"/>
          </a:solidFill>
          <a:ln w="25400">
            <a:noFill/>
            <a:miter lim="800000"/>
            <a:headEnd/>
            <a:tailEnd type="none" w="lg" len="sm"/>
          </a:ln>
        </p:spPr>
        <p:txBody>
          <a:bodyPr wrap="none" lIns="0" tIns="0" rIns="0" bIns="0" anchor="ctr"/>
          <a:lstStyle/>
          <a:p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200" y="235063"/>
            <a:ext cx="8118000" cy="4320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B2Bi – </a:t>
            </a:r>
            <a:r>
              <a:rPr lang="en-GB" dirty="0" err="1" smtClean="0">
                <a:latin typeface="+mj-lt"/>
              </a:rPr>
              <a:t>Fonctionnement</a:t>
            </a:r>
            <a:r>
              <a:rPr lang="en-GB" dirty="0" smtClean="0">
                <a:latin typeface="+mj-lt"/>
              </a:rPr>
              <a:t> du </a:t>
            </a:r>
            <a:r>
              <a:rPr lang="en-GB" dirty="0" err="1" smtClean="0">
                <a:latin typeface="+mj-lt"/>
              </a:rPr>
              <a:t>Punchout</a:t>
            </a:r>
            <a:endParaRPr lang="en-US" dirty="0">
              <a:latin typeface="+mj-lt"/>
            </a:endParaRPr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893702" y="2326339"/>
            <a:ext cx="387350" cy="474663"/>
          </a:xfrm>
          <a:custGeom>
            <a:avLst/>
            <a:gdLst>
              <a:gd name="T0" fmla="*/ 97951 w 348"/>
              <a:gd name="T1" fmla="*/ 317220 h 407"/>
              <a:gd name="T2" fmla="*/ 85707 w 348"/>
              <a:gd name="T3" fmla="*/ 326550 h 407"/>
              <a:gd name="T4" fmla="*/ 90159 w 348"/>
              <a:gd name="T5" fmla="*/ 344043 h 407"/>
              <a:gd name="T6" fmla="*/ 387350 w 348"/>
              <a:gd name="T7" fmla="*/ 345209 h 407"/>
              <a:gd name="T8" fmla="*/ 96838 w 348"/>
              <a:gd name="T9" fmla="*/ 373199 h 407"/>
              <a:gd name="T10" fmla="*/ 70124 w 348"/>
              <a:gd name="T11" fmla="*/ 363869 h 407"/>
              <a:gd name="T12" fmla="*/ 56767 w 348"/>
              <a:gd name="T13" fmla="*/ 335880 h 407"/>
              <a:gd name="T14" fmla="*/ 61219 w 348"/>
              <a:gd name="T15" fmla="*/ 304391 h 407"/>
              <a:gd name="T16" fmla="*/ 82368 w 348"/>
              <a:gd name="T17" fmla="*/ 283398 h 407"/>
              <a:gd name="T18" fmla="*/ 6678 w 348"/>
              <a:gd name="T19" fmla="*/ 30322 h 407"/>
              <a:gd name="T20" fmla="*/ 72350 w 348"/>
              <a:gd name="T21" fmla="*/ 0 h 407"/>
              <a:gd name="T22" fmla="*/ 387350 w 348"/>
              <a:gd name="T23" fmla="*/ 58312 h 407"/>
              <a:gd name="T24" fmla="*/ 93498 w 348"/>
              <a:gd name="T25" fmla="*/ 431512 h 407"/>
              <a:gd name="T26" fmla="*/ 103516 w 348"/>
              <a:gd name="T27" fmla="*/ 401189 h 407"/>
              <a:gd name="T28" fmla="*/ 130230 w 348"/>
              <a:gd name="T29" fmla="*/ 388361 h 407"/>
              <a:gd name="T30" fmla="*/ 153604 w 348"/>
              <a:gd name="T31" fmla="*/ 401189 h 407"/>
              <a:gd name="T32" fmla="*/ 164735 w 348"/>
              <a:gd name="T33" fmla="*/ 431512 h 407"/>
              <a:gd name="T34" fmla="*/ 153604 w 348"/>
              <a:gd name="T35" fmla="*/ 463001 h 407"/>
              <a:gd name="T36" fmla="*/ 130230 w 348"/>
              <a:gd name="T37" fmla="*/ 474663 h 407"/>
              <a:gd name="T38" fmla="*/ 103516 w 348"/>
              <a:gd name="T39" fmla="*/ 463001 h 407"/>
              <a:gd name="T40" fmla="*/ 93498 w 348"/>
              <a:gd name="T41" fmla="*/ 431512 h 407"/>
              <a:gd name="T42" fmla="*/ 296078 w 348"/>
              <a:gd name="T43" fmla="*/ 415184 h 407"/>
              <a:gd name="T44" fmla="*/ 315000 w 348"/>
              <a:gd name="T45" fmla="*/ 391859 h 407"/>
              <a:gd name="T46" fmla="*/ 341714 w 348"/>
              <a:gd name="T47" fmla="*/ 391859 h 407"/>
              <a:gd name="T48" fmla="*/ 360636 w 348"/>
              <a:gd name="T49" fmla="*/ 415184 h 407"/>
              <a:gd name="T50" fmla="*/ 360636 w 348"/>
              <a:gd name="T51" fmla="*/ 447839 h 407"/>
              <a:gd name="T52" fmla="*/ 341714 w 348"/>
              <a:gd name="T53" fmla="*/ 472331 h 407"/>
              <a:gd name="T54" fmla="*/ 315000 w 348"/>
              <a:gd name="T55" fmla="*/ 472331 h 407"/>
              <a:gd name="T56" fmla="*/ 296078 w 348"/>
              <a:gd name="T57" fmla="*/ 447839 h 407"/>
              <a:gd name="T58" fmla="*/ 61219 w 348"/>
              <a:gd name="T59" fmla="*/ 74640 h 407"/>
              <a:gd name="T60" fmla="*/ 103516 w 348"/>
              <a:gd name="T61" fmla="*/ 297393 h 407"/>
              <a:gd name="T62" fmla="*/ 358410 w 348"/>
              <a:gd name="T63" fmla="*/ 251910 h 407"/>
              <a:gd name="T64" fmla="*/ 61219 w 348"/>
              <a:gd name="T65" fmla="*/ 74640 h 40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48"/>
              <a:gd name="T100" fmla="*/ 0 h 407"/>
              <a:gd name="T101" fmla="*/ 348 w 348"/>
              <a:gd name="T102" fmla="*/ 407 h 407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48" h="407">
                <a:moveTo>
                  <a:pt x="337" y="229"/>
                </a:moveTo>
                <a:lnTo>
                  <a:pt x="88" y="272"/>
                </a:lnTo>
                <a:lnTo>
                  <a:pt x="81" y="274"/>
                </a:lnTo>
                <a:lnTo>
                  <a:pt x="77" y="280"/>
                </a:lnTo>
                <a:lnTo>
                  <a:pt x="77" y="288"/>
                </a:lnTo>
                <a:lnTo>
                  <a:pt x="81" y="295"/>
                </a:lnTo>
                <a:lnTo>
                  <a:pt x="87" y="296"/>
                </a:lnTo>
                <a:lnTo>
                  <a:pt x="348" y="296"/>
                </a:lnTo>
                <a:lnTo>
                  <a:pt x="348" y="320"/>
                </a:lnTo>
                <a:lnTo>
                  <a:pt x="87" y="320"/>
                </a:lnTo>
                <a:lnTo>
                  <a:pt x="74" y="319"/>
                </a:lnTo>
                <a:lnTo>
                  <a:pt x="63" y="312"/>
                </a:lnTo>
                <a:lnTo>
                  <a:pt x="55" y="301"/>
                </a:lnTo>
                <a:lnTo>
                  <a:pt x="51" y="288"/>
                </a:lnTo>
                <a:lnTo>
                  <a:pt x="51" y="274"/>
                </a:lnTo>
                <a:lnTo>
                  <a:pt x="55" y="261"/>
                </a:lnTo>
                <a:lnTo>
                  <a:pt x="63" y="250"/>
                </a:lnTo>
                <a:lnTo>
                  <a:pt x="74" y="243"/>
                </a:lnTo>
                <a:lnTo>
                  <a:pt x="33" y="26"/>
                </a:lnTo>
                <a:lnTo>
                  <a:pt x="6" y="26"/>
                </a:lnTo>
                <a:lnTo>
                  <a:pt x="0" y="0"/>
                </a:lnTo>
                <a:lnTo>
                  <a:pt x="65" y="0"/>
                </a:lnTo>
                <a:lnTo>
                  <a:pt x="76" y="50"/>
                </a:lnTo>
                <a:lnTo>
                  <a:pt x="348" y="50"/>
                </a:lnTo>
                <a:lnTo>
                  <a:pt x="337" y="229"/>
                </a:lnTo>
                <a:close/>
                <a:moveTo>
                  <a:pt x="84" y="370"/>
                </a:moveTo>
                <a:lnTo>
                  <a:pt x="87" y="356"/>
                </a:lnTo>
                <a:lnTo>
                  <a:pt x="93" y="344"/>
                </a:lnTo>
                <a:lnTo>
                  <a:pt x="104" y="336"/>
                </a:lnTo>
                <a:lnTo>
                  <a:pt x="117" y="333"/>
                </a:lnTo>
                <a:lnTo>
                  <a:pt x="128" y="336"/>
                </a:lnTo>
                <a:lnTo>
                  <a:pt x="138" y="344"/>
                </a:lnTo>
                <a:lnTo>
                  <a:pt x="145" y="356"/>
                </a:lnTo>
                <a:lnTo>
                  <a:pt x="148" y="370"/>
                </a:lnTo>
                <a:lnTo>
                  <a:pt x="145" y="384"/>
                </a:lnTo>
                <a:lnTo>
                  <a:pt x="138" y="397"/>
                </a:lnTo>
                <a:lnTo>
                  <a:pt x="128" y="405"/>
                </a:lnTo>
                <a:lnTo>
                  <a:pt x="117" y="407"/>
                </a:lnTo>
                <a:lnTo>
                  <a:pt x="104" y="405"/>
                </a:lnTo>
                <a:lnTo>
                  <a:pt x="93" y="397"/>
                </a:lnTo>
                <a:lnTo>
                  <a:pt x="87" y="384"/>
                </a:lnTo>
                <a:lnTo>
                  <a:pt x="84" y="370"/>
                </a:lnTo>
                <a:close/>
                <a:moveTo>
                  <a:pt x="263" y="370"/>
                </a:moveTo>
                <a:lnTo>
                  <a:pt x="266" y="356"/>
                </a:lnTo>
                <a:lnTo>
                  <a:pt x="272" y="344"/>
                </a:lnTo>
                <a:lnTo>
                  <a:pt x="283" y="336"/>
                </a:lnTo>
                <a:lnTo>
                  <a:pt x="294" y="333"/>
                </a:lnTo>
                <a:lnTo>
                  <a:pt x="307" y="336"/>
                </a:lnTo>
                <a:lnTo>
                  <a:pt x="318" y="344"/>
                </a:lnTo>
                <a:lnTo>
                  <a:pt x="324" y="356"/>
                </a:lnTo>
                <a:lnTo>
                  <a:pt x="327" y="370"/>
                </a:lnTo>
                <a:lnTo>
                  <a:pt x="324" y="384"/>
                </a:lnTo>
                <a:lnTo>
                  <a:pt x="318" y="397"/>
                </a:lnTo>
                <a:lnTo>
                  <a:pt x="307" y="405"/>
                </a:lnTo>
                <a:lnTo>
                  <a:pt x="294" y="407"/>
                </a:lnTo>
                <a:lnTo>
                  <a:pt x="283" y="405"/>
                </a:lnTo>
                <a:lnTo>
                  <a:pt x="272" y="397"/>
                </a:lnTo>
                <a:lnTo>
                  <a:pt x="266" y="384"/>
                </a:lnTo>
                <a:lnTo>
                  <a:pt x="263" y="370"/>
                </a:lnTo>
                <a:close/>
                <a:moveTo>
                  <a:pt x="55" y="64"/>
                </a:moveTo>
                <a:lnTo>
                  <a:pt x="87" y="229"/>
                </a:lnTo>
                <a:lnTo>
                  <a:pt x="93" y="255"/>
                </a:lnTo>
                <a:lnTo>
                  <a:pt x="99" y="253"/>
                </a:lnTo>
                <a:lnTo>
                  <a:pt x="322" y="216"/>
                </a:lnTo>
                <a:lnTo>
                  <a:pt x="331" y="64"/>
                </a:lnTo>
                <a:lnTo>
                  <a:pt x="55" y="6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" name="Rectangle 75"/>
          <p:cNvSpPr>
            <a:spLocks noChangeArrowheads="1"/>
          </p:cNvSpPr>
          <p:nvPr/>
        </p:nvSpPr>
        <p:spPr bwMode="auto">
          <a:xfrm>
            <a:off x="5338374" y="4731579"/>
            <a:ext cx="1506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000" b="1" dirty="0" smtClean="0">
                <a:solidFill>
                  <a:schemeClr val="bg1"/>
                </a:solidFill>
                <a:latin typeface="+mj-lt"/>
              </a:rPr>
              <a:t>HP</a:t>
            </a:r>
            <a:endParaRPr lang="en-US" sz="1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9" name="Picture 7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0075" y="3585404"/>
            <a:ext cx="10699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6938532" y="3868553"/>
            <a:ext cx="987427" cy="650877"/>
            <a:chOff x="4782" y="3746"/>
            <a:chExt cx="622" cy="410"/>
          </a:xfrm>
        </p:grpSpPr>
        <p:grpSp>
          <p:nvGrpSpPr>
            <p:cNvPr id="23" name="Group 81"/>
            <p:cNvGrpSpPr>
              <a:grpSpLocks/>
            </p:cNvGrpSpPr>
            <p:nvPr/>
          </p:nvGrpSpPr>
          <p:grpSpPr bwMode="auto">
            <a:xfrm flipH="1">
              <a:off x="4788" y="3746"/>
              <a:ext cx="616" cy="283"/>
              <a:chOff x="4150" y="3191"/>
              <a:chExt cx="407" cy="184"/>
            </a:xfrm>
          </p:grpSpPr>
          <p:sp>
            <p:nvSpPr>
              <p:cNvPr id="25" name="Rectangle 82"/>
              <p:cNvSpPr>
                <a:spLocks noChangeArrowheads="1"/>
              </p:cNvSpPr>
              <p:nvPr/>
            </p:nvSpPr>
            <p:spPr bwMode="auto">
              <a:xfrm>
                <a:off x="4275" y="3345"/>
                <a:ext cx="102" cy="11"/>
              </a:xfrm>
              <a:prstGeom prst="rect">
                <a:avLst/>
              </a:prstGeom>
              <a:solidFill>
                <a:schemeClr val="tx2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Freeform 83"/>
              <p:cNvSpPr>
                <a:spLocks/>
              </p:cNvSpPr>
              <p:nvPr/>
            </p:nvSpPr>
            <p:spPr bwMode="auto">
              <a:xfrm>
                <a:off x="4150" y="3240"/>
                <a:ext cx="125" cy="116"/>
              </a:xfrm>
              <a:custGeom>
                <a:avLst/>
                <a:gdLst>
                  <a:gd name="T0" fmla="*/ 125 w 251"/>
                  <a:gd name="T1" fmla="*/ 116 h 231"/>
                  <a:gd name="T2" fmla="*/ 0 w 251"/>
                  <a:gd name="T3" fmla="*/ 116 h 231"/>
                  <a:gd name="T4" fmla="*/ 0 w 251"/>
                  <a:gd name="T5" fmla="*/ 47 h 231"/>
                  <a:gd name="T6" fmla="*/ 48 w 251"/>
                  <a:gd name="T7" fmla="*/ 47 h 231"/>
                  <a:gd name="T8" fmla="*/ 69 w 251"/>
                  <a:gd name="T9" fmla="*/ 0 h 231"/>
                  <a:gd name="T10" fmla="*/ 125 w 251"/>
                  <a:gd name="T11" fmla="*/ 0 h 231"/>
                  <a:gd name="T12" fmla="*/ 125 w 251"/>
                  <a:gd name="T13" fmla="*/ 116 h 2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51"/>
                  <a:gd name="T22" fmla="*/ 0 h 231"/>
                  <a:gd name="T23" fmla="*/ 251 w 251"/>
                  <a:gd name="T24" fmla="*/ 231 h 2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51" h="231">
                    <a:moveTo>
                      <a:pt x="251" y="231"/>
                    </a:moveTo>
                    <a:lnTo>
                      <a:pt x="0" y="231"/>
                    </a:lnTo>
                    <a:lnTo>
                      <a:pt x="0" y="93"/>
                    </a:lnTo>
                    <a:lnTo>
                      <a:pt x="97" y="93"/>
                    </a:lnTo>
                    <a:lnTo>
                      <a:pt x="139" y="0"/>
                    </a:lnTo>
                    <a:lnTo>
                      <a:pt x="251" y="0"/>
                    </a:lnTo>
                    <a:lnTo>
                      <a:pt x="251" y="231"/>
                    </a:lnTo>
                    <a:close/>
                  </a:path>
                </a:pathLst>
              </a:custGeom>
              <a:solidFill>
                <a:schemeClr val="tx2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Freeform 84"/>
              <p:cNvSpPr>
                <a:spLocks/>
              </p:cNvSpPr>
              <p:nvPr/>
            </p:nvSpPr>
            <p:spPr bwMode="auto">
              <a:xfrm>
                <a:off x="4172" y="3326"/>
                <a:ext cx="43" cy="49"/>
              </a:xfrm>
              <a:custGeom>
                <a:avLst/>
                <a:gdLst>
                  <a:gd name="T0" fmla="*/ 0 w 84"/>
                  <a:gd name="T1" fmla="*/ 25 h 98"/>
                  <a:gd name="T2" fmla="*/ 1 w 84"/>
                  <a:gd name="T3" fmla="*/ 16 h 98"/>
                  <a:gd name="T4" fmla="*/ 5 w 84"/>
                  <a:gd name="T5" fmla="*/ 9 h 98"/>
                  <a:gd name="T6" fmla="*/ 10 w 84"/>
                  <a:gd name="T7" fmla="*/ 3 h 98"/>
                  <a:gd name="T8" fmla="*/ 18 w 84"/>
                  <a:gd name="T9" fmla="*/ 0 h 98"/>
                  <a:gd name="T10" fmla="*/ 25 w 84"/>
                  <a:gd name="T11" fmla="*/ 0 h 98"/>
                  <a:gd name="T12" fmla="*/ 33 w 84"/>
                  <a:gd name="T13" fmla="*/ 3 h 98"/>
                  <a:gd name="T14" fmla="*/ 38 w 84"/>
                  <a:gd name="T15" fmla="*/ 9 h 98"/>
                  <a:gd name="T16" fmla="*/ 42 w 84"/>
                  <a:gd name="T17" fmla="*/ 16 h 98"/>
                  <a:gd name="T18" fmla="*/ 43 w 84"/>
                  <a:gd name="T19" fmla="*/ 25 h 98"/>
                  <a:gd name="T20" fmla="*/ 42 w 84"/>
                  <a:gd name="T21" fmla="*/ 33 h 98"/>
                  <a:gd name="T22" fmla="*/ 38 w 84"/>
                  <a:gd name="T23" fmla="*/ 41 h 98"/>
                  <a:gd name="T24" fmla="*/ 33 w 84"/>
                  <a:gd name="T25" fmla="*/ 47 h 98"/>
                  <a:gd name="T26" fmla="*/ 25 w 84"/>
                  <a:gd name="T27" fmla="*/ 49 h 98"/>
                  <a:gd name="T28" fmla="*/ 18 w 84"/>
                  <a:gd name="T29" fmla="*/ 49 h 98"/>
                  <a:gd name="T30" fmla="*/ 10 w 84"/>
                  <a:gd name="T31" fmla="*/ 47 h 98"/>
                  <a:gd name="T32" fmla="*/ 5 w 84"/>
                  <a:gd name="T33" fmla="*/ 41 h 98"/>
                  <a:gd name="T34" fmla="*/ 1 w 84"/>
                  <a:gd name="T35" fmla="*/ 33 h 98"/>
                  <a:gd name="T36" fmla="*/ 0 w 84"/>
                  <a:gd name="T37" fmla="*/ 25 h 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4"/>
                  <a:gd name="T58" fmla="*/ 0 h 98"/>
                  <a:gd name="T59" fmla="*/ 84 w 84"/>
                  <a:gd name="T60" fmla="*/ 98 h 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4" h="98">
                    <a:moveTo>
                      <a:pt x="0" y="49"/>
                    </a:moveTo>
                    <a:lnTo>
                      <a:pt x="2" y="32"/>
                    </a:lnTo>
                    <a:lnTo>
                      <a:pt x="9" y="17"/>
                    </a:lnTo>
                    <a:lnTo>
                      <a:pt x="20" y="6"/>
                    </a:lnTo>
                    <a:lnTo>
                      <a:pt x="35" y="0"/>
                    </a:lnTo>
                    <a:lnTo>
                      <a:pt x="49" y="0"/>
                    </a:lnTo>
                    <a:lnTo>
                      <a:pt x="64" y="6"/>
                    </a:lnTo>
                    <a:lnTo>
                      <a:pt x="75" y="17"/>
                    </a:lnTo>
                    <a:lnTo>
                      <a:pt x="82" y="32"/>
                    </a:lnTo>
                    <a:lnTo>
                      <a:pt x="84" y="49"/>
                    </a:lnTo>
                    <a:lnTo>
                      <a:pt x="82" y="65"/>
                    </a:lnTo>
                    <a:lnTo>
                      <a:pt x="75" y="81"/>
                    </a:lnTo>
                    <a:lnTo>
                      <a:pt x="64" y="93"/>
                    </a:lnTo>
                    <a:lnTo>
                      <a:pt x="49" y="98"/>
                    </a:lnTo>
                    <a:lnTo>
                      <a:pt x="35" y="98"/>
                    </a:lnTo>
                    <a:lnTo>
                      <a:pt x="20" y="93"/>
                    </a:lnTo>
                    <a:lnTo>
                      <a:pt x="9" y="81"/>
                    </a:lnTo>
                    <a:lnTo>
                      <a:pt x="2" y="65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chemeClr val="tx2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Rectangle 85"/>
              <p:cNvSpPr>
                <a:spLocks noChangeArrowheads="1"/>
              </p:cNvSpPr>
              <p:nvPr/>
            </p:nvSpPr>
            <p:spPr bwMode="auto">
              <a:xfrm>
                <a:off x="4282" y="3191"/>
                <a:ext cx="275" cy="129"/>
              </a:xfrm>
              <a:prstGeom prst="rect">
                <a:avLst/>
              </a:prstGeom>
              <a:solidFill>
                <a:schemeClr val="tx2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Freeform 86"/>
              <p:cNvSpPr>
                <a:spLocks/>
              </p:cNvSpPr>
              <p:nvPr/>
            </p:nvSpPr>
            <p:spPr bwMode="auto">
              <a:xfrm>
                <a:off x="4288" y="3326"/>
                <a:ext cx="42" cy="49"/>
              </a:xfrm>
              <a:custGeom>
                <a:avLst/>
                <a:gdLst>
                  <a:gd name="T0" fmla="*/ 0 w 84"/>
                  <a:gd name="T1" fmla="*/ 25 h 98"/>
                  <a:gd name="T2" fmla="*/ 1 w 84"/>
                  <a:gd name="T3" fmla="*/ 16 h 98"/>
                  <a:gd name="T4" fmla="*/ 5 w 84"/>
                  <a:gd name="T5" fmla="*/ 9 h 98"/>
                  <a:gd name="T6" fmla="*/ 10 w 84"/>
                  <a:gd name="T7" fmla="*/ 3 h 98"/>
                  <a:gd name="T8" fmla="*/ 17 w 84"/>
                  <a:gd name="T9" fmla="*/ 0 h 98"/>
                  <a:gd name="T10" fmla="*/ 24 w 84"/>
                  <a:gd name="T11" fmla="*/ 0 h 98"/>
                  <a:gd name="T12" fmla="*/ 31 w 84"/>
                  <a:gd name="T13" fmla="*/ 3 h 98"/>
                  <a:gd name="T14" fmla="*/ 38 w 84"/>
                  <a:gd name="T15" fmla="*/ 9 h 98"/>
                  <a:gd name="T16" fmla="*/ 41 w 84"/>
                  <a:gd name="T17" fmla="*/ 16 h 98"/>
                  <a:gd name="T18" fmla="*/ 42 w 84"/>
                  <a:gd name="T19" fmla="*/ 25 h 98"/>
                  <a:gd name="T20" fmla="*/ 41 w 84"/>
                  <a:gd name="T21" fmla="*/ 33 h 98"/>
                  <a:gd name="T22" fmla="*/ 38 w 84"/>
                  <a:gd name="T23" fmla="*/ 41 h 98"/>
                  <a:gd name="T24" fmla="*/ 31 w 84"/>
                  <a:gd name="T25" fmla="*/ 47 h 98"/>
                  <a:gd name="T26" fmla="*/ 24 w 84"/>
                  <a:gd name="T27" fmla="*/ 49 h 98"/>
                  <a:gd name="T28" fmla="*/ 17 w 84"/>
                  <a:gd name="T29" fmla="*/ 49 h 98"/>
                  <a:gd name="T30" fmla="*/ 10 w 84"/>
                  <a:gd name="T31" fmla="*/ 47 h 98"/>
                  <a:gd name="T32" fmla="*/ 5 w 84"/>
                  <a:gd name="T33" fmla="*/ 41 h 98"/>
                  <a:gd name="T34" fmla="*/ 1 w 84"/>
                  <a:gd name="T35" fmla="*/ 33 h 98"/>
                  <a:gd name="T36" fmla="*/ 0 w 84"/>
                  <a:gd name="T37" fmla="*/ 25 h 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4"/>
                  <a:gd name="T58" fmla="*/ 0 h 98"/>
                  <a:gd name="T59" fmla="*/ 84 w 84"/>
                  <a:gd name="T60" fmla="*/ 98 h 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4" h="98">
                    <a:moveTo>
                      <a:pt x="0" y="49"/>
                    </a:moveTo>
                    <a:lnTo>
                      <a:pt x="1" y="32"/>
                    </a:lnTo>
                    <a:lnTo>
                      <a:pt x="9" y="17"/>
                    </a:lnTo>
                    <a:lnTo>
                      <a:pt x="20" y="6"/>
                    </a:lnTo>
                    <a:lnTo>
                      <a:pt x="34" y="0"/>
                    </a:lnTo>
                    <a:lnTo>
                      <a:pt x="49" y="0"/>
                    </a:lnTo>
                    <a:lnTo>
                      <a:pt x="63" y="6"/>
                    </a:lnTo>
                    <a:lnTo>
                      <a:pt x="75" y="17"/>
                    </a:lnTo>
                    <a:lnTo>
                      <a:pt x="82" y="32"/>
                    </a:lnTo>
                    <a:lnTo>
                      <a:pt x="84" y="49"/>
                    </a:lnTo>
                    <a:lnTo>
                      <a:pt x="82" y="65"/>
                    </a:lnTo>
                    <a:lnTo>
                      <a:pt x="75" y="81"/>
                    </a:lnTo>
                    <a:lnTo>
                      <a:pt x="63" y="93"/>
                    </a:lnTo>
                    <a:lnTo>
                      <a:pt x="49" y="98"/>
                    </a:lnTo>
                    <a:lnTo>
                      <a:pt x="34" y="98"/>
                    </a:lnTo>
                    <a:lnTo>
                      <a:pt x="20" y="93"/>
                    </a:lnTo>
                    <a:lnTo>
                      <a:pt x="9" y="81"/>
                    </a:lnTo>
                    <a:lnTo>
                      <a:pt x="1" y="65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chemeClr val="tx2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Freeform 87"/>
              <p:cNvSpPr>
                <a:spLocks/>
              </p:cNvSpPr>
              <p:nvPr/>
            </p:nvSpPr>
            <p:spPr bwMode="auto">
              <a:xfrm>
                <a:off x="4334" y="3326"/>
                <a:ext cx="43" cy="49"/>
              </a:xfrm>
              <a:custGeom>
                <a:avLst/>
                <a:gdLst>
                  <a:gd name="T0" fmla="*/ 0 w 86"/>
                  <a:gd name="T1" fmla="*/ 25 h 98"/>
                  <a:gd name="T2" fmla="*/ 1 w 86"/>
                  <a:gd name="T3" fmla="*/ 16 h 98"/>
                  <a:gd name="T4" fmla="*/ 5 w 86"/>
                  <a:gd name="T5" fmla="*/ 9 h 98"/>
                  <a:gd name="T6" fmla="*/ 11 w 86"/>
                  <a:gd name="T7" fmla="*/ 3 h 98"/>
                  <a:gd name="T8" fmla="*/ 18 w 86"/>
                  <a:gd name="T9" fmla="*/ 0 h 98"/>
                  <a:gd name="T10" fmla="*/ 25 w 86"/>
                  <a:gd name="T11" fmla="*/ 0 h 98"/>
                  <a:gd name="T12" fmla="*/ 32 w 86"/>
                  <a:gd name="T13" fmla="*/ 3 h 98"/>
                  <a:gd name="T14" fmla="*/ 38 w 86"/>
                  <a:gd name="T15" fmla="*/ 9 h 98"/>
                  <a:gd name="T16" fmla="*/ 42 w 86"/>
                  <a:gd name="T17" fmla="*/ 16 h 98"/>
                  <a:gd name="T18" fmla="*/ 43 w 86"/>
                  <a:gd name="T19" fmla="*/ 25 h 98"/>
                  <a:gd name="T20" fmla="*/ 42 w 86"/>
                  <a:gd name="T21" fmla="*/ 33 h 98"/>
                  <a:gd name="T22" fmla="*/ 38 w 86"/>
                  <a:gd name="T23" fmla="*/ 41 h 98"/>
                  <a:gd name="T24" fmla="*/ 32 w 86"/>
                  <a:gd name="T25" fmla="*/ 47 h 98"/>
                  <a:gd name="T26" fmla="*/ 25 w 86"/>
                  <a:gd name="T27" fmla="*/ 49 h 98"/>
                  <a:gd name="T28" fmla="*/ 18 w 86"/>
                  <a:gd name="T29" fmla="*/ 49 h 98"/>
                  <a:gd name="T30" fmla="*/ 11 w 86"/>
                  <a:gd name="T31" fmla="*/ 47 h 98"/>
                  <a:gd name="T32" fmla="*/ 5 w 86"/>
                  <a:gd name="T33" fmla="*/ 41 h 98"/>
                  <a:gd name="T34" fmla="*/ 1 w 86"/>
                  <a:gd name="T35" fmla="*/ 33 h 98"/>
                  <a:gd name="T36" fmla="*/ 0 w 86"/>
                  <a:gd name="T37" fmla="*/ 25 h 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6"/>
                  <a:gd name="T58" fmla="*/ 0 h 98"/>
                  <a:gd name="T59" fmla="*/ 86 w 86"/>
                  <a:gd name="T60" fmla="*/ 98 h 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6" h="98">
                    <a:moveTo>
                      <a:pt x="0" y="49"/>
                    </a:moveTo>
                    <a:lnTo>
                      <a:pt x="2" y="32"/>
                    </a:lnTo>
                    <a:lnTo>
                      <a:pt x="11" y="17"/>
                    </a:lnTo>
                    <a:lnTo>
                      <a:pt x="22" y="6"/>
                    </a:lnTo>
                    <a:lnTo>
                      <a:pt x="35" y="0"/>
                    </a:lnTo>
                    <a:lnTo>
                      <a:pt x="50" y="0"/>
                    </a:lnTo>
                    <a:lnTo>
                      <a:pt x="64" y="6"/>
                    </a:lnTo>
                    <a:lnTo>
                      <a:pt x="76" y="17"/>
                    </a:lnTo>
                    <a:lnTo>
                      <a:pt x="83" y="32"/>
                    </a:lnTo>
                    <a:lnTo>
                      <a:pt x="86" y="49"/>
                    </a:lnTo>
                    <a:lnTo>
                      <a:pt x="83" y="65"/>
                    </a:lnTo>
                    <a:lnTo>
                      <a:pt x="76" y="81"/>
                    </a:lnTo>
                    <a:lnTo>
                      <a:pt x="64" y="93"/>
                    </a:lnTo>
                    <a:lnTo>
                      <a:pt x="50" y="98"/>
                    </a:lnTo>
                    <a:lnTo>
                      <a:pt x="35" y="98"/>
                    </a:lnTo>
                    <a:lnTo>
                      <a:pt x="22" y="93"/>
                    </a:lnTo>
                    <a:lnTo>
                      <a:pt x="11" y="81"/>
                    </a:lnTo>
                    <a:lnTo>
                      <a:pt x="2" y="65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chemeClr val="tx2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Freeform 88"/>
              <p:cNvSpPr>
                <a:spLocks/>
              </p:cNvSpPr>
              <p:nvPr/>
            </p:nvSpPr>
            <p:spPr bwMode="auto">
              <a:xfrm>
                <a:off x="4457" y="3326"/>
                <a:ext cx="43" cy="49"/>
              </a:xfrm>
              <a:custGeom>
                <a:avLst/>
                <a:gdLst>
                  <a:gd name="T0" fmla="*/ 0 w 86"/>
                  <a:gd name="T1" fmla="*/ 25 h 98"/>
                  <a:gd name="T2" fmla="*/ 1 w 86"/>
                  <a:gd name="T3" fmla="*/ 16 h 98"/>
                  <a:gd name="T4" fmla="*/ 5 w 86"/>
                  <a:gd name="T5" fmla="*/ 9 h 98"/>
                  <a:gd name="T6" fmla="*/ 11 w 86"/>
                  <a:gd name="T7" fmla="*/ 3 h 98"/>
                  <a:gd name="T8" fmla="*/ 18 w 86"/>
                  <a:gd name="T9" fmla="*/ 0 h 98"/>
                  <a:gd name="T10" fmla="*/ 25 w 86"/>
                  <a:gd name="T11" fmla="*/ 0 h 98"/>
                  <a:gd name="T12" fmla="*/ 32 w 86"/>
                  <a:gd name="T13" fmla="*/ 3 h 98"/>
                  <a:gd name="T14" fmla="*/ 38 w 86"/>
                  <a:gd name="T15" fmla="*/ 9 h 98"/>
                  <a:gd name="T16" fmla="*/ 42 w 86"/>
                  <a:gd name="T17" fmla="*/ 16 h 98"/>
                  <a:gd name="T18" fmla="*/ 43 w 86"/>
                  <a:gd name="T19" fmla="*/ 25 h 98"/>
                  <a:gd name="T20" fmla="*/ 42 w 86"/>
                  <a:gd name="T21" fmla="*/ 33 h 98"/>
                  <a:gd name="T22" fmla="*/ 38 w 86"/>
                  <a:gd name="T23" fmla="*/ 41 h 98"/>
                  <a:gd name="T24" fmla="*/ 32 w 86"/>
                  <a:gd name="T25" fmla="*/ 47 h 98"/>
                  <a:gd name="T26" fmla="*/ 25 w 86"/>
                  <a:gd name="T27" fmla="*/ 49 h 98"/>
                  <a:gd name="T28" fmla="*/ 18 w 86"/>
                  <a:gd name="T29" fmla="*/ 49 h 98"/>
                  <a:gd name="T30" fmla="*/ 11 w 86"/>
                  <a:gd name="T31" fmla="*/ 47 h 98"/>
                  <a:gd name="T32" fmla="*/ 5 w 86"/>
                  <a:gd name="T33" fmla="*/ 41 h 98"/>
                  <a:gd name="T34" fmla="*/ 1 w 86"/>
                  <a:gd name="T35" fmla="*/ 33 h 98"/>
                  <a:gd name="T36" fmla="*/ 0 w 86"/>
                  <a:gd name="T37" fmla="*/ 25 h 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6"/>
                  <a:gd name="T58" fmla="*/ 0 h 98"/>
                  <a:gd name="T59" fmla="*/ 86 w 86"/>
                  <a:gd name="T60" fmla="*/ 98 h 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6" h="98">
                    <a:moveTo>
                      <a:pt x="0" y="49"/>
                    </a:moveTo>
                    <a:lnTo>
                      <a:pt x="3" y="32"/>
                    </a:lnTo>
                    <a:lnTo>
                      <a:pt x="9" y="17"/>
                    </a:lnTo>
                    <a:lnTo>
                      <a:pt x="22" y="6"/>
                    </a:lnTo>
                    <a:lnTo>
                      <a:pt x="35" y="0"/>
                    </a:lnTo>
                    <a:lnTo>
                      <a:pt x="50" y="0"/>
                    </a:lnTo>
                    <a:lnTo>
                      <a:pt x="64" y="6"/>
                    </a:lnTo>
                    <a:lnTo>
                      <a:pt x="75" y="17"/>
                    </a:lnTo>
                    <a:lnTo>
                      <a:pt x="83" y="32"/>
                    </a:lnTo>
                    <a:lnTo>
                      <a:pt x="86" y="49"/>
                    </a:lnTo>
                    <a:lnTo>
                      <a:pt x="83" y="65"/>
                    </a:lnTo>
                    <a:lnTo>
                      <a:pt x="75" y="81"/>
                    </a:lnTo>
                    <a:lnTo>
                      <a:pt x="64" y="93"/>
                    </a:lnTo>
                    <a:lnTo>
                      <a:pt x="50" y="98"/>
                    </a:lnTo>
                    <a:lnTo>
                      <a:pt x="35" y="98"/>
                    </a:lnTo>
                    <a:lnTo>
                      <a:pt x="22" y="93"/>
                    </a:lnTo>
                    <a:lnTo>
                      <a:pt x="9" y="81"/>
                    </a:lnTo>
                    <a:lnTo>
                      <a:pt x="3" y="65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chemeClr val="tx2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Freeform 89"/>
              <p:cNvSpPr>
                <a:spLocks/>
              </p:cNvSpPr>
              <p:nvPr/>
            </p:nvSpPr>
            <p:spPr bwMode="auto">
              <a:xfrm>
                <a:off x="4505" y="3326"/>
                <a:ext cx="42" cy="49"/>
              </a:xfrm>
              <a:custGeom>
                <a:avLst/>
                <a:gdLst>
                  <a:gd name="T0" fmla="*/ 0 w 85"/>
                  <a:gd name="T1" fmla="*/ 25 h 98"/>
                  <a:gd name="T2" fmla="*/ 1 w 85"/>
                  <a:gd name="T3" fmla="*/ 16 h 98"/>
                  <a:gd name="T4" fmla="*/ 5 w 85"/>
                  <a:gd name="T5" fmla="*/ 9 h 98"/>
                  <a:gd name="T6" fmla="*/ 10 w 85"/>
                  <a:gd name="T7" fmla="*/ 3 h 98"/>
                  <a:gd name="T8" fmla="*/ 18 w 85"/>
                  <a:gd name="T9" fmla="*/ 0 h 98"/>
                  <a:gd name="T10" fmla="*/ 24 w 85"/>
                  <a:gd name="T11" fmla="*/ 0 h 98"/>
                  <a:gd name="T12" fmla="*/ 32 w 85"/>
                  <a:gd name="T13" fmla="*/ 3 h 98"/>
                  <a:gd name="T14" fmla="*/ 37 w 85"/>
                  <a:gd name="T15" fmla="*/ 9 h 98"/>
                  <a:gd name="T16" fmla="*/ 41 w 85"/>
                  <a:gd name="T17" fmla="*/ 16 h 98"/>
                  <a:gd name="T18" fmla="*/ 42 w 85"/>
                  <a:gd name="T19" fmla="*/ 25 h 98"/>
                  <a:gd name="T20" fmla="*/ 41 w 85"/>
                  <a:gd name="T21" fmla="*/ 33 h 98"/>
                  <a:gd name="T22" fmla="*/ 37 w 85"/>
                  <a:gd name="T23" fmla="*/ 41 h 98"/>
                  <a:gd name="T24" fmla="*/ 32 w 85"/>
                  <a:gd name="T25" fmla="*/ 47 h 98"/>
                  <a:gd name="T26" fmla="*/ 24 w 85"/>
                  <a:gd name="T27" fmla="*/ 49 h 98"/>
                  <a:gd name="T28" fmla="*/ 18 w 85"/>
                  <a:gd name="T29" fmla="*/ 49 h 98"/>
                  <a:gd name="T30" fmla="*/ 10 w 85"/>
                  <a:gd name="T31" fmla="*/ 47 h 98"/>
                  <a:gd name="T32" fmla="*/ 5 w 85"/>
                  <a:gd name="T33" fmla="*/ 41 h 98"/>
                  <a:gd name="T34" fmla="*/ 1 w 85"/>
                  <a:gd name="T35" fmla="*/ 33 h 98"/>
                  <a:gd name="T36" fmla="*/ 0 w 85"/>
                  <a:gd name="T37" fmla="*/ 25 h 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5"/>
                  <a:gd name="T58" fmla="*/ 0 h 98"/>
                  <a:gd name="T59" fmla="*/ 85 w 85"/>
                  <a:gd name="T60" fmla="*/ 98 h 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5" h="98">
                    <a:moveTo>
                      <a:pt x="0" y="49"/>
                    </a:moveTo>
                    <a:lnTo>
                      <a:pt x="3" y="32"/>
                    </a:lnTo>
                    <a:lnTo>
                      <a:pt x="10" y="17"/>
                    </a:lnTo>
                    <a:lnTo>
                      <a:pt x="21" y="6"/>
                    </a:lnTo>
                    <a:lnTo>
                      <a:pt x="36" y="0"/>
                    </a:lnTo>
                    <a:lnTo>
                      <a:pt x="49" y="0"/>
                    </a:lnTo>
                    <a:lnTo>
                      <a:pt x="64" y="6"/>
                    </a:lnTo>
                    <a:lnTo>
                      <a:pt x="75" y="17"/>
                    </a:lnTo>
                    <a:lnTo>
                      <a:pt x="82" y="32"/>
                    </a:lnTo>
                    <a:lnTo>
                      <a:pt x="85" y="49"/>
                    </a:lnTo>
                    <a:lnTo>
                      <a:pt x="82" y="65"/>
                    </a:lnTo>
                    <a:lnTo>
                      <a:pt x="75" y="81"/>
                    </a:lnTo>
                    <a:lnTo>
                      <a:pt x="64" y="93"/>
                    </a:lnTo>
                    <a:lnTo>
                      <a:pt x="49" y="98"/>
                    </a:lnTo>
                    <a:lnTo>
                      <a:pt x="36" y="98"/>
                    </a:lnTo>
                    <a:lnTo>
                      <a:pt x="21" y="93"/>
                    </a:lnTo>
                    <a:lnTo>
                      <a:pt x="10" y="81"/>
                    </a:lnTo>
                    <a:lnTo>
                      <a:pt x="3" y="65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chemeClr val="tx2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4" name="Rectangle 90"/>
            <p:cNvSpPr>
              <a:spLocks noChangeArrowheads="1"/>
            </p:cNvSpPr>
            <p:nvPr/>
          </p:nvSpPr>
          <p:spPr bwMode="auto">
            <a:xfrm>
              <a:off x="4782" y="4059"/>
              <a:ext cx="52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GB" sz="1000" b="1" dirty="0" err="1" smtClean="0">
                  <a:solidFill>
                    <a:schemeClr val="bg1"/>
                  </a:solidFill>
                  <a:latin typeface="+mj-lt"/>
                </a:rPr>
                <a:t>Logistique</a:t>
              </a:r>
              <a:endParaRPr lang="en-US" sz="1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3" name="Group 94"/>
          <p:cNvGrpSpPr>
            <a:grpSpLocks/>
          </p:cNvGrpSpPr>
          <p:nvPr/>
        </p:nvGrpSpPr>
        <p:grpSpPr bwMode="auto">
          <a:xfrm>
            <a:off x="7555588" y="947425"/>
            <a:ext cx="909637" cy="1446213"/>
            <a:chOff x="4904" y="1128"/>
            <a:chExt cx="573" cy="911"/>
          </a:xfrm>
        </p:grpSpPr>
        <p:pic>
          <p:nvPicPr>
            <p:cNvPr id="34" name="Picture 9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04" y="1128"/>
              <a:ext cx="573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Rectangle 96"/>
            <p:cNvSpPr>
              <a:spLocks noChangeArrowheads="1"/>
            </p:cNvSpPr>
            <p:nvPr/>
          </p:nvSpPr>
          <p:spPr bwMode="auto">
            <a:xfrm>
              <a:off x="4977" y="1942"/>
              <a:ext cx="42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000" dirty="0" err="1" smtClean="0">
                  <a:latin typeface="+mj-lt"/>
                </a:rPr>
                <a:t>Comptabilité</a:t>
              </a:r>
              <a:endParaRPr lang="en-US" sz="1000" dirty="0">
                <a:latin typeface="+mj-lt"/>
              </a:endParaRPr>
            </a:p>
          </p:txBody>
        </p:sp>
      </p:grpSp>
      <p:sp>
        <p:nvSpPr>
          <p:cNvPr id="36" name="Rectangle 108"/>
          <p:cNvSpPr>
            <a:spLocks noChangeArrowheads="1"/>
          </p:cNvSpPr>
          <p:nvPr/>
        </p:nvSpPr>
        <p:spPr bwMode="auto">
          <a:xfrm>
            <a:off x="744718" y="4675695"/>
            <a:ext cx="244154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000" b="1" dirty="0" smtClean="0">
                <a:solidFill>
                  <a:schemeClr val="bg1"/>
                </a:solidFill>
                <a:latin typeface="+mj-lt"/>
              </a:rPr>
              <a:t>Catalogue HP </a:t>
            </a:r>
            <a:r>
              <a:rPr lang="en-US" sz="1000" b="1" dirty="0" err="1" smtClean="0">
                <a:solidFill>
                  <a:schemeClr val="bg1"/>
                </a:solidFill>
                <a:latin typeface="+mj-lt"/>
              </a:rPr>
              <a:t>Punchout</a:t>
            </a:r>
            <a:endParaRPr lang="en-US" sz="10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8" name="Group 114"/>
          <p:cNvGrpSpPr>
            <a:grpSpLocks/>
          </p:cNvGrpSpPr>
          <p:nvPr/>
        </p:nvGrpSpPr>
        <p:grpSpPr bwMode="auto">
          <a:xfrm>
            <a:off x="6270470" y="947425"/>
            <a:ext cx="1128713" cy="1373188"/>
            <a:chOff x="4907" y="1552"/>
            <a:chExt cx="711" cy="865"/>
          </a:xfrm>
        </p:grpSpPr>
        <p:pic>
          <p:nvPicPr>
            <p:cNvPr id="39" name="Picture 11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07" y="1552"/>
              <a:ext cx="711" cy="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Rectangle 116"/>
            <p:cNvSpPr>
              <a:spLocks noChangeArrowheads="1"/>
            </p:cNvSpPr>
            <p:nvPr/>
          </p:nvSpPr>
          <p:spPr bwMode="auto">
            <a:xfrm>
              <a:off x="5101" y="2320"/>
              <a:ext cx="33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000" dirty="0" err="1" smtClean="0">
                  <a:latin typeface="+mj-lt"/>
                </a:rPr>
                <a:t>Réception</a:t>
              </a:r>
              <a:endParaRPr lang="en-US" sz="1000" dirty="0">
                <a:latin typeface="+mj-lt"/>
              </a:endParaRPr>
            </a:p>
          </p:txBody>
        </p:sp>
      </p:grpSp>
      <p:pic>
        <p:nvPicPr>
          <p:cNvPr id="46" name="Picture 45" descr="Sprawl_server_3a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92219" y="1566942"/>
            <a:ext cx="981486" cy="97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26940" dir="5400000" algn="tl" rotWithShape="0">
              <a:srgbClr val="0D0D0D">
                <a:alpha val="42999"/>
              </a:srgbClr>
            </a:outerShdw>
          </a:effectLst>
        </p:spPr>
      </p:pic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4602946" y="2676029"/>
            <a:ext cx="12350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GB" sz="1000" dirty="0" smtClean="0">
                <a:latin typeface="Arial" charset="0"/>
              </a:rPr>
              <a:t> </a:t>
            </a:r>
            <a:r>
              <a:rPr lang="en-GB" sz="1000" dirty="0" err="1" smtClean="0">
                <a:latin typeface="+mj-lt"/>
              </a:rPr>
              <a:t>Plateforme</a:t>
            </a:r>
            <a:r>
              <a:rPr lang="en-GB" sz="1000" dirty="0" smtClean="0">
                <a:latin typeface="+mj-lt"/>
              </a:rPr>
              <a:t> </a:t>
            </a:r>
            <a:r>
              <a:rPr lang="en-GB" sz="1000" dirty="0" err="1" smtClean="0">
                <a:latin typeface="+mj-lt"/>
              </a:rPr>
              <a:t>d’achat</a:t>
            </a:r>
            <a:r>
              <a:rPr lang="en-GB" sz="1000" dirty="0" smtClean="0">
                <a:latin typeface="+mj-lt"/>
              </a:rPr>
              <a:t> de </a:t>
            </a:r>
            <a:r>
              <a:rPr lang="en-GB" sz="1000" dirty="0" err="1" smtClean="0">
                <a:latin typeface="+mj-lt"/>
              </a:rPr>
              <a:t>l’entité</a:t>
            </a:r>
            <a:r>
              <a:rPr lang="en-GB" sz="1000" dirty="0" smtClean="0">
                <a:latin typeface="+mj-lt"/>
              </a:rPr>
              <a:t> </a:t>
            </a:r>
            <a:r>
              <a:rPr lang="en-GB" sz="1000" dirty="0" err="1" smtClean="0">
                <a:latin typeface="+mj-lt"/>
              </a:rPr>
              <a:t>Matinfo</a:t>
            </a:r>
            <a:endParaRPr lang="en-US" sz="1000" dirty="0">
              <a:latin typeface="+mj-lt"/>
            </a:endParaRPr>
          </a:p>
        </p:txBody>
      </p:sp>
      <p:cxnSp>
        <p:nvCxnSpPr>
          <p:cNvPr id="49" name="Elbow Connector 48"/>
          <p:cNvCxnSpPr/>
          <p:nvPr/>
        </p:nvCxnSpPr>
        <p:spPr>
          <a:xfrm>
            <a:off x="4728964" y="1995864"/>
            <a:ext cx="166180" cy="2027238"/>
          </a:xfrm>
          <a:prstGeom prst="bentConnector3">
            <a:avLst>
              <a:gd name="adj1" fmla="val -213499"/>
            </a:avLst>
          </a:prstGeom>
          <a:ln w="139700" cmpd="sng">
            <a:solidFill>
              <a:srgbClr val="0096D6"/>
            </a:solidFill>
            <a:round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98"/>
          <p:cNvSpPr>
            <a:spLocks noChangeArrowheads="1"/>
          </p:cNvSpPr>
          <p:nvPr/>
        </p:nvSpPr>
        <p:spPr bwMode="auto">
          <a:xfrm rot="10800000" flipH="1" flipV="1">
            <a:off x="4135105" y="2435495"/>
            <a:ext cx="307777" cy="652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0" tIns="0" rIns="0" bIns="0" anchor="ctr" anchorCtr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000" b="1" dirty="0" smtClean="0">
                <a:latin typeface="Arial" charset="0"/>
              </a:rPr>
              <a:t> </a:t>
            </a:r>
            <a:r>
              <a:rPr lang="en-US" sz="1000" b="1" i="1" dirty="0" smtClean="0">
                <a:latin typeface="Arial" charset="0"/>
              </a:rPr>
              <a:t>                </a:t>
            </a:r>
            <a:r>
              <a:rPr lang="en-US" sz="1000" b="1" dirty="0" err="1" smtClean="0">
                <a:latin typeface="Arial" charset="0"/>
              </a:rPr>
              <a:t>Commade</a:t>
            </a:r>
            <a:endParaRPr lang="en-US" sz="1000" b="1" dirty="0">
              <a:latin typeface="Arial" charset="0"/>
            </a:endParaRPr>
          </a:p>
        </p:txBody>
      </p:sp>
      <p:cxnSp>
        <p:nvCxnSpPr>
          <p:cNvPr id="51" name="Elbow Connector 50"/>
          <p:cNvCxnSpPr/>
          <p:nvPr/>
        </p:nvCxnSpPr>
        <p:spPr>
          <a:xfrm rot="16200000" flipH="1">
            <a:off x="-366325" y="2551021"/>
            <a:ext cx="2643650" cy="746672"/>
          </a:xfrm>
          <a:prstGeom prst="bentConnector3">
            <a:avLst>
              <a:gd name="adj1" fmla="val 100013"/>
            </a:avLst>
          </a:prstGeom>
          <a:ln w="139700" cmpd="sng">
            <a:solidFill>
              <a:srgbClr val="0096D6"/>
            </a:solidFill>
            <a:round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101"/>
          <p:cNvSpPr>
            <a:spLocks noChangeArrowheads="1"/>
          </p:cNvSpPr>
          <p:nvPr/>
        </p:nvSpPr>
        <p:spPr bwMode="auto">
          <a:xfrm rot="-5400000">
            <a:off x="285922" y="2651091"/>
            <a:ext cx="5857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000" b="1" dirty="0">
                <a:latin typeface="Arial" charset="0"/>
              </a:rPr>
              <a:t>Punchout</a:t>
            </a:r>
          </a:p>
        </p:txBody>
      </p:sp>
      <p:cxnSp>
        <p:nvCxnSpPr>
          <p:cNvPr id="53" name="Shape 52"/>
          <p:cNvCxnSpPr/>
          <p:nvPr/>
        </p:nvCxnSpPr>
        <p:spPr>
          <a:xfrm rot="5400000" flipH="1" flipV="1">
            <a:off x="2631019" y="1222867"/>
            <a:ext cx="720000" cy="521828"/>
          </a:xfrm>
          <a:prstGeom prst="bentConnector2">
            <a:avLst/>
          </a:prstGeom>
          <a:ln w="139700" cmpd="sng">
            <a:solidFill>
              <a:srgbClr val="0096D6"/>
            </a:solidFill>
            <a:round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Group 30"/>
          <p:cNvGrpSpPr>
            <a:grpSpLocks/>
          </p:cNvGrpSpPr>
          <p:nvPr/>
        </p:nvGrpSpPr>
        <p:grpSpPr bwMode="auto">
          <a:xfrm>
            <a:off x="3096455" y="947426"/>
            <a:ext cx="1247777" cy="1411288"/>
            <a:chOff x="2377" y="1132"/>
            <a:chExt cx="786" cy="889"/>
          </a:xfrm>
        </p:grpSpPr>
        <p:sp>
          <p:nvSpPr>
            <p:cNvPr id="55" name="Rectangle 31"/>
            <p:cNvSpPr>
              <a:spLocks noChangeArrowheads="1"/>
            </p:cNvSpPr>
            <p:nvPr/>
          </p:nvSpPr>
          <p:spPr bwMode="auto">
            <a:xfrm>
              <a:off x="2377" y="1924"/>
              <a:ext cx="786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000" dirty="0" err="1" smtClean="0">
                  <a:latin typeface="+mj-lt"/>
                </a:rPr>
                <a:t>Processus</a:t>
              </a:r>
              <a:r>
                <a:rPr lang="en-US" sz="1000" dirty="0" smtClean="0">
                  <a:latin typeface="+mj-lt"/>
                </a:rPr>
                <a:t> de validation</a:t>
              </a:r>
              <a:endParaRPr lang="en-US" sz="1000" dirty="0">
                <a:latin typeface="+mj-lt"/>
              </a:endParaRPr>
            </a:p>
          </p:txBody>
        </p:sp>
        <p:pic>
          <p:nvPicPr>
            <p:cNvPr id="56" name="Picture 3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88" y="1132"/>
              <a:ext cx="561" cy="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57" name="Elbow Connector 56"/>
          <p:cNvCxnSpPr/>
          <p:nvPr/>
        </p:nvCxnSpPr>
        <p:spPr>
          <a:xfrm>
            <a:off x="4190633" y="1063327"/>
            <a:ext cx="586506" cy="539937"/>
          </a:xfrm>
          <a:prstGeom prst="bentConnector2">
            <a:avLst/>
          </a:prstGeom>
          <a:ln w="139700" cmpd="sng">
            <a:solidFill>
              <a:srgbClr val="0096D6"/>
            </a:solidFill>
            <a:round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85"/>
          <p:cNvCxnSpPr/>
          <p:nvPr/>
        </p:nvCxnSpPr>
        <p:spPr>
          <a:xfrm flipV="1">
            <a:off x="2341786" y="2009016"/>
            <a:ext cx="397769" cy="2152609"/>
          </a:xfrm>
          <a:prstGeom prst="bentConnector2">
            <a:avLst/>
          </a:prstGeom>
          <a:ln w="139700" cmpd="sng">
            <a:solidFill>
              <a:srgbClr val="0096D6"/>
            </a:solidFill>
            <a:round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7320611" y="2423273"/>
            <a:ext cx="4012" cy="1338021"/>
          </a:xfrm>
          <a:prstGeom prst="straightConnector1">
            <a:avLst/>
          </a:prstGeom>
          <a:ln w="139700" cmpd="sng">
            <a:solidFill>
              <a:srgbClr val="0096D6"/>
            </a:solidFill>
            <a:miter lim="800000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100"/>
          <p:cNvSpPr>
            <a:spLocks noChangeArrowheads="1"/>
          </p:cNvSpPr>
          <p:nvPr/>
        </p:nvSpPr>
        <p:spPr bwMode="auto">
          <a:xfrm rot="-5400000">
            <a:off x="2427518" y="2585329"/>
            <a:ext cx="613951" cy="15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000" b="1" dirty="0" smtClean="0">
                <a:latin typeface="Arial" charset="0"/>
              </a:rPr>
              <a:t>Roundtrip</a:t>
            </a:r>
            <a:endParaRPr lang="en-US" sz="1000" b="1" dirty="0">
              <a:latin typeface="Arial" charset="0"/>
            </a:endParaRPr>
          </a:p>
        </p:txBody>
      </p:sp>
      <p:sp>
        <p:nvSpPr>
          <p:cNvPr id="64" name="Rectangle 109"/>
          <p:cNvSpPr>
            <a:spLocks noChangeArrowheads="1"/>
          </p:cNvSpPr>
          <p:nvPr/>
        </p:nvSpPr>
        <p:spPr bwMode="auto">
          <a:xfrm rot="-5400000">
            <a:off x="6946185" y="2690398"/>
            <a:ext cx="752129" cy="246221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000" b="1" dirty="0" err="1" smtClean="0">
                <a:latin typeface="Arial" charset="0"/>
              </a:rPr>
              <a:t>Livraison</a:t>
            </a:r>
            <a:endParaRPr lang="en-US" sz="1000" b="1" dirty="0">
              <a:latin typeface="Arial" charset="0"/>
            </a:endParaRPr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348750" y="947427"/>
            <a:ext cx="1104900" cy="1397001"/>
            <a:chOff x="803" y="1146"/>
            <a:chExt cx="696" cy="880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803" y="1832"/>
              <a:ext cx="696" cy="1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000" dirty="0" err="1" smtClean="0">
                  <a:latin typeface="+mj-lt"/>
                </a:rPr>
                <a:t>Utilisateur</a:t>
              </a:r>
              <a:r>
                <a:rPr lang="en-US" sz="1000" dirty="0" smtClean="0">
                  <a:latin typeface="+mj-lt"/>
                </a:rPr>
                <a:t> </a:t>
              </a:r>
              <a:r>
                <a:rPr lang="en-US" sz="1000" dirty="0" err="1" smtClean="0">
                  <a:latin typeface="+mj-lt"/>
                </a:rPr>
                <a:t>démarre</a:t>
              </a:r>
              <a:r>
                <a:rPr lang="en-US" sz="1000" dirty="0" smtClean="0">
                  <a:latin typeface="+mj-lt"/>
                </a:rPr>
                <a:t> </a:t>
              </a:r>
              <a:r>
                <a:rPr lang="en-US" sz="1000" dirty="0" err="1" smtClean="0">
                  <a:latin typeface="+mj-lt"/>
                </a:rPr>
                <a:t>sa</a:t>
              </a:r>
              <a:r>
                <a:rPr lang="en-US" sz="1000" dirty="0" smtClean="0">
                  <a:latin typeface="+mj-lt"/>
                </a:rPr>
                <a:t> session </a:t>
              </a:r>
              <a:r>
                <a:rPr lang="en-US" sz="1000" dirty="0" err="1" smtClean="0">
                  <a:latin typeface="+mj-lt"/>
                </a:rPr>
                <a:t>d’achat</a:t>
              </a:r>
              <a:endParaRPr lang="en-US" sz="1000" dirty="0">
                <a:latin typeface="+mj-lt"/>
              </a:endParaRPr>
            </a:p>
          </p:txBody>
        </p:sp>
        <p:pic>
          <p:nvPicPr>
            <p:cNvPr id="17" name="Picture 1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21" y="1146"/>
              <a:ext cx="66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1800892" y="1342702"/>
            <a:ext cx="1009650" cy="835026"/>
            <a:chOff x="2022" y="2383"/>
            <a:chExt cx="636" cy="526"/>
          </a:xfrm>
        </p:grpSpPr>
        <p:sp>
          <p:nvSpPr>
            <p:cNvPr id="13" name="Freeform 9"/>
            <p:cNvSpPr>
              <a:spLocks noEditPoints="1"/>
            </p:cNvSpPr>
            <p:nvPr/>
          </p:nvSpPr>
          <p:spPr bwMode="auto">
            <a:xfrm>
              <a:off x="2210" y="2383"/>
              <a:ext cx="260" cy="305"/>
            </a:xfrm>
            <a:custGeom>
              <a:avLst/>
              <a:gdLst>
                <a:gd name="T0" fmla="*/ 252 w 408"/>
                <a:gd name="T1" fmla="*/ 171 h 477"/>
                <a:gd name="T2" fmla="*/ 66 w 408"/>
                <a:gd name="T3" fmla="*/ 204 h 477"/>
                <a:gd name="T4" fmla="*/ 61 w 408"/>
                <a:gd name="T5" fmla="*/ 205 h 477"/>
                <a:gd name="T6" fmla="*/ 58 w 408"/>
                <a:gd name="T7" fmla="*/ 210 h 477"/>
                <a:gd name="T8" fmla="*/ 58 w 408"/>
                <a:gd name="T9" fmla="*/ 215 h 477"/>
                <a:gd name="T10" fmla="*/ 61 w 408"/>
                <a:gd name="T11" fmla="*/ 220 h 477"/>
                <a:gd name="T12" fmla="*/ 65 w 408"/>
                <a:gd name="T13" fmla="*/ 223 h 477"/>
                <a:gd name="T14" fmla="*/ 260 w 408"/>
                <a:gd name="T15" fmla="*/ 223 h 477"/>
                <a:gd name="T16" fmla="*/ 260 w 408"/>
                <a:gd name="T17" fmla="*/ 240 h 477"/>
                <a:gd name="T18" fmla="*/ 65 w 408"/>
                <a:gd name="T19" fmla="*/ 240 h 477"/>
                <a:gd name="T20" fmla="*/ 56 w 408"/>
                <a:gd name="T21" fmla="*/ 239 h 477"/>
                <a:gd name="T22" fmla="*/ 47 w 408"/>
                <a:gd name="T23" fmla="*/ 235 h 477"/>
                <a:gd name="T24" fmla="*/ 41 w 408"/>
                <a:gd name="T25" fmla="*/ 226 h 477"/>
                <a:gd name="T26" fmla="*/ 38 w 408"/>
                <a:gd name="T27" fmla="*/ 216 h 477"/>
                <a:gd name="T28" fmla="*/ 38 w 408"/>
                <a:gd name="T29" fmla="*/ 205 h 477"/>
                <a:gd name="T30" fmla="*/ 41 w 408"/>
                <a:gd name="T31" fmla="*/ 196 h 477"/>
                <a:gd name="T32" fmla="*/ 47 w 408"/>
                <a:gd name="T33" fmla="*/ 187 h 477"/>
                <a:gd name="T34" fmla="*/ 56 w 408"/>
                <a:gd name="T35" fmla="*/ 182 h 477"/>
                <a:gd name="T36" fmla="*/ 25 w 408"/>
                <a:gd name="T37" fmla="*/ 19 h 477"/>
                <a:gd name="T38" fmla="*/ 4 w 408"/>
                <a:gd name="T39" fmla="*/ 19 h 477"/>
                <a:gd name="T40" fmla="*/ 0 w 408"/>
                <a:gd name="T41" fmla="*/ 0 h 477"/>
                <a:gd name="T42" fmla="*/ 49 w 408"/>
                <a:gd name="T43" fmla="*/ 0 h 477"/>
                <a:gd name="T44" fmla="*/ 57 w 408"/>
                <a:gd name="T45" fmla="*/ 37 h 477"/>
                <a:gd name="T46" fmla="*/ 260 w 408"/>
                <a:gd name="T47" fmla="*/ 37 h 477"/>
                <a:gd name="T48" fmla="*/ 252 w 408"/>
                <a:gd name="T49" fmla="*/ 171 h 477"/>
                <a:gd name="T50" fmla="*/ 63 w 408"/>
                <a:gd name="T51" fmla="*/ 278 h 477"/>
                <a:gd name="T52" fmla="*/ 65 w 408"/>
                <a:gd name="T53" fmla="*/ 269 h 477"/>
                <a:gd name="T54" fmla="*/ 69 w 408"/>
                <a:gd name="T55" fmla="*/ 260 h 477"/>
                <a:gd name="T56" fmla="*/ 75 w 408"/>
                <a:gd name="T57" fmla="*/ 254 h 477"/>
                <a:gd name="T58" fmla="*/ 83 w 408"/>
                <a:gd name="T59" fmla="*/ 250 h 477"/>
                <a:gd name="T60" fmla="*/ 91 w 408"/>
                <a:gd name="T61" fmla="*/ 250 h 477"/>
                <a:gd name="T62" fmla="*/ 99 w 408"/>
                <a:gd name="T63" fmla="*/ 254 h 477"/>
                <a:gd name="T64" fmla="*/ 105 w 408"/>
                <a:gd name="T65" fmla="*/ 260 h 477"/>
                <a:gd name="T66" fmla="*/ 109 w 408"/>
                <a:gd name="T67" fmla="*/ 269 h 477"/>
                <a:gd name="T68" fmla="*/ 110 w 408"/>
                <a:gd name="T69" fmla="*/ 278 h 477"/>
                <a:gd name="T70" fmla="*/ 109 w 408"/>
                <a:gd name="T71" fmla="*/ 286 h 477"/>
                <a:gd name="T72" fmla="*/ 105 w 408"/>
                <a:gd name="T73" fmla="*/ 295 h 477"/>
                <a:gd name="T74" fmla="*/ 99 w 408"/>
                <a:gd name="T75" fmla="*/ 302 h 477"/>
                <a:gd name="T76" fmla="*/ 91 w 408"/>
                <a:gd name="T77" fmla="*/ 305 h 477"/>
                <a:gd name="T78" fmla="*/ 83 w 408"/>
                <a:gd name="T79" fmla="*/ 305 h 477"/>
                <a:gd name="T80" fmla="*/ 75 w 408"/>
                <a:gd name="T81" fmla="*/ 302 h 477"/>
                <a:gd name="T82" fmla="*/ 69 w 408"/>
                <a:gd name="T83" fmla="*/ 295 h 477"/>
                <a:gd name="T84" fmla="*/ 65 w 408"/>
                <a:gd name="T85" fmla="*/ 286 h 477"/>
                <a:gd name="T86" fmla="*/ 63 w 408"/>
                <a:gd name="T87" fmla="*/ 278 h 477"/>
                <a:gd name="T88" fmla="*/ 198 w 408"/>
                <a:gd name="T89" fmla="*/ 278 h 477"/>
                <a:gd name="T90" fmla="*/ 199 w 408"/>
                <a:gd name="T91" fmla="*/ 269 h 477"/>
                <a:gd name="T92" fmla="*/ 203 w 408"/>
                <a:gd name="T93" fmla="*/ 260 h 477"/>
                <a:gd name="T94" fmla="*/ 210 w 408"/>
                <a:gd name="T95" fmla="*/ 254 h 477"/>
                <a:gd name="T96" fmla="*/ 217 w 408"/>
                <a:gd name="T97" fmla="*/ 250 h 477"/>
                <a:gd name="T98" fmla="*/ 225 w 408"/>
                <a:gd name="T99" fmla="*/ 250 h 477"/>
                <a:gd name="T100" fmla="*/ 233 w 408"/>
                <a:gd name="T101" fmla="*/ 254 h 477"/>
                <a:gd name="T102" fmla="*/ 239 w 408"/>
                <a:gd name="T103" fmla="*/ 260 h 477"/>
                <a:gd name="T104" fmla="*/ 243 w 408"/>
                <a:gd name="T105" fmla="*/ 269 h 477"/>
                <a:gd name="T106" fmla="*/ 244 w 408"/>
                <a:gd name="T107" fmla="*/ 278 h 477"/>
                <a:gd name="T108" fmla="*/ 243 w 408"/>
                <a:gd name="T109" fmla="*/ 286 h 477"/>
                <a:gd name="T110" fmla="*/ 239 w 408"/>
                <a:gd name="T111" fmla="*/ 295 h 477"/>
                <a:gd name="T112" fmla="*/ 233 w 408"/>
                <a:gd name="T113" fmla="*/ 302 h 477"/>
                <a:gd name="T114" fmla="*/ 225 w 408"/>
                <a:gd name="T115" fmla="*/ 305 h 477"/>
                <a:gd name="T116" fmla="*/ 217 w 408"/>
                <a:gd name="T117" fmla="*/ 305 h 477"/>
                <a:gd name="T118" fmla="*/ 210 w 408"/>
                <a:gd name="T119" fmla="*/ 302 h 477"/>
                <a:gd name="T120" fmla="*/ 203 w 408"/>
                <a:gd name="T121" fmla="*/ 295 h 477"/>
                <a:gd name="T122" fmla="*/ 199 w 408"/>
                <a:gd name="T123" fmla="*/ 286 h 477"/>
                <a:gd name="T124" fmla="*/ 198 w 408"/>
                <a:gd name="T125" fmla="*/ 278 h 47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08"/>
                <a:gd name="T190" fmla="*/ 0 h 477"/>
                <a:gd name="T191" fmla="*/ 408 w 408"/>
                <a:gd name="T192" fmla="*/ 477 h 47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08" h="477">
                  <a:moveTo>
                    <a:pt x="396" y="267"/>
                  </a:moveTo>
                  <a:lnTo>
                    <a:pt x="103" y="319"/>
                  </a:lnTo>
                  <a:lnTo>
                    <a:pt x="95" y="320"/>
                  </a:lnTo>
                  <a:lnTo>
                    <a:pt x="91" y="328"/>
                  </a:lnTo>
                  <a:lnTo>
                    <a:pt x="91" y="336"/>
                  </a:lnTo>
                  <a:lnTo>
                    <a:pt x="95" y="344"/>
                  </a:lnTo>
                  <a:lnTo>
                    <a:pt x="102" y="348"/>
                  </a:lnTo>
                  <a:lnTo>
                    <a:pt x="408" y="348"/>
                  </a:lnTo>
                  <a:lnTo>
                    <a:pt x="408" y="376"/>
                  </a:lnTo>
                  <a:lnTo>
                    <a:pt x="102" y="376"/>
                  </a:lnTo>
                  <a:lnTo>
                    <a:pt x="88" y="373"/>
                  </a:lnTo>
                  <a:lnTo>
                    <a:pt x="74" y="367"/>
                  </a:lnTo>
                  <a:lnTo>
                    <a:pt x="65" y="354"/>
                  </a:lnTo>
                  <a:lnTo>
                    <a:pt x="59" y="338"/>
                  </a:lnTo>
                  <a:lnTo>
                    <a:pt x="59" y="320"/>
                  </a:lnTo>
                  <a:lnTo>
                    <a:pt x="65" y="306"/>
                  </a:lnTo>
                  <a:lnTo>
                    <a:pt x="74" y="293"/>
                  </a:lnTo>
                  <a:lnTo>
                    <a:pt x="88" y="285"/>
                  </a:lnTo>
                  <a:lnTo>
                    <a:pt x="39" y="29"/>
                  </a:lnTo>
                  <a:lnTo>
                    <a:pt x="7" y="29"/>
                  </a:lnTo>
                  <a:lnTo>
                    <a:pt x="0" y="0"/>
                  </a:lnTo>
                  <a:lnTo>
                    <a:pt x="77" y="0"/>
                  </a:lnTo>
                  <a:lnTo>
                    <a:pt x="89" y="58"/>
                  </a:lnTo>
                  <a:lnTo>
                    <a:pt x="408" y="58"/>
                  </a:lnTo>
                  <a:lnTo>
                    <a:pt x="396" y="267"/>
                  </a:lnTo>
                  <a:close/>
                  <a:moveTo>
                    <a:pt x="99" y="434"/>
                  </a:moveTo>
                  <a:lnTo>
                    <a:pt x="102" y="420"/>
                  </a:lnTo>
                  <a:lnTo>
                    <a:pt x="109" y="407"/>
                  </a:lnTo>
                  <a:lnTo>
                    <a:pt x="118" y="397"/>
                  </a:lnTo>
                  <a:lnTo>
                    <a:pt x="130" y="391"/>
                  </a:lnTo>
                  <a:lnTo>
                    <a:pt x="143" y="391"/>
                  </a:lnTo>
                  <a:lnTo>
                    <a:pt x="155" y="397"/>
                  </a:lnTo>
                  <a:lnTo>
                    <a:pt x="165" y="407"/>
                  </a:lnTo>
                  <a:lnTo>
                    <a:pt x="171" y="420"/>
                  </a:lnTo>
                  <a:lnTo>
                    <a:pt x="173" y="434"/>
                  </a:lnTo>
                  <a:lnTo>
                    <a:pt x="171" y="448"/>
                  </a:lnTo>
                  <a:lnTo>
                    <a:pt x="165" y="461"/>
                  </a:lnTo>
                  <a:lnTo>
                    <a:pt x="155" y="472"/>
                  </a:lnTo>
                  <a:lnTo>
                    <a:pt x="143" y="477"/>
                  </a:lnTo>
                  <a:lnTo>
                    <a:pt x="130" y="477"/>
                  </a:lnTo>
                  <a:lnTo>
                    <a:pt x="118" y="472"/>
                  </a:lnTo>
                  <a:lnTo>
                    <a:pt x="109" y="461"/>
                  </a:lnTo>
                  <a:lnTo>
                    <a:pt x="102" y="448"/>
                  </a:lnTo>
                  <a:lnTo>
                    <a:pt x="99" y="434"/>
                  </a:lnTo>
                  <a:close/>
                  <a:moveTo>
                    <a:pt x="310" y="434"/>
                  </a:moveTo>
                  <a:lnTo>
                    <a:pt x="312" y="420"/>
                  </a:lnTo>
                  <a:lnTo>
                    <a:pt x="318" y="407"/>
                  </a:lnTo>
                  <a:lnTo>
                    <a:pt x="329" y="397"/>
                  </a:lnTo>
                  <a:lnTo>
                    <a:pt x="340" y="391"/>
                  </a:lnTo>
                  <a:lnTo>
                    <a:pt x="353" y="391"/>
                  </a:lnTo>
                  <a:lnTo>
                    <a:pt x="366" y="397"/>
                  </a:lnTo>
                  <a:lnTo>
                    <a:pt x="375" y="407"/>
                  </a:lnTo>
                  <a:lnTo>
                    <a:pt x="382" y="420"/>
                  </a:lnTo>
                  <a:lnTo>
                    <a:pt x="383" y="434"/>
                  </a:lnTo>
                  <a:lnTo>
                    <a:pt x="382" y="448"/>
                  </a:lnTo>
                  <a:lnTo>
                    <a:pt x="375" y="461"/>
                  </a:lnTo>
                  <a:lnTo>
                    <a:pt x="366" y="472"/>
                  </a:lnTo>
                  <a:lnTo>
                    <a:pt x="353" y="477"/>
                  </a:lnTo>
                  <a:lnTo>
                    <a:pt x="340" y="477"/>
                  </a:lnTo>
                  <a:lnTo>
                    <a:pt x="329" y="472"/>
                  </a:lnTo>
                  <a:lnTo>
                    <a:pt x="318" y="461"/>
                  </a:lnTo>
                  <a:lnTo>
                    <a:pt x="312" y="448"/>
                  </a:lnTo>
                  <a:lnTo>
                    <a:pt x="310" y="43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022" y="2715"/>
              <a:ext cx="63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000" dirty="0" smtClean="0">
                  <a:latin typeface="+mj-lt"/>
                </a:rPr>
                <a:t>Retour du </a:t>
              </a:r>
              <a:r>
                <a:rPr lang="en-US" sz="1000" dirty="0" err="1" smtClean="0">
                  <a:latin typeface="+mj-lt"/>
                </a:rPr>
                <a:t>panier</a:t>
              </a:r>
              <a:r>
                <a:rPr lang="en-US" sz="1000" dirty="0" smtClean="0">
                  <a:latin typeface="+mj-lt"/>
                </a:rPr>
                <a:t> </a:t>
              </a:r>
              <a:r>
                <a:rPr lang="en-US" sz="1000" dirty="0" err="1" smtClean="0">
                  <a:latin typeface="+mj-lt"/>
                </a:rPr>
                <a:t>d’achat</a:t>
              </a:r>
              <a:endParaRPr lang="en-US" sz="1000" dirty="0">
                <a:latin typeface="+mj-lt"/>
              </a:endParaRPr>
            </a:p>
          </p:txBody>
        </p:sp>
      </p:grpSp>
      <p:cxnSp>
        <p:nvCxnSpPr>
          <p:cNvPr id="96" name="Straight Arrow Connector 95"/>
          <p:cNvCxnSpPr/>
          <p:nvPr/>
        </p:nvCxnSpPr>
        <p:spPr>
          <a:xfrm flipH="1" flipV="1">
            <a:off x="8154875" y="2409137"/>
            <a:ext cx="4012" cy="1338021"/>
          </a:xfrm>
          <a:prstGeom prst="straightConnector1">
            <a:avLst/>
          </a:prstGeom>
          <a:ln w="139700" cmpd="sng">
            <a:solidFill>
              <a:srgbClr val="0096D6"/>
            </a:solidFill>
            <a:miter lim="800000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"/>
          <p:cNvSpPr>
            <a:spLocks noChangeArrowheads="1"/>
          </p:cNvSpPr>
          <p:nvPr/>
        </p:nvSpPr>
        <p:spPr bwMode="auto">
          <a:xfrm rot="-5400000">
            <a:off x="7937370" y="2722868"/>
            <a:ext cx="46166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000" b="1" dirty="0" smtClean="0">
                <a:latin typeface="Arial" charset="0"/>
              </a:rPr>
              <a:t>Facture</a:t>
            </a:r>
            <a:endParaRPr lang="en-US" sz="1000" b="1" dirty="0">
              <a:latin typeface="Arial" charset="0"/>
            </a:endParaRPr>
          </a:p>
        </p:txBody>
      </p:sp>
      <p:sp>
        <p:nvSpPr>
          <p:cNvPr id="66" name="Rectangle 104"/>
          <p:cNvSpPr>
            <a:spLocks noChangeArrowheads="1"/>
          </p:cNvSpPr>
          <p:nvPr/>
        </p:nvSpPr>
        <p:spPr bwMode="auto">
          <a:xfrm>
            <a:off x="460574" y="3144415"/>
            <a:ext cx="7927646" cy="111969"/>
          </a:xfrm>
          <a:prstGeom prst="rect">
            <a:avLst/>
          </a:prstGeom>
          <a:solidFill>
            <a:srgbClr val="0096D6"/>
          </a:solidFill>
          <a:ln w="139700" cmpd="sng">
            <a:solidFill>
              <a:schemeClr val="accent1"/>
            </a:solidFill>
            <a:miter lim="800000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 anchorCtr="1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000" b="1" dirty="0" smtClean="0">
              <a:solidFill>
                <a:schemeClr val="bg2"/>
              </a:solidFill>
              <a:latin typeface="+mj-lt"/>
            </a:endParaRPr>
          </a:p>
          <a:p>
            <a:pPr algn="ctr" eaLnBrk="0" hangingPunct="0">
              <a:spcBef>
                <a:spcPct val="0"/>
              </a:spcBef>
              <a:defRPr/>
            </a:pPr>
            <a:r>
              <a:rPr lang="en-US" sz="1000" b="1" dirty="0" err="1" smtClean="0">
                <a:solidFill>
                  <a:schemeClr val="lt1"/>
                </a:solidFill>
              </a:rPr>
              <a:t>Serveur</a:t>
            </a:r>
            <a:r>
              <a:rPr lang="en-US" sz="1000" b="1" dirty="0" smtClean="0">
                <a:solidFill>
                  <a:schemeClr val="lt1"/>
                </a:solidFill>
              </a:rPr>
              <a:t> </a:t>
            </a:r>
            <a:r>
              <a:rPr lang="en-US" sz="1000" b="1" dirty="0" err="1" smtClean="0">
                <a:solidFill>
                  <a:schemeClr val="lt1"/>
                </a:solidFill>
              </a:rPr>
              <a:t>d’intégration</a:t>
            </a:r>
            <a:r>
              <a:rPr lang="en-US" sz="1000" b="1" dirty="0" smtClean="0">
                <a:solidFill>
                  <a:schemeClr val="lt1"/>
                </a:solidFill>
              </a:rPr>
              <a:t> B2B</a:t>
            </a:r>
            <a:endParaRPr lang="en-US" sz="1000" b="1" dirty="0" smtClean="0">
              <a:solidFill>
                <a:schemeClr val="bg2"/>
              </a:solidFill>
              <a:latin typeface="+mj-lt"/>
            </a:endParaRPr>
          </a:p>
          <a:p>
            <a:pPr algn="ctr" eaLnBrk="0" hangingPunct="0">
              <a:spcBef>
                <a:spcPct val="0"/>
              </a:spcBef>
              <a:defRPr/>
            </a:pPr>
            <a:r>
              <a:rPr lang="en-US" sz="1000" b="1" dirty="0" smtClean="0">
                <a:solidFill>
                  <a:schemeClr val="bg2"/>
                </a:solidFill>
                <a:latin typeface="+mj-lt"/>
              </a:rPr>
              <a:t>                                                                   </a:t>
            </a:r>
            <a:endParaRPr lang="en-US" sz="10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72" name="Flowchart: Connector 71"/>
          <p:cNvSpPr/>
          <p:nvPr/>
        </p:nvSpPr>
        <p:spPr>
          <a:xfrm>
            <a:off x="283336" y="787887"/>
            <a:ext cx="257578" cy="257577"/>
          </a:xfrm>
          <a:prstGeom prst="flowChartConnector">
            <a:avLst/>
          </a:prstGeom>
          <a:solidFill>
            <a:srgbClr val="8229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1</a:t>
            </a:r>
            <a:endParaRPr lang="en-GB" sz="1000" b="1" dirty="0"/>
          </a:p>
        </p:txBody>
      </p:sp>
      <p:sp>
        <p:nvSpPr>
          <p:cNvPr id="76" name="Flowchart: Connector 75"/>
          <p:cNvSpPr/>
          <p:nvPr/>
        </p:nvSpPr>
        <p:spPr>
          <a:xfrm>
            <a:off x="3129061" y="787887"/>
            <a:ext cx="257578" cy="257577"/>
          </a:xfrm>
          <a:prstGeom prst="flowChartConnector">
            <a:avLst/>
          </a:prstGeom>
          <a:solidFill>
            <a:srgbClr val="8229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3</a:t>
            </a:r>
            <a:endParaRPr lang="en-GB" sz="1000" b="1" dirty="0"/>
          </a:p>
        </p:txBody>
      </p:sp>
      <p:sp>
        <p:nvSpPr>
          <p:cNvPr id="77" name="Flowchart: Connector 76"/>
          <p:cNvSpPr/>
          <p:nvPr/>
        </p:nvSpPr>
        <p:spPr>
          <a:xfrm>
            <a:off x="4508742" y="1570349"/>
            <a:ext cx="257578" cy="257577"/>
          </a:xfrm>
          <a:prstGeom prst="flowChartConnector">
            <a:avLst/>
          </a:prstGeom>
          <a:solidFill>
            <a:srgbClr val="8229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4</a:t>
            </a:r>
            <a:endParaRPr lang="en-GB" sz="1000" b="1" dirty="0"/>
          </a:p>
        </p:txBody>
      </p:sp>
      <p:sp>
        <p:nvSpPr>
          <p:cNvPr id="78" name="Flowchart: Connector 77"/>
          <p:cNvSpPr/>
          <p:nvPr/>
        </p:nvSpPr>
        <p:spPr>
          <a:xfrm>
            <a:off x="1145714" y="3497256"/>
            <a:ext cx="257578" cy="257577"/>
          </a:xfrm>
          <a:prstGeom prst="flowChartConnector">
            <a:avLst/>
          </a:prstGeom>
          <a:solidFill>
            <a:srgbClr val="8229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2</a:t>
            </a:r>
            <a:endParaRPr lang="en-GB" sz="1000" b="1" dirty="0"/>
          </a:p>
        </p:txBody>
      </p:sp>
      <p:sp>
        <p:nvSpPr>
          <p:cNvPr id="79" name="Flowchart: Connector 78"/>
          <p:cNvSpPr/>
          <p:nvPr/>
        </p:nvSpPr>
        <p:spPr>
          <a:xfrm>
            <a:off x="6797393" y="3649659"/>
            <a:ext cx="257578" cy="257577"/>
          </a:xfrm>
          <a:prstGeom prst="flowChartConnector">
            <a:avLst/>
          </a:prstGeom>
          <a:solidFill>
            <a:srgbClr val="8229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6</a:t>
            </a:r>
            <a:endParaRPr lang="en-GB" sz="1000" b="1" dirty="0"/>
          </a:p>
        </p:txBody>
      </p:sp>
      <p:sp>
        <p:nvSpPr>
          <p:cNvPr id="80" name="Flowchart: Connector 79"/>
          <p:cNvSpPr/>
          <p:nvPr/>
        </p:nvSpPr>
        <p:spPr>
          <a:xfrm>
            <a:off x="4773264" y="3402810"/>
            <a:ext cx="257578" cy="257577"/>
          </a:xfrm>
          <a:prstGeom prst="flowChartConnector">
            <a:avLst/>
          </a:prstGeom>
          <a:solidFill>
            <a:srgbClr val="8229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5</a:t>
            </a:r>
            <a:endParaRPr lang="en-GB" sz="1000" b="1" dirty="0"/>
          </a:p>
        </p:txBody>
      </p:sp>
      <p:sp>
        <p:nvSpPr>
          <p:cNvPr id="81" name="Flowchart: Connector 80"/>
          <p:cNvSpPr/>
          <p:nvPr/>
        </p:nvSpPr>
        <p:spPr>
          <a:xfrm>
            <a:off x="6150795" y="787887"/>
            <a:ext cx="257578" cy="257577"/>
          </a:xfrm>
          <a:prstGeom prst="flowChartConnector">
            <a:avLst/>
          </a:prstGeom>
          <a:solidFill>
            <a:srgbClr val="8229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7</a:t>
            </a:r>
            <a:endParaRPr lang="en-GB" sz="1000" b="1" dirty="0"/>
          </a:p>
        </p:txBody>
      </p:sp>
      <p:sp>
        <p:nvSpPr>
          <p:cNvPr id="82" name="Flowchart: Connector 81"/>
          <p:cNvSpPr/>
          <p:nvPr/>
        </p:nvSpPr>
        <p:spPr>
          <a:xfrm>
            <a:off x="7486410" y="787887"/>
            <a:ext cx="257578" cy="257577"/>
          </a:xfrm>
          <a:prstGeom prst="flowChartConnector">
            <a:avLst/>
          </a:prstGeom>
          <a:solidFill>
            <a:srgbClr val="8229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8</a:t>
            </a:r>
            <a:endParaRPr lang="en-GB" sz="1000" b="1" dirty="0"/>
          </a:p>
        </p:txBody>
      </p:sp>
      <p:sp>
        <p:nvSpPr>
          <p:cNvPr id="84" name="Rectangle 28"/>
          <p:cNvSpPr>
            <a:spLocks noChangeArrowheads="1"/>
          </p:cNvSpPr>
          <p:nvPr/>
        </p:nvSpPr>
        <p:spPr bwMode="auto">
          <a:xfrm rot="-5400000">
            <a:off x="-153029" y="3985165"/>
            <a:ext cx="79829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000" b="1" dirty="0" err="1" smtClean="0">
                <a:solidFill>
                  <a:srgbClr val="0070C0"/>
                </a:solidFill>
                <a:latin typeface="+mj-lt"/>
              </a:rPr>
              <a:t>Plateforme</a:t>
            </a:r>
            <a:r>
              <a:rPr lang="en-US" sz="1000" b="1" dirty="0" smtClean="0">
                <a:solidFill>
                  <a:srgbClr val="0070C0"/>
                </a:solidFill>
                <a:latin typeface="+mj-lt"/>
              </a:rPr>
              <a:t> HP</a:t>
            </a:r>
            <a:endParaRPr lang="en-US" sz="1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5" name="Rectangle 25"/>
          <p:cNvSpPr>
            <a:spLocks noChangeArrowheads="1"/>
          </p:cNvSpPr>
          <p:nvPr/>
        </p:nvSpPr>
        <p:spPr bwMode="auto">
          <a:xfrm rot="-5400000">
            <a:off x="-505780" y="2292036"/>
            <a:ext cx="146193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000" b="1" dirty="0" err="1" smtClean="0">
                <a:solidFill>
                  <a:prstClr val="black"/>
                </a:solidFill>
                <a:latin typeface="+mj-lt"/>
              </a:rPr>
              <a:t>Plateforme</a:t>
            </a:r>
            <a:r>
              <a:rPr lang="en-US" sz="10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000" b="1" dirty="0" err="1" smtClean="0">
                <a:solidFill>
                  <a:prstClr val="black"/>
                </a:solidFill>
                <a:latin typeface="+mj-lt"/>
              </a:rPr>
              <a:t>Entité</a:t>
            </a:r>
            <a:r>
              <a:rPr lang="en-US" sz="10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000" b="1" dirty="0" err="1" smtClean="0">
                <a:solidFill>
                  <a:prstClr val="black"/>
                </a:solidFill>
                <a:latin typeface="+mj-lt"/>
              </a:rPr>
              <a:t>Matinfo</a:t>
            </a:r>
            <a:r>
              <a:rPr lang="en-US" sz="1000" b="1" dirty="0" smtClean="0">
                <a:solidFill>
                  <a:prstClr val="black"/>
                </a:solidFill>
                <a:latin typeface="+mj-lt"/>
              </a:rPr>
              <a:t> </a:t>
            </a:r>
            <a:endParaRPr lang="en-US" sz="1000" b="1" dirty="0">
              <a:solidFill>
                <a:prstClr val="black"/>
              </a:solidFill>
              <a:latin typeface="+mj-lt"/>
            </a:endParaRPr>
          </a:p>
        </p:txBody>
      </p:sp>
      <p:cxnSp>
        <p:nvCxnSpPr>
          <p:cNvPr id="62" name="Elbow Connector 61"/>
          <p:cNvCxnSpPr>
            <a:stCxn id="19" idx="3"/>
          </p:cNvCxnSpPr>
          <p:nvPr/>
        </p:nvCxnSpPr>
        <p:spPr>
          <a:xfrm>
            <a:off x="5980050" y="4120392"/>
            <a:ext cx="974665" cy="55954"/>
          </a:xfrm>
          <a:prstGeom prst="bentConnector3">
            <a:avLst>
              <a:gd name="adj1" fmla="val 50000"/>
            </a:avLst>
          </a:prstGeom>
          <a:ln w="139700" cmpd="sng">
            <a:solidFill>
              <a:srgbClr val="0096D6"/>
            </a:solidFill>
            <a:round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1070" y="3826936"/>
            <a:ext cx="1321618" cy="71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0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9184" y="240919"/>
            <a:ext cx="7222352" cy="749681"/>
          </a:xfrm>
        </p:spPr>
        <p:txBody>
          <a:bodyPr/>
          <a:lstStyle/>
          <a:p>
            <a:r>
              <a:rPr lang="en-US" sz="2800" dirty="0" err="1" smtClean="0"/>
              <a:t>Intégration</a:t>
            </a:r>
            <a:r>
              <a:rPr lang="en-US" sz="2800" dirty="0" smtClean="0"/>
              <a:t> Business to Business (B2Bi)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Subtitle 5"/>
          <p:cNvSpPr txBox="1">
            <a:spLocks/>
          </p:cNvSpPr>
          <p:nvPr/>
        </p:nvSpPr>
        <p:spPr bwMode="black">
          <a:xfrm>
            <a:off x="477669" y="3457761"/>
            <a:ext cx="5148072" cy="6492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Arial"/>
              <a:buNone/>
              <a:defRPr sz="1800" b="0" i="0" kern="1200">
                <a:solidFill>
                  <a:srgbClr val="FFFFFF"/>
                </a:solidFill>
                <a:latin typeface="+mn-lt"/>
                <a:ea typeface="+mn-ea"/>
                <a:cs typeface="Arial"/>
              </a:defRPr>
            </a:lvl1pPr>
            <a:lvl2pPr marL="457200" indent="0" algn="ctr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Lucida Grande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914400" indent="0" algn="ctr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1371600" indent="0" algn="ctr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Lucida Grande"/>
              <a:buNone/>
              <a:defRPr lang="en-US" sz="1400" b="0" i="0" kern="1200">
                <a:solidFill>
                  <a:schemeClr val="tx1">
                    <a:tint val="75000"/>
                  </a:schemeClr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1828800" indent="0" algn="ctr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/>
              <a:buNone/>
              <a:tabLst/>
              <a:defRPr sz="1400" b="0" i="0" kern="1200">
                <a:solidFill>
                  <a:schemeClr val="tx1">
                    <a:tint val="75000"/>
                  </a:schemeClr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ctr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spc="-100" dirty="0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Démonstration </a:t>
            </a:r>
            <a:r>
              <a:rPr lang="en-US" sz="2800" b="1" spc="-100" dirty="0" err="1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Punchout</a:t>
            </a:r>
            <a:endParaRPr lang="en-US" sz="2800" b="1" spc="-100" dirty="0">
              <a:solidFill>
                <a:schemeClr val="bg1"/>
              </a:solidFill>
              <a:latin typeface="HP Simplified" pitchFamily="34" charset="0"/>
              <a:ea typeface="+mj-ea"/>
              <a:cs typeface="HP Simplifi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0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9184" y="240919"/>
            <a:ext cx="7222352" cy="749681"/>
          </a:xfrm>
        </p:spPr>
        <p:txBody>
          <a:bodyPr/>
          <a:lstStyle/>
          <a:p>
            <a:r>
              <a:rPr lang="en-US" sz="2800" dirty="0" err="1" smtClean="0"/>
              <a:t>Intégration</a:t>
            </a:r>
            <a:r>
              <a:rPr lang="en-US" sz="2800" dirty="0" smtClean="0"/>
              <a:t> Business to Business  (B2Bi)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spc="-100" dirty="0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Comment la </a:t>
            </a:r>
            <a:r>
              <a:rPr lang="en-US" sz="2800" b="1" spc="-100" dirty="0" err="1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mettre</a:t>
            </a:r>
            <a:r>
              <a:rPr lang="en-US" sz="2800" b="1" spc="-100" dirty="0" smtClean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rPr>
              <a:t> en place ?</a:t>
            </a:r>
            <a:endParaRPr lang="en-US" sz="2800" b="1" spc="-100" dirty="0">
              <a:solidFill>
                <a:schemeClr val="bg1"/>
              </a:solidFill>
              <a:latin typeface="HP Simplified" pitchFamily="34" charset="0"/>
              <a:ea typeface="+mj-ea"/>
              <a:cs typeface="HP Simplifi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469" y="235063"/>
            <a:ext cx="8118000" cy="4320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Les </a:t>
            </a:r>
            <a:r>
              <a:rPr lang="en-GB" dirty="0" err="1" smtClean="0">
                <a:latin typeface="+mj-lt"/>
              </a:rPr>
              <a:t>étapes</a:t>
            </a:r>
            <a:r>
              <a:rPr lang="en-GB" dirty="0" smtClean="0">
                <a:latin typeface="+mj-lt"/>
              </a:rPr>
              <a:t> d’un </a:t>
            </a:r>
            <a:r>
              <a:rPr lang="en-GB" dirty="0" err="1" smtClean="0">
                <a:latin typeface="+mj-lt"/>
              </a:rPr>
              <a:t>projet</a:t>
            </a:r>
            <a:r>
              <a:rPr lang="en-GB" dirty="0" smtClean="0">
                <a:latin typeface="+mj-lt"/>
              </a:rPr>
              <a:t> B2Bi</a:t>
            </a:r>
            <a:endParaRPr lang="en-US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29200"/>
          </a:xfrm>
        </p:spPr>
        <p:txBody>
          <a:bodyPr/>
          <a:lstStyle/>
          <a:p>
            <a:pPr lvl="1"/>
            <a:r>
              <a:rPr lang="en-US" sz="1800" dirty="0" smtClean="0">
                <a:solidFill>
                  <a:schemeClr val="tx1"/>
                </a:solidFill>
              </a:rPr>
              <a:t>Phase de </a:t>
            </a:r>
            <a:r>
              <a:rPr lang="en-US" sz="1800" dirty="0" err="1" smtClean="0">
                <a:solidFill>
                  <a:schemeClr val="tx1"/>
                </a:solidFill>
              </a:rPr>
              <a:t>découverte</a:t>
            </a:r>
            <a:endParaRPr lang="en-US" sz="1800" dirty="0">
              <a:solidFill>
                <a:schemeClr val="tx1"/>
              </a:solidFill>
            </a:endParaRPr>
          </a:p>
          <a:p>
            <a:pPr lvl="2"/>
            <a:r>
              <a:rPr lang="en-US" dirty="0" smtClean="0"/>
              <a:t>Identifier les </a:t>
            </a:r>
            <a:r>
              <a:rPr lang="en-US" dirty="0" err="1" smtClean="0"/>
              <a:t>interlocuteurs</a:t>
            </a:r>
            <a:r>
              <a:rPr lang="en-US" dirty="0" smtClean="0"/>
              <a:t> </a:t>
            </a:r>
            <a:r>
              <a:rPr lang="en-US" dirty="0" err="1" smtClean="0"/>
              <a:t>Matinfo</a:t>
            </a:r>
            <a:r>
              <a:rPr lang="en-US" dirty="0" smtClean="0"/>
              <a:t>-HP</a:t>
            </a:r>
          </a:p>
          <a:p>
            <a:pPr lvl="2"/>
            <a:r>
              <a:rPr lang="en-US" dirty="0" smtClean="0"/>
              <a:t>Identifier les </a:t>
            </a:r>
            <a:r>
              <a:rPr lang="en-US" dirty="0" err="1" smtClean="0"/>
              <a:t>besoins</a:t>
            </a:r>
            <a:r>
              <a:rPr lang="en-US" dirty="0" smtClean="0"/>
              <a:t>/</a:t>
            </a:r>
            <a:r>
              <a:rPr lang="en-US" dirty="0" err="1" smtClean="0"/>
              <a:t>contraintes</a:t>
            </a:r>
            <a:endParaRPr lang="en-US" dirty="0" smtClean="0"/>
          </a:p>
          <a:p>
            <a:pPr lvl="2"/>
            <a:r>
              <a:rPr lang="en-US" dirty="0" err="1" smtClean="0"/>
              <a:t>Mettre</a:t>
            </a:r>
            <a:r>
              <a:rPr lang="en-US" dirty="0" smtClean="0"/>
              <a:t> en place les </a:t>
            </a:r>
            <a:r>
              <a:rPr lang="en-US" dirty="0" err="1" smtClean="0"/>
              <a:t>réunions</a:t>
            </a:r>
            <a:r>
              <a:rPr lang="en-US" dirty="0" smtClean="0"/>
              <a:t> de </a:t>
            </a:r>
            <a:r>
              <a:rPr lang="en-US" dirty="0" err="1" smtClean="0"/>
              <a:t>suivi</a:t>
            </a:r>
            <a:endParaRPr lang="en-US" dirty="0" smtClean="0"/>
          </a:p>
          <a:p>
            <a:pPr lvl="1"/>
            <a:r>
              <a:rPr lang="es-ES_tradnl" sz="1800" dirty="0" err="1" smtClean="0">
                <a:solidFill>
                  <a:schemeClr val="tx1"/>
                </a:solidFill>
              </a:rPr>
              <a:t>Étape</a:t>
            </a:r>
            <a:r>
              <a:rPr lang="es-ES_tradnl" sz="1800" dirty="0" smtClean="0">
                <a:solidFill>
                  <a:schemeClr val="tx1"/>
                </a:solidFill>
              </a:rPr>
              <a:t> de mise en place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2"/>
            <a:r>
              <a:rPr lang="en-US" dirty="0" err="1" smtClean="0"/>
              <a:t>Mise</a:t>
            </a:r>
            <a:r>
              <a:rPr lang="en-US" dirty="0" smtClean="0"/>
              <a:t> en place et test du </a:t>
            </a:r>
            <a:r>
              <a:rPr lang="en-US" dirty="0" err="1" smtClean="0"/>
              <a:t>Punchout</a:t>
            </a:r>
            <a:endParaRPr lang="en-US" dirty="0" smtClean="0"/>
          </a:p>
          <a:p>
            <a:pPr lvl="2"/>
            <a:r>
              <a:rPr lang="en-US" dirty="0" err="1" smtClean="0"/>
              <a:t>Mise</a:t>
            </a:r>
            <a:r>
              <a:rPr lang="en-US" dirty="0" smtClean="0"/>
              <a:t> en place et test du passage des </a:t>
            </a:r>
            <a:r>
              <a:rPr lang="en-US" dirty="0" err="1" smtClean="0"/>
              <a:t>commandes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Recette</a:t>
            </a:r>
            <a:r>
              <a:rPr lang="en-US" dirty="0" smtClean="0"/>
              <a:t> du </a:t>
            </a:r>
            <a:r>
              <a:rPr lang="en-US" dirty="0" err="1" smtClean="0"/>
              <a:t>pilote</a:t>
            </a:r>
            <a:r>
              <a:rPr lang="en-US" dirty="0" smtClean="0"/>
              <a:t> (</a:t>
            </a:r>
            <a:r>
              <a:rPr lang="en-US" dirty="0" err="1" smtClean="0"/>
              <a:t>si</a:t>
            </a:r>
            <a:r>
              <a:rPr lang="en-US" dirty="0" smtClean="0"/>
              <a:t> multi-site) </a:t>
            </a:r>
          </a:p>
          <a:p>
            <a:pPr lvl="2"/>
            <a:r>
              <a:rPr lang="en-US" dirty="0" err="1" smtClean="0"/>
              <a:t>Déploiement</a:t>
            </a:r>
            <a:r>
              <a:rPr lang="en-US" dirty="0" smtClean="0"/>
              <a:t> </a:t>
            </a:r>
            <a:r>
              <a:rPr lang="en-US" dirty="0" err="1" smtClean="0"/>
              <a:t>régional</a:t>
            </a:r>
            <a:r>
              <a:rPr lang="en-US" dirty="0" smtClean="0"/>
              <a:t>/international  </a:t>
            </a:r>
          </a:p>
          <a:p>
            <a:pPr lvl="2"/>
            <a:r>
              <a:rPr lang="en-US" dirty="0" smtClean="0"/>
              <a:t>Tests clients et </a:t>
            </a:r>
            <a:r>
              <a:rPr lang="en-US" dirty="0" err="1" smtClean="0"/>
              <a:t>recette</a:t>
            </a:r>
            <a:r>
              <a:rPr lang="en-US" dirty="0" smtClean="0"/>
              <a:t> du </a:t>
            </a:r>
            <a:r>
              <a:rPr lang="en-US" dirty="0" err="1" smtClean="0"/>
              <a:t>projet</a:t>
            </a:r>
            <a:r>
              <a:rPr lang="en-US" dirty="0" smtClean="0"/>
              <a:t> 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Passage en production</a:t>
            </a:r>
          </a:p>
          <a:p>
            <a:pPr lvl="1"/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31471" y="751390"/>
            <a:ext cx="8118000" cy="276999"/>
          </a:xfrm>
        </p:spPr>
        <p:txBody>
          <a:bodyPr/>
          <a:lstStyle/>
          <a:p>
            <a:pPr marL="0" lvl="1" algn="l"/>
            <a:r>
              <a:rPr lang="es-ES_tradnl" sz="1800" b="1" dirty="0" err="1" smtClean="0">
                <a:solidFill>
                  <a:schemeClr val="accent1"/>
                </a:solidFill>
              </a:rPr>
              <a:t>Étapes</a:t>
            </a:r>
            <a:r>
              <a:rPr lang="es-ES_tradnl" sz="1800" b="1" dirty="0" smtClean="0">
                <a:solidFill>
                  <a:schemeClr val="accent1"/>
                </a:solidFill>
              </a:rPr>
              <a:t> </a:t>
            </a:r>
            <a:r>
              <a:rPr lang="es-ES_tradnl" sz="1800" b="1" dirty="0" err="1" smtClean="0">
                <a:solidFill>
                  <a:schemeClr val="accent1"/>
                </a:solidFill>
              </a:rPr>
              <a:t>clés</a:t>
            </a:r>
            <a:r>
              <a:rPr lang="es-ES_tradnl" sz="1800" b="1" dirty="0" smtClean="0">
                <a:solidFill>
                  <a:schemeClr val="accent1"/>
                </a:solidFill>
              </a:rPr>
              <a:t> de la mise en place</a:t>
            </a:r>
            <a:endParaRPr lang="en-US" sz="1800" b="1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3"/>
          <a:srcRect t="16715" b="16715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http://www.paulos.net/intel/research/familiarstranger/Images/next%20step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2" y="971550"/>
            <a:ext cx="4000500" cy="3491980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23070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Merci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Contact : pol-brieuc.Lemetayer@hp.com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53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1471" y="235063"/>
            <a:ext cx="8118000" cy="430887"/>
          </a:xfrm>
        </p:spPr>
        <p:txBody>
          <a:bodyPr/>
          <a:lstStyle/>
          <a:p>
            <a:r>
              <a:rPr lang="en-GB" dirty="0" err="1" smtClean="0">
                <a:latin typeface="+mj-lt"/>
              </a:rPr>
              <a:t>Qu’est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ce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que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l’eBusiness</a:t>
            </a:r>
            <a:r>
              <a:rPr lang="en-GB" dirty="0" smtClean="0">
                <a:latin typeface="+mj-lt"/>
              </a:rPr>
              <a:t>?</a:t>
            </a:r>
            <a:endParaRPr lang="en-GB" dirty="0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sz="quarter" idx="16"/>
          </p:nvPr>
        </p:nvSpPr>
        <p:spPr>
          <a:xfrm>
            <a:off x="328613" y="1188719"/>
            <a:ext cx="4030662" cy="3229200"/>
          </a:xfrm>
        </p:spPr>
        <p:txBody>
          <a:bodyPr/>
          <a:lstStyle/>
          <a:p>
            <a:pPr lvl="2"/>
            <a:r>
              <a:rPr lang="en-US" dirty="0" smtClean="0"/>
              <a:t>eCommerce</a:t>
            </a:r>
          </a:p>
          <a:p>
            <a:pPr lvl="2"/>
            <a:r>
              <a:rPr lang="en-US" dirty="0" smtClean="0"/>
              <a:t>eProcurement</a:t>
            </a:r>
          </a:p>
          <a:p>
            <a:pPr lvl="2"/>
            <a:r>
              <a:rPr lang="en-US" dirty="0" err="1" smtClean="0"/>
              <a:t>Commandes</a:t>
            </a:r>
            <a:r>
              <a:rPr lang="en-US" dirty="0" smtClean="0"/>
              <a:t> en </a:t>
            </a:r>
            <a:r>
              <a:rPr lang="en-US" dirty="0" err="1" smtClean="0"/>
              <a:t>ligne</a:t>
            </a:r>
            <a:endParaRPr lang="en-US" dirty="0" smtClean="0"/>
          </a:p>
          <a:p>
            <a:pPr lvl="2"/>
            <a:r>
              <a:rPr lang="en-US" dirty="0" smtClean="0"/>
              <a:t>Extranet</a:t>
            </a:r>
          </a:p>
          <a:p>
            <a:pPr lvl="2"/>
            <a:r>
              <a:rPr lang="en-US" dirty="0" err="1" smtClean="0"/>
              <a:t>Portail</a:t>
            </a:r>
            <a:endParaRPr lang="en-US" dirty="0" smtClean="0"/>
          </a:p>
          <a:p>
            <a:pPr lvl="2"/>
            <a:r>
              <a:rPr lang="en-US" dirty="0" err="1" smtClean="0"/>
              <a:t>Statut</a:t>
            </a:r>
            <a:r>
              <a:rPr lang="en-US" dirty="0" smtClean="0"/>
              <a:t> des </a:t>
            </a:r>
            <a:r>
              <a:rPr lang="en-US" dirty="0" err="1" smtClean="0"/>
              <a:t>commandes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ligne</a:t>
            </a:r>
            <a:endParaRPr lang="en-US" dirty="0" smtClean="0"/>
          </a:p>
          <a:p>
            <a:pPr lvl="2"/>
            <a:r>
              <a:rPr lang="en-US" dirty="0" smtClean="0"/>
              <a:t>Marketing </a:t>
            </a:r>
            <a:r>
              <a:rPr lang="en-US" dirty="0" err="1" smtClean="0"/>
              <a:t>individualisé</a:t>
            </a:r>
            <a:endParaRPr lang="en-US" dirty="0" smtClean="0"/>
          </a:p>
          <a:p>
            <a:pPr lvl="2"/>
            <a:r>
              <a:rPr lang="en-US" dirty="0" err="1" smtClean="0"/>
              <a:t>Personnalisation</a:t>
            </a:r>
            <a:r>
              <a:rPr lang="en-US" dirty="0" smtClean="0"/>
              <a:t> (</a:t>
            </a:r>
            <a:r>
              <a:rPr lang="en-US" dirty="0" err="1" smtClean="0"/>
              <a:t>Portail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sz="quarter" idx="17"/>
          </p:nvPr>
        </p:nvSpPr>
        <p:spPr>
          <a:xfrm>
            <a:off x="4568825" y="1185864"/>
            <a:ext cx="3878264" cy="3229200"/>
          </a:xfrm>
        </p:spPr>
        <p:txBody>
          <a:bodyPr/>
          <a:lstStyle/>
          <a:p>
            <a:pPr lvl="2"/>
            <a:r>
              <a:rPr lang="en-US" dirty="0" smtClean="0"/>
              <a:t>Support en </a:t>
            </a:r>
            <a:r>
              <a:rPr lang="en-US" dirty="0" err="1" smtClean="0"/>
              <a:t>ligne</a:t>
            </a:r>
            <a:endParaRPr lang="en-US" dirty="0" smtClean="0"/>
          </a:p>
          <a:p>
            <a:pPr lvl="2"/>
            <a:r>
              <a:rPr lang="en-US" dirty="0" err="1" smtClean="0"/>
              <a:t>Outils</a:t>
            </a:r>
            <a:r>
              <a:rPr lang="en-US" dirty="0" smtClean="0"/>
              <a:t> de collaboration</a:t>
            </a:r>
          </a:p>
          <a:p>
            <a:pPr lvl="2"/>
            <a:r>
              <a:rPr lang="en-US" dirty="0" err="1" smtClean="0"/>
              <a:t>Informations</a:t>
            </a:r>
            <a:r>
              <a:rPr lang="en-US" dirty="0" smtClean="0"/>
              <a:t> de contact</a:t>
            </a:r>
          </a:p>
          <a:p>
            <a:pPr lvl="2"/>
            <a:r>
              <a:rPr lang="en-US" dirty="0" err="1" smtClean="0"/>
              <a:t>Accès</a:t>
            </a:r>
            <a:r>
              <a:rPr lang="en-US" dirty="0" smtClean="0"/>
              <a:t> en </a:t>
            </a:r>
            <a:r>
              <a:rPr lang="en-US" dirty="0" err="1" smtClean="0"/>
              <a:t>ligne</a:t>
            </a:r>
            <a:r>
              <a:rPr lang="en-US" dirty="0" smtClean="0"/>
              <a:t> aux </a:t>
            </a:r>
            <a:r>
              <a:rPr lang="en-US" dirty="0" err="1" smtClean="0"/>
              <a:t>contrats</a:t>
            </a:r>
            <a:endParaRPr lang="en-US" dirty="0" smtClean="0"/>
          </a:p>
          <a:p>
            <a:pPr lvl="2"/>
            <a:r>
              <a:rPr lang="en-US" dirty="0" err="1" smtClean="0"/>
              <a:t>Tarifs</a:t>
            </a:r>
            <a:r>
              <a:rPr lang="en-US" dirty="0" smtClean="0"/>
              <a:t> et catalogues </a:t>
            </a:r>
            <a:r>
              <a:rPr lang="en-US" dirty="0" err="1" smtClean="0"/>
              <a:t>produits</a:t>
            </a:r>
            <a:r>
              <a:rPr lang="en-US" dirty="0" smtClean="0"/>
              <a:t> </a:t>
            </a:r>
            <a:r>
              <a:rPr lang="en-US" dirty="0" err="1" smtClean="0"/>
              <a:t>spécifiques</a:t>
            </a:r>
            <a:endParaRPr lang="en-US" dirty="0" smtClean="0"/>
          </a:p>
          <a:p>
            <a:pPr lvl="2"/>
            <a:r>
              <a:rPr lang="en-US" dirty="0" err="1" smtClean="0"/>
              <a:t>Réduction</a:t>
            </a:r>
            <a:r>
              <a:rPr lang="en-US" dirty="0" smtClean="0"/>
              <a:t> des </a:t>
            </a:r>
            <a:r>
              <a:rPr lang="en-US" dirty="0" err="1" smtClean="0"/>
              <a:t>coûts</a:t>
            </a:r>
            <a:r>
              <a:rPr lang="en-US" dirty="0" smtClean="0"/>
              <a:t> au </a:t>
            </a:r>
            <a:r>
              <a:rPr lang="en-US" dirty="0" err="1" smtClean="0"/>
              <a:t>quotidien</a:t>
            </a:r>
            <a:r>
              <a:rPr lang="en-US" dirty="0" smtClean="0"/>
              <a:t>. </a:t>
            </a:r>
          </a:p>
          <a:p>
            <a:pPr lvl="2"/>
            <a:r>
              <a:rPr lang="en-US" dirty="0" err="1" smtClean="0"/>
              <a:t>Facilités</a:t>
            </a:r>
            <a:r>
              <a:rPr lang="en-US" dirty="0" smtClean="0"/>
              <a:t> </a:t>
            </a:r>
            <a:r>
              <a:rPr lang="en-US" dirty="0" err="1" smtClean="0"/>
              <a:t>d’internationalisation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Qu’est-ce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le B2Bi ?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Intégration Business to Business</a:t>
            </a:r>
          </a:p>
          <a:p>
            <a:endParaRPr lang="fr-FR" dirty="0" smtClean="0"/>
          </a:p>
          <a:p>
            <a:r>
              <a:rPr lang="fr-FR" sz="1600" b="0" dirty="0" smtClean="0">
                <a:solidFill>
                  <a:srgbClr val="000000"/>
                </a:solidFill>
              </a:rPr>
              <a:t>Le programme d’intégration Business-to-Business (B2Bi) de HP est destiné aux clients directs qui ont leur propre plateforme d’achat ou qui achètent à travers des places de marché. </a:t>
            </a:r>
          </a:p>
          <a:p>
            <a:endParaRPr lang="fr-FR" sz="1600" b="0" dirty="0" smtClean="0">
              <a:solidFill>
                <a:srgbClr val="000000"/>
              </a:solidFill>
            </a:endParaRPr>
          </a:p>
          <a:p>
            <a:r>
              <a:rPr lang="fr-FR" sz="1600" b="0" dirty="0" smtClean="0">
                <a:solidFill>
                  <a:srgbClr val="000000"/>
                </a:solidFill>
              </a:rPr>
              <a:t>A travers ce programme, les participants à </a:t>
            </a:r>
            <a:r>
              <a:rPr lang="fr-FR" sz="1600" b="0" dirty="0" err="1" smtClean="0">
                <a:solidFill>
                  <a:srgbClr val="000000"/>
                </a:solidFill>
              </a:rPr>
              <a:t>Matinfo</a:t>
            </a:r>
            <a:r>
              <a:rPr lang="fr-FR" sz="1600" b="0" dirty="0" smtClean="0">
                <a:solidFill>
                  <a:srgbClr val="000000"/>
                </a:solidFill>
              </a:rPr>
              <a:t> peuvent accéder au catalogue en ligne et envoyer des commandes à HP depuis leur propre plateforme d’achat. </a:t>
            </a:r>
          </a:p>
          <a:p>
            <a:endParaRPr lang="en-US" sz="1600" b="0" dirty="0" smtClean="0">
              <a:solidFill>
                <a:srgbClr val="000000"/>
              </a:solidFill>
            </a:endParaRPr>
          </a:p>
          <a:p>
            <a:pPr lvl="4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9184" y="240919"/>
            <a:ext cx="7222352" cy="749681"/>
          </a:xfrm>
        </p:spPr>
        <p:txBody>
          <a:bodyPr/>
          <a:lstStyle/>
          <a:p>
            <a:r>
              <a:rPr lang="en-US" sz="2800" dirty="0" err="1" smtClean="0">
                <a:latin typeface="+mj-lt"/>
              </a:rPr>
              <a:t>Intégration</a:t>
            </a:r>
            <a:r>
              <a:rPr lang="en-US" sz="2800" dirty="0" smtClean="0">
                <a:latin typeface="+mj-lt"/>
              </a:rPr>
              <a:t> Business to Business (B2Bi)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spc="-100" dirty="0" err="1" smtClean="0">
                <a:solidFill>
                  <a:schemeClr val="bg1"/>
                </a:solidFill>
                <a:latin typeface="+mj-lt"/>
                <a:ea typeface="+mj-ea"/>
                <a:cs typeface="HP Simplified" pitchFamily="34" charset="0"/>
              </a:rPr>
              <a:t>Pourquoi</a:t>
            </a:r>
            <a:r>
              <a:rPr lang="en-US" sz="2800" b="1" spc="-100" dirty="0" smtClean="0">
                <a:solidFill>
                  <a:schemeClr val="bg1"/>
                </a:solidFill>
                <a:latin typeface="+mj-lt"/>
                <a:ea typeface="+mj-ea"/>
                <a:cs typeface="HP Simplified" pitchFamily="34" charset="0"/>
              </a:rPr>
              <a:t> la </a:t>
            </a:r>
            <a:r>
              <a:rPr lang="en-US" sz="2800" b="1" spc="-100" dirty="0" err="1" smtClean="0">
                <a:solidFill>
                  <a:schemeClr val="bg1"/>
                </a:solidFill>
                <a:latin typeface="+mj-lt"/>
                <a:ea typeface="+mj-ea"/>
                <a:cs typeface="HP Simplified" pitchFamily="34" charset="0"/>
              </a:rPr>
              <a:t>mettre</a:t>
            </a:r>
            <a:r>
              <a:rPr lang="en-US" sz="2800" b="1" spc="-100" dirty="0" smtClean="0">
                <a:solidFill>
                  <a:schemeClr val="bg1"/>
                </a:solidFill>
                <a:latin typeface="+mj-lt"/>
                <a:ea typeface="+mj-ea"/>
                <a:cs typeface="HP Simplified" pitchFamily="34" charset="0"/>
              </a:rPr>
              <a:t> en place ?</a:t>
            </a:r>
            <a:endParaRPr lang="en-US" sz="2800" b="1" spc="-100" dirty="0">
              <a:solidFill>
                <a:schemeClr val="bg1"/>
              </a:solidFill>
              <a:latin typeface="+mj-lt"/>
              <a:ea typeface="+mj-ea"/>
              <a:cs typeface="HP Simplifi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+mj-lt"/>
              </a:rPr>
              <a:t>Notre but : </a:t>
            </a:r>
            <a:r>
              <a:rPr lang="en-US" b="1" dirty="0" err="1" smtClean="0">
                <a:solidFill>
                  <a:schemeClr val="accent1"/>
                </a:solidFill>
                <a:latin typeface="+mj-lt"/>
              </a:rPr>
              <a:t>améliorer</a:t>
            </a:r>
            <a:r>
              <a:rPr lang="en-US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+mj-lt"/>
              </a:rPr>
              <a:t>votre</a:t>
            </a:r>
            <a:r>
              <a:rPr lang="en-US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+mj-lt"/>
              </a:rPr>
              <a:t>expérience</a:t>
            </a:r>
            <a:r>
              <a:rPr lang="en-US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+mj-lt"/>
              </a:rPr>
              <a:t>d’achat</a:t>
            </a:r>
            <a:endParaRPr lang="en-US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+mj-lt"/>
              </a:rPr>
              <a:t>Pourquoi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une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intégration</a:t>
            </a:r>
            <a:r>
              <a:rPr lang="en-GB" dirty="0" smtClean="0">
                <a:latin typeface="+mj-lt"/>
              </a:rPr>
              <a:t>  Business to Business</a:t>
            </a:r>
            <a:endParaRPr lang="en-GB" dirty="0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b="0" dirty="0" smtClean="0">
                <a:solidFill>
                  <a:schemeClr val="tx1"/>
                </a:solidFill>
              </a:rPr>
              <a:t>Des bénéfices pour </a:t>
            </a:r>
            <a:r>
              <a:rPr lang="fr-FR" b="0" dirty="0" err="1" smtClean="0">
                <a:solidFill>
                  <a:schemeClr val="tx1"/>
                </a:solidFill>
              </a:rPr>
              <a:t>Matinfo</a:t>
            </a:r>
            <a:r>
              <a:rPr lang="fr-FR" b="0" dirty="0" smtClean="0">
                <a:solidFill>
                  <a:schemeClr val="tx1"/>
                </a:solidFill>
              </a:rPr>
              <a:t> et HP </a:t>
            </a:r>
          </a:p>
          <a:p>
            <a:pPr lvl="2"/>
            <a:r>
              <a:rPr lang="fr-FR" dirty="0" smtClean="0"/>
              <a:t>Réduction des coûts de gestion des commandes</a:t>
            </a:r>
          </a:p>
          <a:p>
            <a:pPr lvl="2"/>
            <a:r>
              <a:rPr lang="fr-FR" dirty="0" smtClean="0"/>
              <a:t>Maintenance des catalogues réalisée par HP (catalogues en ligne) </a:t>
            </a:r>
          </a:p>
          <a:p>
            <a:pPr lvl="2"/>
            <a:r>
              <a:rPr lang="fr-FR" sz="1400" b="0" dirty="0" smtClean="0">
                <a:solidFill>
                  <a:srgbClr val="000000"/>
                </a:solidFill>
              </a:rPr>
              <a:t>Réduction des délais dans le traitement des commandes </a:t>
            </a:r>
          </a:p>
          <a:p>
            <a:pPr lvl="2"/>
            <a:r>
              <a:rPr lang="fr-FR" dirty="0" smtClean="0"/>
              <a:t>Augmentation de la qualité, réduction des erreurs dans les commandes</a:t>
            </a:r>
            <a:r>
              <a:rPr lang="fr-FR" sz="1400" b="0" dirty="0" smtClean="0">
                <a:solidFill>
                  <a:srgbClr val="000000"/>
                </a:solidFill>
              </a:rPr>
              <a:t> </a:t>
            </a:r>
          </a:p>
          <a:p>
            <a:pPr lvl="2"/>
            <a:r>
              <a:rPr lang="fr-FR" sz="1400" b="0" dirty="0" smtClean="0">
                <a:solidFill>
                  <a:srgbClr val="000000"/>
                </a:solidFill>
              </a:rPr>
              <a:t>Elimination des doubles saisies de commandes</a:t>
            </a:r>
          </a:p>
          <a:p>
            <a:pPr lvl="2"/>
            <a:r>
              <a:rPr lang="fr-FR" dirty="0" smtClean="0"/>
              <a:t>Connexion directe à votre plateforme d’achat interne. </a:t>
            </a:r>
          </a:p>
          <a:p>
            <a:pPr lvl="2"/>
            <a:r>
              <a:rPr lang="fr-FR" sz="1400" b="0" dirty="0" smtClean="0">
                <a:solidFill>
                  <a:srgbClr val="000000"/>
                </a:solidFill>
              </a:rPr>
              <a:t>Disponibilité 24x7</a:t>
            </a:r>
          </a:p>
          <a:p>
            <a:pPr lvl="2"/>
            <a:r>
              <a:rPr lang="fr-FR" dirty="0" smtClean="0"/>
              <a:t>Mise en place sans coûts supplémentaires </a:t>
            </a:r>
          </a:p>
          <a:p>
            <a:pPr lvl="2"/>
            <a:r>
              <a:rPr lang="fr-FR" dirty="0" smtClean="0"/>
              <a:t>Pour vos utilisateurs/acheteurs : une seule interface pour l’ensemble des fournisseurs </a:t>
            </a:r>
            <a:endParaRPr lang="fr-FR" sz="14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1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 err="1" smtClean="0">
                <a:solidFill>
                  <a:schemeClr val="accent1"/>
                </a:solidFill>
                <a:latin typeface="+mj-lt"/>
              </a:rPr>
              <a:t>Fiabilisation</a:t>
            </a:r>
            <a:r>
              <a:rPr lang="es-ES_tradnl" b="1" dirty="0" smtClean="0">
                <a:solidFill>
                  <a:schemeClr val="accent1"/>
                </a:solidFill>
                <a:latin typeface="+mj-lt"/>
              </a:rPr>
              <a:t> de la </a:t>
            </a:r>
            <a:r>
              <a:rPr lang="es-ES_tradnl" b="1" dirty="0" err="1" smtClean="0">
                <a:solidFill>
                  <a:schemeClr val="accent1"/>
                </a:solidFill>
                <a:latin typeface="+mj-lt"/>
              </a:rPr>
              <a:t>chaine</a:t>
            </a:r>
            <a:r>
              <a:rPr lang="es-ES_tradnl" b="1" dirty="0" smtClean="0">
                <a:solidFill>
                  <a:schemeClr val="accent1"/>
                </a:solidFill>
                <a:latin typeface="+mj-lt"/>
              </a:rPr>
              <a:t> de </a:t>
            </a:r>
            <a:r>
              <a:rPr lang="es-ES_tradnl" b="1" dirty="0" err="1" smtClean="0">
                <a:solidFill>
                  <a:schemeClr val="accent1"/>
                </a:solidFill>
                <a:latin typeface="+mj-lt"/>
              </a:rPr>
              <a:t>commande</a:t>
            </a:r>
            <a:endParaRPr lang="en-US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+mj-lt"/>
              </a:rPr>
              <a:t>Pourquoi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une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intégration</a:t>
            </a:r>
            <a:r>
              <a:rPr lang="en-GB" dirty="0" smtClean="0">
                <a:latin typeface="+mj-lt"/>
              </a:rPr>
              <a:t>  Business to Business</a:t>
            </a:r>
            <a:endParaRPr lang="en-GB" dirty="0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sz="2000" b="0" dirty="0" smtClean="0">
                <a:solidFill>
                  <a:schemeClr val="tx1"/>
                </a:solidFill>
              </a:rPr>
              <a:t>Maitrise permanente du contenu et des processus </a:t>
            </a:r>
          </a:p>
          <a:p>
            <a:pPr lvl="2"/>
            <a:r>
              <a:rPr lang="fr-FR" sz="1600" dirty="0" smtClean="0"/>
              <a:t>Validité des adresses </a:t>
            </a:r>
            <a:r>
              <a:rPr lang="fr-FR" sz="1600" dirty="0" err="1" smtClean="0"/>
              <a:t>ShipTo</a:t>
            </a:r>
            <a:r>
              <a:rPr lang="fr-FR" sz="1600" dirty="0" smtClean="0"/>
              <a:t> : diminution des incidents de livraison</a:t>
            </a:r>
          </a:p>
          <a:p>
            <a:pPr lvl="2"/>
            <a:r>
              <a:rPr lang="fr-FR" sz="1600" dirty="0" smtClean="0"/>
              <a:t>Pré-enregistrement des adresses </a:t>
            </a:r>
            <a:r>
              <a:rPr lang="fr-FR" sz="1600" dirty="0" err="1" smtClean="0"/>
              <a:t>BillTo</a:t>
            </a:r>
            <a:r>
              <a:rPr lang="fr-FR" sz="1600" dirty="0" smtClean="0"/>
              <a:t> : validation de crédit et réduction des impayés</a:t>
            </a:r>
          </a:p>
          <a:p>
            <a:pPr lvl="2"/>
            <a:r>
              <a:rPr lang="fr-FR" sz="1600" dirty="0" smtClean="0"/>
              <a:t>Suivi du contenu de la commande : conformité des factures et diminution des réclamations</a:t>
            </a:r>
          </a:p>
          <a:p>
            <a:pPr lvl="2"/>
            <a:r>
              <a:rPr lang="fr-FR" sz="1600" dirty="0" smtClean="0"/>
              <a:t>Consultation en ligne des états des commandes, bons de livraison et factures</a:t>
            </a:r>
          </a:p>
          <a:p>
            <a:pPr lvl="2"/>
            <a:r>
              <a:rPr lang="fr-FR" sz="1600" b="0" dirty="0" smtClean="0">
                <a:solidFill>
                  <a:srgbClr val="000000"/>
                </a:solidFill>
              </a:rPr>
              <a:t>Rapports personnalisés : suivi et maitrise des budgets et des </a:t>
            </a:r>
            <a:r>
              <a:rPr lang="fr-FR" sz="1600" b="0" dirty="0" err="1" smtClean="0">
                <a:solidFill>
                  <a:srgbClr val="000000"/>
                </a:solidFill>
              </a:rPr>
              <a:t>assets</a:t>
            </a:r>
            <a:r>
              <a:rPr lang="fr-FR" sz="1600" b="0" dirty="0" smtClean="0">
                <a:solidFill>
                  <a:srgbClr val="0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641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HP.com Business to Business</a:t>
            </a:r>
            <a:endParaRPr lang="en-US" dirty="0">
              <a:latin typeface="+mj-lt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190654275"/>
              </p:ext>
            </p:extLst>
          </p:nvPr>
        </p:nvGraphicFramePr>
        <p:xfrm>
          <a:off x="0" y="1443255"/>
          <a:ext cx="8257387" cy="3135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Subtitle 1"/>
          <p:cNvSpPr txBox="1">
            <a:spLocks/>
          </p:cNvSpPr>
          <p:nvPr/>
        </p:nvSpPr>
        <p:spPr>
          <a:xfrm>
            <a:off x="331470" y="751390"/>
            <a:ext cx="8117206" cy="27699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en-US" b="1" noProof="0" dirty="0" err="1" smtClean="0">
                <a:solidFill>
                  <a:schemeClr val="accent1"/>
                </a:solidFill>
                <a:latin typeface="+mj-lt"/>
                <a:cs typeface="HP Simplified" pitchFamily="34" charset="0"/>
              </a:rPr>
              <a:t>Une</a:t>
            </a:r>
            <a:r>
              <a:rPr lang="en-US" b="1" noProof="0" dirty="0" smtClean="0">
                <a:solidFill>
                  <a:schemeClr val="accent1"/>
                </a:solidFill>
                <a:latin typeface="+mj-lt"/>
                <a:cs typeface="HP Simplified" pitchFamily="34" charset="0"/>
              </a:rPr>
              <a:t> solution flexible qui </a:t>
            </a:r>
            <a:r>
              <a:rPr lang="en-US" b="1" noProof="0" dirty="0" err="1" smtClean="0">
                <a:solidFill>
                  <a:schemeClr val="accent1"/>
                </a:solidFill>
                <a:latin typeface="+mj-lt"/>
                <a:cs typeface="HP Simplified" pitchFamily="34" charset="0"/>
              </a:rPr>
              <a:t>s’adapte</a:t>
            </a:r>
            <a:r>
              <a:rPr lang="en-US" b="1" noProof="0" dirty="0" smtClean="0">
                <a:solidFill>
                  <a:schemeClr val="accent1"/>
                </a:solidFill>
                <a:latin typeface="+mj-lt"/>
                <a:cs typeface="HP Simplified" pitchFamily="34" charset="0"/>
              </a:rPr>
              <a:t> à </a:t>
            </a:r>
            <a:r>
              <a:rPr lang="en-US" b="1" noProof="0" dirty="0" err="1" smtClean="0">
                <a:solidFill>
                  <a:schemeClr val="accent1"/>
                </a:solidFill>
                <a:latin typeface="+mj-lt"/>
                <a:cs typeface="HP Simplified" pitchFamily="34" charset="0"/>
              </a:rPr>
              <a:t>vos</a:t>
            </a:r>
            <a:r>
              <a:rPr lang="en-US" b="1" noProof="0" dirty="0" smtClean="0">
                <a:solidFill>
                  <a:schemeClr val="accent1"/>
                </a:solidFill>
                <a:latin typeface="+mj-lt"/>
                <a:cs typeface="HP Simplified" pitchFamily="34" charset="0"/>
              </a:rPr>
              <a:t> </a:t>
            </a:r>
            <a:r>
              <a:rPr lang="en-US" b="1" noProof="0" dirty="0" err="1" smtClean="0">
                <a:solidFill>
                  <a:schemeClr val="accent1"/>
                </a:solidFill>
                <a:latin typeface="+mj-lt"/>
                <a:cs typeface="HP Simplified" pitchFamily="34" charset="0"/>
              </a:rPr>
              <a:t>besoins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HP Simplifie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32396" y="1470583"/>
            <a:ext cx="1074655" cy="180994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7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84279"/>
              </p:ext>
            </p:extLst>
          </p:nvPr>
        </p:nvGraphicFramePr>
        <p:xfrm>
          <a:off x="287845" y="1167739"/>
          <a:ext cx="8044786" cy="39943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1943"/>
                <a:gridCol w="5992843"/>
              </a:tblGrid>
              <a:tr h="4130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 Avantages d’une intégration avec votre plateforme d’achat</a:t>
                      </a:r>
                      <a:endParaRPr lang="fr-FR" sz="1000" b="0" i="0" noProof="0" dirty="0" smtClean="0">
                        <a:latin typeface="+mn-lt"/>
                        <a:cs typeface="HP Simplified"/>
                      </a:endParaRPr>
                    </a:p>
                  </a:txBody>
                  <a:tcPr marT="91440">
                    <a:solidFill>
                      <a:srgbClr val="0096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Description</a:t>
                      </a:r>
                      <a:endParaRPr lang="en-US" sz="1000" b="1" i="0" dirty="0">
                        <a:latin typeface="+mn-lt"/>
                        <a:cs typeface="HP Simplified"/>
                      </a:endParaRPr>
                    </a:p>
                  </a:txBody>
                  <a:tcPr marR="180000" marT="91440">
                    <a:solidFill>
                      <a:srgbClr val="0096D6"/>
                    </a:solidFill>
                  </a:tcPr>
                </a:tc>
              </a:tr>
              <a:tr h="7263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u="none" strike="noStrike" kern="1200" baseline="0" noProof="0" dirty="0" smtClean="0"/>
                        <a:t>Augmente votre retour sur investissement</a:t>
                      </a:r>
                      <a:endParaRPr lang="fr-FR" sz="1000" b="0" i="0" u="none" strike="noStrike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HP Simplified"/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Intégration avec</a:t>
                      </a:r>
                      <a:r>
                        <a:rPr lang="fr-FR" sz="1000" baseline="0" noProof="0" dirty="0" smtClean="0"/>
                        <a:t> votre propre système d’achat.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1000" baseline="0" noProof="0" dirty="0" smtClean="0"/>
                        <a:t>Réutilise et optimise les investissements déjà réalisés, standardise la sélection des produits et les processus métiers associés. </a:t>
                      </a:r>
                      <a:endParaRPr lang="fr-FR" sz="1000" noProof="0" dirty="0" smtClean="0">
                        <a:latin typeface="+mn-lt"/>
                        <a:cs typeface="Futura Bk"/>
                      </a:endParaRPr>
                    </a:p>
                  </a:txBody>
                  <a:tcPr marR="180000" marT="91440" marB="0" anchor="ctr"/>
                </a:tc>
              </a:tr>
              <a:tr h="59836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u="none" strike="noStrike" kern="1200" baseline="0" noProof="0" smtClean="0"/>
                        <a:t>Relation client-fournisseur privilégiée</a:t>
                      </a:r>
                      <a:endParaRPr lang="fr-FR" sz="1000" b="0" i="0" u="none" strike="noStrike" kern="1200" baseline="0" noProof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Futura Bk"/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Collaboration</a:t>
                      </a:r>
                      <a:r>
                        <a:rPr lang="fr-FR" sz="1000" baseline="0" noProof="0" dirty="0" smtClean="0"/>
                        <a:t> permanente pour anticiper les évolutions de votre plate-forme d’achat.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noProof="0" dirty="0" smtClean="0"/>
                        <a:t>Amélioration continue de la plateforme HP , transparente pour les participants à </a:t>
                      </a:r>
                      <a:r>
                        <a:rPr lang="fr-FR" sz="1000" baseline="0" noProof="0" dirty="0" err="1" smtClean="0"/>
                        <a:t>Matinfo</a:t>
                      </a:r>
                      <a:r>
                        <a:rPr lang="fr-FR" sz="1000" baseline="0" noProof="0" dirty="0" smtClean="0"/>
                        <a:t>. </a:t>
                      </a:r>
                      <a:endParaRPr lang="fr-FR" sz="1000" noProof="0" dirty="0" smtClean="0">
                        <a:latin typeface="+mn-lt"/>
                        <a:cs typeface="Futura Bk"/>
                      </a:endParaRPr>
                    </a:p>
                  </a:txBody>
                  <a:tcPr marR="180000" marT="91440" marB="0" anchor="ctr"/>
                </a:tc>
              </a:tr>
              <a:tr h="7263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u="none" strike="noStrike" kern="1200" baseline="0" noProof="0" smtClean="0"/>
                        <a:t>Punchout</a:t>
                      </a:r>
                      <a:endParaRPr lang="fr-FR" sz="1000" b="0" i="0" u="none" strike="noStrike" kern="1200" baseline="0" noProof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Futura Bk"/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Connecter votre plateforme d’achat au site HP permet 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Une expérience d’achat</a:t>
                      </a:r>
                      <a:r>
                        <a:rPr lang="fr-FR" sz="1000" baseline="0" noProof="0" dirty="0" smtClean="0"/>
                        <a:t> plus riche, une information produit plus complète et des options de configuration des produits. </a:t>
                      </a:r>
                      <a:endParaRPr lang="fr-FR" sz="1000" noProof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L’hébergement, le service et le support sont assurés par HP.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" noProof="0" dirty="0" smtClean="0">
                        <a:latin typeface="+mn-lt"/>
                        <a:cs typeface="Futura Bk"/>
                      </a:endParaRPr>
                    </a:p>
                  </a:txBody>
                  <a:tcPr marR="180000" marT="91440" marB="0" anchor="ctr"/>
                </a:tc>
              </a:tr>
              <a:tr h="9400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u="none" strike="noStrike" kern="1200" baseline="0" noProof="0" dirty="0" smtClean="0"/>
                        <a:t>Internationalisation et déploiement</a:t>
                      </a:r>
                      <a:endParaRPr lang="fr-FR" sz="1000" b="0" i="0" u="none" strike="noStrike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Futura Bk"/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Des outils standards, traduits et optimisés pour les besoins locaux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Un modèle</a:t>
                      </a:r>
                      <a:r>
                        <a:rPr lang="fr-FR" sz="1000" baseline="0" noProof="0" dirty="0" smtClean="0"/>
                        <a:t>  flexible et décentralisé avec des interlocuteurs locaux par région/pays.  </a:t>
                      </a:r>
                      <a:endParaRPr lang="fr-FR" sz="1000" noProof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7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smtClean="0"/>
                        <a:t>Permet un déploiement global supporté par des ressources locales, au rythme de l’entité </a:t>
                      </a:r>
                      <a:r>
                        <a:rPr lang="fr-FR" sz="1000" noProof="0" dirty="0" err="1" smtClean="0"/>
                        <a:t>Matinfo</a:t>
                      </a:r>
                      <a:r>
                        <a:rPr lang="fr-FR" sz="1000" noProof="0" dirty="0" smtClean="0"/>
                        <a:t> (et non de HP)</a:t>
                      </a:r>
                      <a:endParaRPr lang="fr-FR" sz="1000" noProof="0" dirty="0" smtClean="0">
                        <a:latin typeface="+mn-lt"/>
                        <a:cs typeface="Futura Bk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 </a:t>
            </a:r>
            <a:r>
              <a:rPr lang="en-GB" dirty="0" err="1" smtClean="0"/>
              <a:t>avantages</a:t>
            </a:r>
            <a:r>
              <a:rPr lang="en-GB" dirty="0" smtClean="0"/>
              <a:t> </a:t>
            </a:r>
            <a:r>
              <a:rPr lang="en-GB" dirty="0" err="1" smtClean="0"/>
              <a:t>clés</a:t>
            </a:r>
            <a:r>
              <a:rPr lang="en-GB" dirty="0" smtClean="0"/>
              <a:t> du B2Bi HP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23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Gain </a:t>
            </a:r>
            <a:r>
              <a:rPr lang="en-GB" dirty="0" err="1" smtClean="0"/>
              <a:t>en</a:t>
            </a:r>
            <a:r>
              <a:rPr lang="en-GB" dirty="0" smtClean="0"/>
              <a:t> temps de </a:t>
            </a:r>
            <a:r>
              <a:rPr lang="en-GB" dirty="0" err="1" smtClean="0"/>
              <a:t>traitement</a:t>
            </a:r>
            <a:r>
              <a:rPr lang="en-GB" dirty="0" smtClean="0"/>
              <a:t> de la </a:t>
            </a:r>
            <a:r>
              <a:rPr lang="en-GB" dirty="0" err="1" smtClean="0"/>
              <a:t>commande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54" y="768139"/>
            <a:ext cx="7400898" cy="4038437"/>
          </a:xfrm>
          <a:prstGeom prst="rect">
            <a:avLst/>
          </a:prstGeom>
        </p:spPr>
      </p:pic>
      <p:sp>
        <p:nvSpPr>
          <p:cNvPr id="5" name="7-Point Star 4"/>
          <p:cNvSpPr/>
          <p:nvPr/>
        </p:nvSpPr>
        <p:spPr>
          <a:xfrm>
            <a:off x="6578353" y="1393794"/>
            <a:ext cx="2423604" cy="1748901"/>
          </a:xfrm>
          <a:prstGeom prst="star7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err="1" smtClean="0">
                <a:solidFill>
                  <a:schemeClr val="tx1"/>
                </a:solidFill>
              </a:rPr>
              <a:t>Gain</a:t>
            </a:r>
            <a:r>
              <a:rPr lang="es-ES_tradnl" b="1" dirty="0" smtClean="0">
                <a:solidFill>
                  <a:schemeClr val="tx1"/>
                </a:solidFill>
              </a:rPr>
              <a:t> </a:t>
            </a:r>
            <a:r>
              <a:rPr lang="es-ES_tradnl" b="1" dirty="0" err="1" smtClean="0">
                <a:solidFill>
                  <a:schemeClr val="tx1"/>
                </a:solidFill>
              </a:rPr>
              <a:t>potentiel</a:t>
            </a:r>
            <a:r>
              <a:rPr lang="es-ES_tradnl" b="1" dirty="0" smtClean="0">
                <a:solidFill>
                  <a:schemeClr val="tx1"/>
                </a:solidFill>
              </a:rPr>
              <a:t> de 76%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72652" y="3551068"/>
            <a:ext cx="15713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defTabSz="430213">
              <a:spcAft>
                <a:spcPts val="400"/>
              </a:spcAft>
              <a:buSzPct val="100000"/>
            </a:pPr>
            <a:r>
              <a:rPr lang="es-ES_tradnl" sz="1600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89% </a:t>
            </a:r>
            <a:r>
              <a:rPr lang="es-ES_tradnl" sz="1600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des </a:t>
            </a:r>
            <a:r>
              <a:rPr lang="es-ES_tradnl" sz="1600" dirty="0" err="1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commandes</a:t>
            </a:r>
            <a:r>
              <a:rPr lang="es-ES_tradnl" sz="1600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s-ES_tradnl" sz="1600" dirty="0" err="1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Matinfo</a:t>
            </a:r>
            <a:r>
              <a:rPr lang="es-ES_tradnl" sz="1600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s-ES_tradnl" sz="1600" dirty="0" err="1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sont</a:t>
            </a:r>
            <a:r>
              <a:rPr lang="es-ES_tradnl" sz="1600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s-ES_tradnl" sz="1600" dirty="0" err="1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manuelles</a:t>
            </a:r>
            <a:endParaRPr lang="en-US" sz="1600" dirty="0" smtClean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7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_PPT_Standard_16x9">
  <a:themeElements>
    <a:clrScheme name="Custom 17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E5E8E8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HP Theme color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96D6"/>
      </a:accent1>
      <a:accent2>
        <a:srgbClr val="F05332"/>
      </a:accent2>
      <a:accent3>
        <a:srgbClr val="B7CA34"/>
      </a:accent3>
      <a:accent4>
        <a:srgbClr val="87898B"/>
      </a:accent4>
      <a:accent5>
        <a:srgbClr val="B9B8BB"/>
      </a:accent5>
      <a:accent6>
        <a:srgbClr val="E5E8E8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893989D89094DBCA3101E39FA982D" ma:contentTypeVersion="5" ma:contentTypeDescription="Create a new document." ma:contentTypeScope="" ma:versionID="94a322f653a7fa13dffdfe250988efe6">
  <xsd:schema xmlns:xsd="http://www.w3.org/2001/XMLSchema" xmlns:p="http://schemas.microsoft.com/office/2006/metadata/properties" xmlns:ns2="16c17fa9-7d89-4fec-b487-9078d310d799" targetNamespace="http://schemas.microsoft.com/office/2006/metadata/properties" ma:root="true" ma:fieldsID="c64e1142ed577c69b31f591288c70537" ns2:_="">
    <xsd:import namespace="16c17fa9-7d89-4fec-b487-9078d310d799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Owner" minOccurs="0"/>
                <xsd:element ref="ns2:Release" minOccurs="0"/>
                <xsd:element ref="ns2:Subdomain" minOccurs="0"/>
                <xsd:element ref="ns2:Document_x0020_Catego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6c17fa9-7d89-4fec-b487-9078d310d799" elementFormDefault="qualified">
    <xsd:import namespace="http://schemas.microsoft.com/office/2006/documentManagement/types"/>
    <xsd:element name="Audience" ma:index="8" nillable="true" ma:displayName="Audience" ma:description="AOM, CSR, CSSM..." ma:internalName="Audience">
      <xsd:simpleType>
        <xsd:restriction base="dms:Text">
          <xsd:maxLength value="255"/>
        </xsd:restriction>
      </xsd:simpleType>
    </xsd:element>
    <xsd:element name="Owner" ma:index="9" nillable="true" ma:displayName="Owner" ma:list="UserInfo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lease" ma:index="10" nillable="true" ma:displayName="Release date" ma:default="[today]" ma:format="DateOnly" ma:internalName="Release">
      <xsd:simpleType>
        <xsd:restriction base="dms:DateTime"/>
      </xsd:simpleType>
    </xsd:element>
    <xsd:element name="Subdomain" ma:index="11" nillable="true" ma:displayName="Subdomain" ma:internalName="Subdomain">
      <xsd:simpleType>
        <xsd:restriction base="dms:Text">
          <xsd:maxLength value="255"/>
        </xsd:restriction>
      </xsd:simpleType>
    </xsd:element>
    <xsd:element name="Document_x0020_Categoy" ma:index="12" nillable="true" ma:displayName="Document Category" ma:default="Process Execution" ma:format="Dropdown" ma:internalName="Document_x0020_Categoy">
      <xsd:simpleType>
        <xsd:restriction base="dms:Choice">
          <xsd:enumeration value="Process Execution"/>
          <xsd:enumeration value="Capability Overview"/>
          <xsd:enumeration value="Traini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Release xmlns="16c17fa9-7d89-4fec-b487-9078d310d799">2012-07-11T22:00:00+00:00</Release>
    <Owner xmlns="16c17fa9-7d89-4fec-b487-9078d310d799">
      <UserInfo>
        <DisplayName>Taylor, Qamar</DisplayName>
        <AccountId>2</AccountId>
        <AccountType/>
      </UserInfo>
    </Owner>
    <Document_x0020_Categoy xmlns="16c17fa9-7d89-4fec-b487-9078d310d799">Capability Overview</Document_x0020_Categoy>
    <Subdomain xmlns="16c17fa9-7d89-4fec-b487-9078d310d799">B2Bi</Subdomain>
    <Audience xmlns="16c17fa9-7d89-4fec-b487-9078d310d799">Customer,AOM,CSSM,eBC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8B7D95-B4E7-433F-88F0-24A3F29CCC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17fa9-7d89-4fec-b487-9078d310d79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3BB0258-FE8C-40CA-8C49-8CA5F9B42EFB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16c17fa9-7d89-4fec-b487-9078d310d799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EF29C8A-FB55-4C06-AE39-339597E2C3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</TotalTime>
  <Words>721</Words>
  <Application>Microsoft Office PowerPoint</Application>
  <PresentationFormat>On-screen Show (16:9)</PresentationFormat>
  <Paragraphs>143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Lucida Grande</vt:lpstr>
      <vt:lpstr>HP Simplified</vt:lpstr>
      <vt:lpstr>Futura Bk</vt:lpstr>
      <vt:lpstr>HP_PPT_Standard_16x9</vt:lpstr>
      <vt:lpstr>HP Business to Business Integration (B2Bi) La dématérialisation de la commande avec HP</vt:lpstr>
      <vt:lpstr>Qu’est ce que l’eBusiness?</vt:lpstr>
      <vt:lpstr>Qu’est-ce que le B2Bi ?</vt:lpstr>
      <vt:lpstr>Intégration Business to Business (B2Bi)   </vt:lpstr>
      <vt:lpstr>Pourquoi une intégration  Business to Business</vt:lpstr>
      <vt:lpstr>Pourquoi une intégration  Business to Business</vt:lpstr>
      <vt:lpstr>HP.com Business to Business</vt:lpstr>
      <vt:lpstr>Les avantages clés du B2Bi HP</vt:lpstr>
      <vt:lpstr>Gain en temps de traitement de la commande</vt:lpstr>
      <vt:lpstr>Intégration Business to Business (B2Bi)   </vt:lpstr>
      <vt:lpstr>B2Bi – Fonctionnement du Punchout</vt:lpstr>
      <vt:lpstr>Intégration Business to Business (B2Bi)   </vt:lpstr>
      <vt:lpstr>Intégration Business to Business  (B2Bi)   </vt:lpstr>
      <vt:lpstr>Les étapes d’un projet B2Bi</vt:lpstr>
      <vt:lpstr>Merci  Contact : pol-brieuc.Lemetayer@hp.com</vt:lpstr>
    </vt:vector>
  </TitlesOfParts>
  <Company>HP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to Business Integration (B2Bi)</dc:title>
  <dc:creator>pol-brieuc.lemetayer@hp.com</dc:creator>
  <cp:lastModifiedBy>Lemetayer, Pol-Brieuc</cp:lastModifiedBy>
  <cp:revision>290</cp:revision>
  <cp:lastPrinted>2012-04-13T15:38:33Z</cp:lastPrinted>
  <dcterms:created xsi:type="dcterms:W3CDTF">2012-05-08T11:39:56Z</dcterms:created>
  <dcterms:modified xsi:type="dcterms:W3CDTF">2016-10-12T08:23:05Z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0x01010057A893989D89094DBCA3101E39FA982D</vt:lpwstr>
  </property>
</Properties>
</file>