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4803c6484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4803c6484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47f663633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47f663633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47f6636336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47f6636336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473712b2e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473712b2e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47f6636336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47f6636336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47f6636336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47f6636336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4803c64843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4803c64843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46d5ae4439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46d5ae4439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45fc22153c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45fc22153c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46d5ae4439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46d5ae4439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46d5ae443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46d5ae443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472b0537d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472b0537d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46d5ae4439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46d5ae4439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472b0537d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472b0537d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46d5ae4439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46d5ae4439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46d5ae4439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46d5ae4439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5fc22153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5fc22153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6d5ae4439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6d5ae4439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6d5ae4439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6d5ae4439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46d5ae4439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46d5ae4439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46d5ae4439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46d5ae4439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46d5ae4439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46d5ae4439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9" name="Google Shape;49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20" name="Google Shape;20;p4"/>
          <p:cNvPicPr preferRelativeResize="0"/>
          <p:nvPr/>
        </p:nvPicPr>
        <p:blipFill rotWithShape="1">
          <a:blip r:embed="rId2">
            <a:alphaModFix/>
          </a:blip>
          <a:srcRect b="546" l="0" r="58466" t="0"/>
          <a:stretch/>
        </p:blipFill>
        <p:spPr>
          <a:xfrm>
            <a:off x="8041801" y="120403"/>
            <a:ext cx="979344" cy="9377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62450" y="109825"/>
            <a:ext cx="979350" cy="9793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" name="Google Shape;22;p4"/>
          <p:cNvCxnSpPr/>
          <p:nvPr/>
        </p:nvCxnSpPr>
        <p:spPr>
          <a:xfrm>
            <a:off x="0" y="1097425"/>
            <a:ext cx="9174000" cy="468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dot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sites.google.com/a/csiesr.eu/www/evenements/cartographie" TargetMode="External"/><Relationship Id="rId4" Type="http://schemas.openxmlformats.org/officeDocument/2006/relationships/hyperlink" Target="https://sites.google.com/a/csiesr.eu/www/evenements/cartographie" TargetMode="External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sites.google.com/a/csiesr.eu/www/groupes-de-travail/urbanisation/participation-aux-travaux-mutualises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/>
          <p:nvPr>
            <p:ph type="ctrTitle"/>
          </p:nvPr>
        </p:nvSpPr>
        <p:spPr>
          <a:xfrm>
            <a:off x="246608" y="14607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Groupe Urba ESR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Journée plénière</a:t>
            </a:r>
            <a:endParaRPr/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55925" y="135400"/>
            <a:ext cx="2347515" cy="132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</a:t>
            </a:r>
            <a:endParaRPr/>
          </a:p>
        </p:txBody>
      </p:sp>
      <p:sp>
        <p:nvSpPr>
          <p:cNvPr id="119" name="Google Shape;11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Ouverture de la journée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Rappel sur le fonctionnement du groupe - JD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Bilan des ateliers existants 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Mega - VL + 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Cartographie - VL + DH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Données - SH + 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Evolution de l’architecture - PM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Présentation des résultats de l’enquête - DC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Projet de pack de sensibilisation pour la gouvernance - JD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Discussion sur l’avenir du groupe - VL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Retours d’expérience et ateliers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Clôture de la journée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2"/>
          <p:cNvSpPr/>
          <p:nvPr/>
        </p:nvSpPr>
        <p:spPr>
          <a:xfrm>
            <a:off x="255750" y="3262550"/>
            <a:ext cx="8632500" cy="2883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Enquête - bilan 2018 </a:t>
            </a:r>
            <a:r>
              <a:rPr lang="fr" sz="1400"/>
              <a:t>36/115 répondants </a:t>
            </a:r>
            <a:endParaRPr sz="1400"/>
          </a:p>
        </p:txBody>
      </p:sp>
      <p:sp>
        <p:nvSpPr>
          <p:cNvPr id="126" name="Google Shape;12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  </a:t>
            </a:r>
            <a:r>
              <a:rPr lang="fr" u="sng">
                <a:solidFill>
                  <a:schemeClr val="hlink"/>
                </a:solidFill>
                <a:hlinkClick r:id="rId3"/>
              </a:rPr>
              <a:t> Les résultats sont sur le site du CSIESR à </a:t>
            </a:r>
            <a:r>
              <a:rPr lang="fr" u="sng">
                <a:solidFill>
                  <a:schemeClr val="hlink"/>
                </a:solidFill>
                <a:hlinkClick r:id="rId4"/>
              </a:rPr>
              <a:t>l'événement</a:t>
            </a:r>
            <a:endParaRPr sz="1400"/>
          </a:p>
          <a:p>
            <a:pPr indent="0" lvl="0" marL="809999" rtl="0" algn="l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400"/>
              <a:t>pour 57,9%,</a:t>
            </a:r>
            <a:r>
              <a:rPr lang="fr"/>
              <a:t> </a:t>
            </a:r>
            <a:r>
              <a:rPr lang="fr" sz="1400"/>
              <a:t>l</a:t>
            </a:r>
            <a:r>
              <a:rPr lang="fr" sz="1400"/>
              <a:t>e travail du groupe vous aide dans votre travail (oui 34.2% peut être 23,7%)</a:t>
            </a:r>
            <a:r>
              <a:rPr lang="fr"/>
              <a:t>, </a:t>
            </a:r>
            <a:r>
              <a:rPr lang="fr" sz="1400"/>
              <a:t>via les </a:t>
            </a:r>
            <a:r>
              <a:rPr lang="fr" sz="1400"/>
              <a:t>différentes</a:t>
            </a:r>
            <a:r>
              <a:rPr lang="fr" sz="1400"/>
              <a:t> animations (assises, formations, groupes de travail)</a:t>
            </a:r>
            <a:endParaRPr sz="1400"/>
          </a:p>
          <a:p>
            <a:pPr indent="0" lvl="0" marL="809999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400"/>
              <a:t>65.8% ne participent pas au groupe urbaesr, </a:t>
            </a:r>
            <a:r>
              <a:rPr lang="fr" sz="1400"/>
              <a:t>58,3%</a:t>
            </a:r>
            <a:r>
              <a:rPr lang="fr" sz="1400"/>
              <a:t> par manque de temps et 14% par manque de participants</a:t>
            </a:r>
            <a:endParaRPr sz="1400"/>
          </a:p>
          <a:p>
            <a:pPr indent="359999" lvl="0" marL="4500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400"/>
              <a:t>84,2% (oui et peut être) compte participer en 2019.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27" name="Google Shape;127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2473" y="1783225"/>
            <a:ext cx="501125" cy="44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53958" y="2482350"/>
            <a:ext cx="578167" cy="44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2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16613" y="3055993"/>
            <a:ext cx="452850" cy="4654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"/>
          <p:cNvSpPr txBox="1"/>
          <p:nvPr>
            <p:ph type="title"/>
          </p:nvPr>
        </p:nvSpPr>
        <p:spPr>
          <a:xfrm>
            <a:off x="282175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Enquête - Attentes </a:t>
            </a:r>
            <a:endParaRPr/>
          </a:p>
        </p:txBody>
      </p:sp>
      <p:sp>
        <p:nvSpPr>
          <p:cNvPr id="135" name="Google Shape;135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Travaux utiles, existants ou pas: </a:t>
            </a:r>
            <a:r>
              <a:rPr lang="fr" sz="11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endParaRPr sz="1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AutoNum type="arabicPeriod"/>
            </a:pPr>
            <a:r>
              <a:rPr lang="fr" sz="1400">
                <a:solidFill>
                  <a:schemeClr val="dk1"/>
                </a:solidFill>
                <a:highlight>
                  <a:srgbClr val="FFFFFF"/>
                </a:highlight>
              </a:rPr>
              <a:t>Cartographie de référence</a:t>
            </a:r>
            <a:r>
              <a:rPr lang="fr" sz="1400">
                <a:solidFill>
                  <a:srgbClr val="961F96"/>
                </a:solidFill>
                <a:highlight>
                  <a:srgbClr val="FFFFFF"/>
                </a:highlight>
              </a:rPr>
              <a:t>  </a:t>
            </a:r>
            <a:endParaRPr sz="1400">
              <a:solidFill>
                <a:srgbClr val="961F96"/>
              </a:solidFill>
              <a:highlight>
                <a:srgbClr val="FFFFFF"/>
              </a:highlight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 sz="1400">
                <a:solidFill>
                  <a:schemeClr val="dk1"/>
                </a:solidFill>
                <a:highlight>
                  <a:srgbClr val="FFFFFF"/>
                </a:highlight>
              </a:rPr>
              <a:t>Processus métiers: Pilotage d'une démarche d'amélioration continue avec l'approche processus; processus transverses; comment installer et faire reconnaître la fonction de pilote de processus…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fr" sz="1400">
                <a:solidFill>
                  <a:schemeClr val="dk1"/>
                </a:solidFill>
                <a:highlight>
                  <a:srgbClr val="FFFFFF"/>
                </a:highlight>
              </a:rPr>
              <a:t>Maîtrise des risques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fr" sz="1400">
                <a:solidFill>
                  <a:schemeClr val="dk1"/>
                </a:solidFill>
                <a:highlight>
                  <a:srgbClr val="FFFFFF"/>
                </a:highlight>
              </a:rPr>
              <a:t>Référentiel</a:t>
            </a:r>
            <a:r>
              <a:rPr lang="fr" sz="1400">
                <a:solidFill>
                  <a:schemeClr val="dk1"/>
                </a:solidFill>
                <a:highlight>
                  <a:srgbClr val="FFFFFF"/>
                </a:highlight>
              </a:rPr>
              <a:t> de données hors contexte AMUE,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fr" sz="1400">
                <a:solidFill>
                  <a:schemeClr val="dk1"/>
                </a:solidFill>
                <a:highlight>
                  <a:srgbClr val="FFFFFF"/>
                </a:highlight>
              </a:rPr>
              <a:t>Thématique de recherche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fr" sz="1400">
                <a:solidFill>
                  <a:schemeClr val="dk1"/>
                </a:solidFill>
                <a:highlight>
                  <a:srgbClr val="FFFFFF"/>
                </a:highlight>
              </a:rPr>
              <a:t>Le métier : sensibilisation de la gouvernance, </a:t>
            </a:r>
            <a:r>
              <a:rPr lang="fr" sz="1400">
                <a:solidFill>
                  <a:schemeClr val="dk1"/>
                </a:solidFill>
                <a:highlight>
                  <a:srgbClr val="FFFFFF"/>
                </a:highlight>
              </a:rPr>
              <a:t>rôle</a:t>
            </a:r>
            <a:r>
              <a:rPr lang="fr" sz="1400">
                <a:solidFill>
                  <a:schemeClr val="dk1"/>
                </a:solidFill>
                <a:highlight>
                  <a:srgbClr val="FFFFFF"/>
                </a:highlight>
              </a:rPr>
              <a:t> et apport, méthodologie de mise en place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Enquête - </a:t>
            </a:r>
            <a:r>
              <a:rPr lang="fr"/>
              <a:t>thématiques</a:t>
            </a:r>
            <a:r>
              <a:rPr lang="fr"/>
              <a:t> des groupes</a:t>
            </a:r>
            <a:endParaRPr/>
          </a:p>
        </p:txBody>
      </p:sp>
      <p:pic>
        <p:nvPicPr>
          <p:cNvPr id="147" name="Google Shape;14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36600" y="1680425"/>
            <a:ext cx="3714750" cy="230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Enquête - formations</a:t>
            </a:r>
            <a:endParaRPr/>
          </a:p>
        </p:txBody>
      </p:sp>
      <p:sp>
        <p:nvSpPr>
          <p:cNvPr id="153" name="Google Shape;15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Programmation 2019: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Togaf + certification (2+4 demandes)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Outils : Archi-archimate et windesign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Réaliser son plan d’urbanisation des SI : session fin janvier et septembre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Inscription pour l’accompagnement aux moocs pilopro’s et cartopro’s site du csiesr, “</a:t>
            </a:r>
            <a:r>
              <a:rPr lang="fr" u="sng">
                <a:solidFill>
                  <a:schemeClr val="hlink"/>
                </a:solidFill>
                <a:hlinkClick r:id="rId3"/>
              </a:rPr>
              <a:t>travaux mutualisés</a:t>
            </a:r>
            <a:r>
              <a:rPr lang="fr"/>
              <a:t>” de “cartographie et urbanisation”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fr"/>
              <a:t>m’écrire vos demandes</a:t>
            </a:r>
            <a:endParaRPr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</a:t>
            </a:r>
            <a:endParaRPr/>
          </a:p>
        </p:txBody>
      </p:sp>
      <p:sp>
        <p:nvSpPr>
          <p:cNvPr id="159" name="Google Shape;159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Ouverture de la journée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Rappel sur le fonctionnement du groupe - JD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Bilan des ateliers existants 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JMega - VL + 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Cartographie - VL + DH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Données - SH + 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Evolution de l’architecture - PM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Présentation des résultats de l’enquête - DC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Projet de pack de sensibilisation pour la gouvernance - JD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Discussion sur l’avenir du groupe - VL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Retours d’expérience et ateliers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Clôture de la journée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8"/>
          <p:cNvSpPr/>
          <p:nvPr/>
        </p:nvSpPr>
        <p:spPr>
          <a:xfrm>
            <a:off x="199800" y="3594625"/>
            <a:ext cx="8632500" cy="2883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Sensibilisation pour la gouvernance</a:t>
            </a:r>
            <a:endParaRPr/>
          </a:p>
        </p:txBody>
      </p:sp>
      <p:sp>
        <p:nvSpPr>
          <p:cNvPr id="166" name="Google Shape;166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Objectif : produire un document synthétique à destination de la gouvernance des établissements afin de les sensibiliser aux problématiques d’architecture du système d’information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Contribuer à la légitimité des démarches … et des architectes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Partager quelques notions simples et utiles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Précédent : le pack RGPD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co-financé par le CSIESR et l’AMUE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élaboré avec l’appui d’un cabinet d’avocats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basé sur une large participation des établissements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Moyens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Financement CSIESR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Implication nécessaire de la communauté pour piloter la rédaction de ce livrable (différence avec le RGPD)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Travail à mener avec la contribution des associations métiers (VPNUM, ADGS)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Sensibilisation pour la gouvernance</a:t>
            </a:r>
            <a:endParaRPr/>
          </a:p>
        </p:txBody>
      </p:sp>
      <p:sp>
        <p:nvSpPr>
          <p:cNvPr id="172" name="Google Shape;172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fr"/>
              <a:t>Calendrier : idéalement livraison pour les prochaines assises du CSIESR (en mai à Strasbourg)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A venir : 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Atelier sur le sujet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Identifier les contributeurs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Lister les objectifs de la démarche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Projet de cahier des charges pour une prestation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Contact avec les autres associations métier et l’AMUE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</a:t>
            </a:r>
            <a:endParaRPr/>
          </a:p>
        </p:txBody>
      </p:sp>
      <p:sp>
        <p:nvSpPr>
          <p:cNvPr id="178" name="Google Shape;178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Ouverture de la journée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Rappel sur le fonctionnement du groupe - JD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Bilan des ateliers existants 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Mega - VL + 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Cartographie - VL + DH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Données - SH + 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Evolution de l’architecture - PM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Présentation des résultats de l’enquête - DC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Projet de pack de sensibilisation pour la gouvernance - JD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Discussion sur l’avenir du groupe - VL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Retours d’expérience et ateliers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Clôture de la journée</a:t>
            </a:r>
            <a:endParaRPr/>
          </a:p>
        </p:txBody>
      </p:sp>
      <p:sp>
        <p:nvSpPr>
          <p:cNvPr id="179" name="Google Shape;179;p31"/>
          <p:cNvSpPr/>
          <p:nvPr/>
        </p:nvSpPr>
        <p:spPr>
          <a:xfrm>
            <a:off x="199800" y="3863625"/>
            <a:ext cx="8632500" cy="341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</a:t>
            </a:r>
            <a:endParaRPr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Ouverture de la journée - 10h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Rappel sur le fonctionnement du groupe - JD - 10h10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Bilan des ateliers existants 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Mega - VL + ED 10h20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Cartographie - VL + DH 10h40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Données - SH + ED 11h00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Evolution de l’architecture - PM - 11h20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Présentation des résultats de l’enquête - DC -14h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Projet de pack de sensibilisation pour la gouvernance - JD -14h20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Discussion sur l’avenir du groupe - VL - 14h40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Retours d’expérience et ateliers - 15h - 16h30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Clôture</a:t>
            </a:r>
            <a:r>
              <a:rPr lang="fr"/>
              <a:t> de la journée -  16h30 -17h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448525" y="1152475"/>
            <a:ext cx="4167000" cy="4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/>
          <p:nvPr/>
        </p:nvSpPr>
        <p:spPr>
          <a:xfrm>
            <a:off x="255750" y="1242175"/>
            <a:ext cx="8632500" cy="306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Quel avenir pour le groupe ?</a:t>
            </a:r>
            <a:endParaRPr/>
          </a:p>
        </p:txBody>
      </p:sp>
      <p:sp>
        <p:nvSpPr>
          <p:cNvPr id="185" name="Google Shape;185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Un constat (cf. fonctionnement du groupe)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Difficulté de mobilisation de la communauté pour produire des livrables et pour animer des groupes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Nécessité d’impliquer d’autres profils d’établissement que l’urbaniste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L’urbanisation est encore peu ou pas reconnue en établissement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Des attentes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Méthodes de travail, approche processus, rôle de l’urbanisation dans les grands projets d’établissement (fusions …)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Des propositions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Sensibilisation de la gouvernance (pack urba, présentations…)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Evolution de la plénière vers une journée de restitutions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Finalisation des chantiers en cours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Votre vision 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28 participants prêts à s’impliquer en 2019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/>
              <a:t>	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</a:t>
            </a:r>
            <a:endParaRPr/>
          </a:p>
        </p:txBody>
      </p:sp>
      <p:sp>
        <p:nvSpPr>
          <p:cNvPr id="191" name="Google Shape;191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Ouverture de la journée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Rappel sur le fonctionnement du groupe - JD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Bilan des ateliers existants 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Mega - VL + 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Cartographie - VL + DH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Données - SH + 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Projet de pack de sensibilisation pour la gouvernance - JD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Présentation des résultats de l’enquête - DC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Discussion sur l’avenir du groupe - VL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Evolution de l’architecture - PM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Retours d’expérience et ateliers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Clôture de la journée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33"/>
          <p:cNvSpPr/>
          <p:nvPr/>
        </p:nvSpPr>
        <p:spPr>
          <a:xfrm>
            <a:off x="255750" y="4137125"/>
            <a:ext cx="8632500" cy="341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Restitutions et ateliers</a:t>
            </a:r>
            <a:endParaRPr/>
          </a:p>
        </p:txBody>
      </p:sp>
      <p:sp>
        <p:nvSpPr>
          <p:cNvPr id="198" name="Google Shape;198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Retours d’expérience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Cartographie applicative et POS dans SoluQIQ à partir de données exportées depuis HOPEX (MEGA)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REX sur les outils utilisés et les usages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Propositions d’ateliers thématiques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Plan d’action MEGA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Pack urba : quel contenu 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Modélisation des flux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Proposition de POS MESRI (atelier cartographie de référence)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</a:t>
            </a:r>
            <a:endParaRPr/>
          </a:p>
        </p:txBody>
      </p:sp>
      <p:sp>
        <p:nvSpPr>
          <p:cNvPr id="204" name="Google Shape;204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Ouverture de la journée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Rappel sur le fonctionnement du groupe - JD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Bilan des ateliers existants 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Mega - VL + 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Cartographie - VL + DH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Données - SH + 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Projet de pack de sensibilisation pour la gouvernance - JD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Présentation des résultats de l’enquête - DC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Discussion sur l’avenir du groupe - VL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Evolution de l’architecture - PM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Retours d’expérience et ateliers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Clôture de la journée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35"/>
          <p:cNvSpPr/>
          <p:nvPr/>
        </p:nvSpPr>
        <p:spPr>
          <a:xfrm>
            <a:off x="255750" y="4441925"/>
            <a:ext cx="8632500" cy="341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Ouverture de la journée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Rappel sur le fonctionnement du groupe - JD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Bilan des ateliers existants 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Mega - VL + 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Cartographie - VL + DH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Données - SH + 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Evolution de l’architecture - PM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Présentation des résultats de l’enquête - DC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Projet de pack de sensibilisation pour la gouvernance - JD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Discussion sur l’avenir du groupe - VL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Retours d’expérience et ateliers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Clôture de la journée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5"/>
          <p:cNvSpPr/>
          <p:nvPr/>
        </p:nvSpPr>
        <p:spPr>
          <a:xfrm>
            <a:off x="199875" y="1545425"/>
            <a:ext cx="8632500" cy="306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Fonctionnement du groupe</a:t>
            </a:r>
            <a:endParaRPr/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Objectifs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Soutenir la communauté dans ses projets de cartographie et d’urbanisation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Mutualiser les pratiques, mais pas forcément les outils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Fusion historique des groupes CSIESR et AMUE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Périmètre : « Cartographie et Urbanisation au sein de l’ESR »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Toutes les couches, tous les établissements volontaires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Moyens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Le groupe vit grâce à l’implication de ses membres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Création de sous-groupe pour des thématiques précises en fonction des besoins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Orientation livrable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Partage des livrables avec la communauté</a:t>
            </a:r>
            <a:endParaRPr/>
          </a:p>
          <a:p>
            <a:pPr indent="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Fonctionnement du groupe</a:t>
            </a:r>
            <a:endParaRPr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Constat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Certains groupes ont fonctionné, d’autres non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L’animation repose sur les épaules de quelques personnes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Décalage entre producteurs et consommateurs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/>
              <a:t>-&gt; Réflexions nécessaires sur les évolutions du fonctionnement du groupe</a:t>
            </a:r>
            <a:br>
              <a:rPr lang="fr"/>
            </a:b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</a:t>
            </a:r>
            <a:endParaRPr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Ouverture de la journée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Rappel sur le fonctionnement du groupe - JD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Bilan des ateliers existants 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Mega - VL + 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Cartographie - VL + DH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Données - SH + 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Evolution de l’architecture -PM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Présentation des résultats de l’enquête - DC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Projet de pack de sensibilisation pour la gouvernance - JD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Discussion sur l’avenir du groupe - VL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Retours d’expérience et ateliers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Clôture de la journée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8"/>
          <p:cNvSpPr/>
          <p:nvPr/>
        </p:nvSpPr>
        <p:spPr>
          <a:xfrm>
            <a:off x="255750" y="2177925"/>
            <a:ext cx="8632500" cy="2619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</a:t>
            </a:r>
            <a:endParaRPr/>
          </a:p>
        </p:txBody>
      </p:sp>
      <p:sp>
        <p:nvSpPr>
          <p:cNvPr id="98" name="Google Shape;98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Ouverture de la journée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Rappel sur le fonctionnement du groupe - JD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Bilan des ateliers existants 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Mega - VL + 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Cartographie - VL + DH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Données - SH + 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Evolution de l’architecture - PM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Présentation des résultats de l’enquête - DC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Projet de pack de sensibilisation pour la gouvernance - JD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Discussion sur l’avenir du groupe - VL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Retours d’expérience et ateliers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Clôture de la journée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9"/>
          <p:cNvSpPr/>
          <p:nvPr/>
        </p:nvSpPr>
        <p:spPr>
          <a:xfrm>
            <a:off x="255750" y="2406525"/>
            <a:ext cx="8632500" cy="262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</a:t>
            </a:r>
            <a:endParaRPr/>
          </a:p>
        </p:txBody>
      </p:sp>
      <p:sp>
        <p:nvSpPr>
          <p:cNvPr id="105" name="Google Shape;105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Ouverture de la journée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Rappel sur le fonctionnement du groupe - JD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Bilan des ateliers existants 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Mega - VL + 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Cartographie - VL + DH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Données - SH + 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Evolution de l’architecture - PM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Présentation des résultats de l’enquête - DC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Projet de pack de sensibilisation pour la gouvernance - JD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Discussion sur l’avenir du groupe - VL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Retours d’expérience et ateliers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Clôture de la journée</a:t>
            </a:r>
            <a:endParaRPr/>
          </a:p>
        </p:txBody>
      </p:sp>
      <p:sp>
        <p:nvSpPr>
          <p:cNvPr id="106" name="Google Shape;106;p20"/>
          <p:cNvSpPr/>
          <p:nvPr/>
        </p:nvSpPr>
        <p:spPr>
          <a:xfrm>
            <a:off x="255750" y="2711325"/>
            <a:ext cx="8632500" cy="208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</a:t>
            </a:r>
            <a:endParaRPr/>
          </a:p>
        </p:txBody>
      </p:sp>
      <p:sp>
        <p:nvSpPr>
          <p:cNvPr id="112" name="Google Shape;112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Ouverture de la journée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Rappel sur le fonctionnement du groupe - JD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Bilan des ateliers existants 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Mega - VL + 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Cartographie - VL + DH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Données - SH + 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Evolution de l’architecture - PM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Présentation des résultats de l’enquête - DC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Projet de pack de sensibilisation pour la gouvernance - JD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Discussion sur l’avenir du groupe - VL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Retours d’expérience et ateliers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Clôture de la journée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1"/>
          <p:cNvSpPr/>
          <p:nvPr/>
        </p:nvSpPr>
        <p:spPr>
          <a:xfrm>
            <a:off x="255750" y="2937850"/>
            <a:ext cx="8632500" cy="2883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